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2" r:id="rId2"/>
    <p:sldId id="256" r:id="rId3"/>
    <p:sldId id="269" r:id="rId4"/>
    <p:sldId id="268" r:id="rId5"/>
    <p:sldId id="265" r:id="rId6"/>
    <p:sldId id="276" r:id="rId7"/>
    <p:sldId id="266" r:id="rId8"/>
    <p:sldId id="267" r:id="rId9"/>
    <p:sldId id="270" r:id="rId10"/>
    <p:sldId id="275" r:id="rId11"/>
    <p:sldId id="259" r:id="rId12"/>
    <p:sldId id="260" r:id="rId13"/>
    <p:sldId id="261" r:id="rId14"/>
    <p:sldId id="262" r:id="rId15"/>
    <p:sldId id="273" r:id="rId16"/>
    <p:sldId id="271" r:id="rId17"/>
    <p:sldId id="277" r:id="rId18"/>
    <p:sldId id="278" r:id="rId19"/>
    <p:sldId id="257"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40D9F-B4E1-3747-9F09-71D8BC7E1E0D}" type="datetimeFigureOut">
              <a:rPr lang="en-US" smtClean="0"/>
              <a:t>10/17/21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0088E-BBA9-5B47-AC1A-974817365F7E}" type="slidenum">
              <a:rPr lang="en-US" smtClean="0"/>
              <a:t>‹#›</a:t>
            </a:fld>
            <a:endParaRPr lang="en-US"/>
          </a:p>
        </p:txBody>
      </p:sp>
    </p:spTree>
    <p:extLst>
      <p:ext uri="{BB962C8B-B14F-4D97-AF65-F5344CB8AC3E}">
        <p14:creationId xmlns:p14="http://schemas.microsoft.com/office/powerpoint/2010/main" val="278983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783AB31F-5677-BE4B-A754-D45E99F558E0}"/>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8FF881DA-11F2-964C-BEA3-F29AB40DFD6C}"/>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Domain structure of members of the myosin superfamily of proteins. This blueprint of the myosins shows the conserved motor domain and the divergence in other domains that mediate movement amplification, self-association, and cargo binding. CaM, calmodulin; IQ, isoleucine glutamine.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FF222E4F-7710-B948-961C-2904BB2E12B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1BF957E1-959D-0449-9452-BAA213F84C32}"/>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Structure of the myosin motor. (</a:t>
            </a:r>
            <a:r>
              <a:rPr lang="en-GB" altLang="en-US" i="1" dirty="0">
                <a:latin typeface="Arial" panose="020B0604020202020204" pitchFamily="34" charset="0"/>
                <a:ea typeface="msgothic" charset="0"/>
                <a:cs typeface="msgothic" charset="0"/>
              </a:rPr>
              <a:t>A</a:t>
            </a:r>
            <a:r>
              <a:rPr lang="en-GB" altLang="en-US" dirty="0">
                <a:latin typeface="Arial" panose="020B0604020202020204" pitchFamily="34" charset="0"/>
                <a:ea typeface="msgothic" charset="0"/>
                <a:cs typeface="msgothic" charset="0"/>
              </a:rPr>
              <a:t>) Ribbon diagram of the first myosin state (ATP state) for which there was a high-resolution crystal structure (Rayment et al. 1993). The structure represents the S1 fragment of skeletal muscle myosin II, which precedes the coiled coil. In different </a:t>
            </a:r>
            <a:r>
              <a:rPr lang="en-GB" altLang="en-US" dirty="0" err="1">
                <a:latin typeface="Arial" panose="020B0604020202020204" pitchFamily="34" charset="0"/>
                <a:ea typeface="msgothic" charset="0"/>
                <a:cs typeface="msgothic" charset="0"/>
              </a:rPr>
              <a:t>colors</a:t>
            </a:r>
            <a:r>
              <a:rPr lang="en-GB" altLang="en-US" dirty="0">
                <a:latin typeface="Arial" panose="020B0604020202020204" pitchFamily="34" charset="0"/>
                <a:ea typeface="msgothic" charset="0"/>
                <a:cs typeface="msgothic" charset="0"/>
              </a:rPr>
              <a:t> are the major subdomains of the motor and the myosin lever arm with its associated light chains. (</a:t>
            </a:r>
            <a:r>
              <a:rPr lang="en-GB" altLang="en-US" i="1" dirty="0">
                <a:latin typeface="Arial" panose="020B0604020202020204" pitchFamily="34" charset="0"/>
                <a:ea typeface="msgothic" charset="0"/>
                <a:cs typeface="msgothic" charset="0"/>
              </a:rPr>
              <a:t>B</a:t>
            </a:r>
            <a:r>
              <a:rPr lang="en-GB" altLang="en-US" dirty="0">
                <a:latin typeface="Arial" panose="020B0604020202020204" pitchFamily="34" charset="0"/>
                <a:ea typeface="msgothic" charset="0"/>
                <a:cs typeface="msgothic" charset="0"/>
              </a:rPr>
              <a:t>) Diagrammatic interpretation of the subdomains that move relative to each other as relatively rigid bodies as myosin undergoes state transitions during its ATPase cycle. The converter subdomain is the most flexible and mobile of the subdomains and amplifies the movements of the SH1 helix and relay into large movements of the lever arm, of which it is the most proximal component. The color-coded loops and connectors are individually identified at the bottom of the figure. The double-headed arrow indicates closure of the cleft between the upper and lower 50K subdomains that occur on actin binding, which results in a strong binding interface with actin and loss of the ATP hydrolysis products (P</a:t>
            </a:r>
            <a:r>
              <a:rPr lang="en-GB" altLang="en-US" baseline="-33000" dirty="0">
                <a:latin typeface="Arial" panose="020B0604020202020204" pitchFamily="34" charset="0"/>
                <a:ea typeface="msgothic" charset="0"/>
                <a:cs typeface="msgothic" charset="0"/>
              </a:rPr>
              <a:t>i</a:t>
            </a:r>
            <a:r>
              <a:rPr lang="en-GB" altLang="en-US" dirty="0">
                <a:latin typeface="Arial" panose="020B0604020202020204" pitchFamily="34" charset="0"/>
                <a:ea typeface="msgothic" charset="0"/>
                <a:cs typeface="msgothic" charset="0"/>
              </a:rPr>
              <a:t> followed by ADP). Rebinding of ATP following the dissociation of ADP reopens this cleft, causing myosin to dissociate from actin. N term, amino terminal; ELC, essential light chain; 50K, 50-kDa subdomain; RLC, regulatory light chain.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FF222E4F-7710-B948-961C-2904BB2E12B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1BF957E1-959D-0449-9452-BAA213F84C32}"/>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Structure of the myosin motor. (</a:t>
            </a:r>
            <a:r>
              <a:rPr lang="en-GB" altLang="en-US" i="1">
                <a:latin typeface="Arial" panose="020B0604020202020204" pitchFamily="34" charset="0"/>
                <a:ea typeface="msgothic" charset="0"/>
                <a:cs typeface="msgothic" charset="0"/>
              </a:rPr>
              <a:t>A</a:t>
            </a:r>
            <a:r>
              <a:rPr lang="en-GB" altLang="en-US">
                <a:latin typeface="Arial" panose="020B0604020202020204" pitchFamily="34" charset="0"/>
                <a:ea typeface="msgothic" charset="0"/>
                <a:cs typeface="msgothic" charset="0"/>
              </a:rPr>
              <a:t>) Ribbon diagram of the first myosin state (ATP state) for which there was a high-resolution crystal structure (Rayment et al. 1993). The structure represents the S1 fragment of skeletal muscle myosin II, which precedes the coiled coil. In different colors are the major subdomains of the motor and the myosin lever arm with its associated light chains. (</a:t>
            </a:r>
            <a:r>
              <a:rPr lang="en-GB" altLang="en-US" i="1">
                <a:latin typeface="Arial" panose="020B0604020202020204" pitchFamily="34" charset="0"/>
                <a:ea typeface="msgothic" charset="0"/>
                <a:cs typeface="msgothic" charset="0"/>
              </a:rPr>
              <a:t>B</a:t>
            </a:r>
            <a:r>
              <a:rPr lang="en-GB" altLang="en-US">
                <a:latin typeface="Arial" panose="020B0604020202020204" pitchFamily="34" charset="0"/>
                <a:ea typeface="msgothic" charset="0"/>
                <a:cs typeface="msgothic" charset="0"/>
              </a:rPr>
              <a:t>) Diagrammatic interpretation of the subdomains that move relative to each other as relatively rigid bodies as myosin undergoes state transitions during its ATPase cycle. The converter subdomain is the most flexible and mobile of the subdomains and amplifies the movements of the SH1 helix and relay into large movements of the lever arm, of which it is the most proximal component. The color-coded loops and connectors are individually identified at the bottom of the figure. The double-headed arrow indicates closure of the cleft between the upper and lower 50K subdomains that occur on actin binding, which results in a strong binding interface with actin and loss of the ATP hydrolysis products (P</a:t>
            </a:r>
            <a:r>
              <a:rPr lang="en-GB" altLang="en-US" baseline="-33000">
                <a:latin typeface="Arial" panose="020B0604020202020204" pitchFamily="34" charset="0"/>
                <a:ea typeface="msgothic" charset="0"/>
                <a:cs typeface="msgothic" charset="0"/>
              </a:rPr>
              <a:t>i</a:t>
            </a:r>
            <a:r>
              <a:rPr lang="en-GB" altLang="en-US">
                <a:latin typeface="Arial" panose="020B0604020202020204" pitchFamily="34" charset="0"/>
                <a:ea typeface="msgothic" charset="0"/>
                <a:cs typeface="msgothic" charset="0"/>
              </a:rPr>
              <a:t> followed by ADP). Rebinding of ATP following the dissociation of ADP reopens this cleft, causing myosin to dissociate from actin. N term, amino terminal; ELC, essential light chain; 50K, 50-kDa subdomain; RLC, regulatory light chain.</a:t>
            </a:r>
          </a:p>
        </p:txBody>
      </p:sp>
    </p:spTree>
    <p:extLst>
      <p:ext uri="{BB962C8B-B14F-4D97-AF65-F5344CB8AC3E}">
        <p14:creationId xmlns:p14="http://schemas.microsoft.com/office/powerpoint/2010/main" val="420922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942CF3A0-12B3-264C-90C7-776A4615AFCD}"/>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BC585CAC-43A5-804B-A4EE-9C8B2AFEA9FB}"/>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Myosin ATPase cycle on actin. The myosin states that bind weakly to actin and, thus, do not bear load or generate force and movement, are shown as noncolored. The myosin states that bind strongly to actin and generate force and movement are colored in shades of blue, becoming darker as the binding affinity increases. The binding of ATP to the rigor state (</a:t>
            </a:r>
            <a:r>
              <a:rPr lang="en-GB" altLang="en-US" i="1">
                <a:latin typeface="Arial" panose="020B0604020202020204" pitchFamily="34" charset="0"/>
                <a:ea typeface="msgothic" charset="0"/>
                <a:cs typeface="msgothic" charset="0"/>
              </a:rPr>
              <a:t>1</a:t>
            </a:r>
            <a:r>
              <a:rPr lang="en-GB" altLang="en-US">
                <a:latin typeface="Arial" panose="020B0604020202020204" pitchFamily="34" charset="0"/>
                <a:ea typeface="msgothic" charset="0"/>
                <a:cs typeface="msgothic" charset="0"/>
              </a:rPr>
              <a:t>) terminates the power stroke by causing myosin to dissociate from actin, forming the postrigor (PR) state (</a:t>
            </a:r>
            <a:r>
              <a:rPr lang="en-GB" altLang="en-US" i="1">
                <a:latin typeface="Arial" panose="020B0604020202020204" pitchFamily="34" charset="0"/>
                <a:ea typeface="msgothic" charset="0"/>
                <a:cs typeface="msgothic" charset="0"/>
              </a:rPr>
              <a:t>2</a:t>
            </a:r>
            <a:r>
              <a:rPr lang="en-GB" altLang="en-US">
                <a:latin typeface="Arial" panose="020B0604020202020204" pitchFamily="34" charset="0"/>
                <a:ea typeface="msgothic" charset="0"/>
                <a:cs typeface="msgothic" charset="0"/>
              </a:rPr>
              <a:t>). The repriming of the lever arm, known as the recovery stroke (</a:t>
            </a:r>
            <a:r>
              <a:rPr lang="en-GB" altLang="en-US" i="1">
                <a:latin typeface="Arial" panose="020B0604020202020204" pitchFamily="34" charset="0"/>
                <a:ea typeface="msgothic" charset="0"/>
                <a:cs typeface="msgothic" charset="0"/>
              </a:rPr>
              <a:t>3</a:t>
            </a:r>
            <a:r>
              <a:rPr lang="en-GB" altLang="en-US">
                <a:latin typeface="Arial" panose="020B0604020202020204" pitchFamily="34" charset="0"/>
                <a:ea typeface="msgothic" charset="0"/>
                <a:cs typeface="msgothic" charset="0"/>
              </a:rPr>
              <a:t>), occurs when myosin dissociated from actin in the PR state (or ATP state) undergoes an isomerization and hydrolyzes ATP to form the pre–power stroke state (PPS). Once the ATP is hydrolyzed, weak binding of the PPS myosin to actin can trigger a transition to the phosphate release (P</a:t>
            </a:r>
            <a:r>
              <a:rPr lang="en-GB" altLang="en-US" baseline="-33000">
                <a:latin typeface="Arial" panose="020B0604020202020204" pitchFamily="34" charset="0"/>
                <a:ea typeface="msgothic" charset="0"/>
                <a:cs typeface="msgothic" charset="0"/>
              </a:rPr>
              <a:t>i</a:t>
            </a:r>
            <a:r>
              <a:rPr lang="en-GB" altLang="en-US">
                <a:latin typeface="Arial" panose="020B0604020202020204" pitchFamily="34" charset="0"/>
                <a:ea typeface="msgothic" charset="0"/>
                <a:cs typeface="msgothic" charset="0"/>
              </a:rPr>
              <a:t>R) state (</a:t>
            </a:r>
            <a:r>
              <a:rPr lang="en-GB" altLang="en-US" i="1">
                <a:latin typeface="Arial" panose="020B0604020202020204" pitchFamily="34" charset="0"/>
                <a:ea typeface="msgothic" charset="0"/>
                <a:cs typeface="msgothic" charset="0"/>
              </a:rPr>
              <a:t>4</a:t>
            </a:r>
            <a:r>
              <a:rPr lang="en-GB" altLang="en-US">
                <a:latin typeface="Arial" panose="020B0604020202020204" pitchFamily="34" charset="0"/>
                <a:ea typeface="msgothic" charset="0"/>
                <a:cs typeface="msgothic" charset="0"/>
              </a:rPr>
              <a:t>), which likely involves some movement of the lever arm and formation of higher-affinity, stereo-specific binding to actin. Release of phosphate then drives the reaction forward (essentially unidirectional) with a large movement of the lever arm to form the strong ADP state (</a:t>
            </a:r>
            <a:r>
              <a:rPr lang="en-GB" altLang="en-US" i="1">
                <a:latin typeface="Arial" panose="020B0604020202020204" pitchFamily="34" charset="0"/>
                <a:ea typeface="msgothic" charset="0"/>
                <a:cs typeface="msgothic" charset="0"/>
              </a:rPr>
              <a:t>5</a:t>
            </a:r>
            <a:r>
              <a:rPr lang="en-GB" altLang="en-US">
                <a:latin typeface="Arial" panose="020B0604020202020204" pitchFamily="34" charset="0"/>
                <a:ea typeface="msgothic" charset="0"/>
                <a:cs typeface="msgothic" charset="0"/>
              </a:rPr>
              <a:t>). A further isomerization of the motor leads to the release of phosphate and is coupled to a further movement of the lever arm, completing the myosin power stroke on actin (</a:t>
            </a:r>
            <a:r>
              <a:rPr lang="en-GB" altLang="en-US" i="1">
                <a:latin typeface="Arial" panose="020B0604020202020204" pitchFamily="34" charset="0"/>
                <a:ea typeface="msgothic" charset="0"/>
                <a:cs typeface="msgothic" charset="0"/>
              </a:rPr>
              <a:t>6</a:t>
            </a:r>
            <a:r>
              <a:rPr lang="en-GB" altLang="en-US">
                <a:latin typeface="Arial" panose="020B0604020202020204" pitchFamily="34" charset="0"/>
                <a:ea typeface="msgothic" charset="0"/>
                <a:cs typeface="msgothic"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4EED-62C3-3146-B60D-A3FEE2320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748511-F638-524A-B2ED-FA43D134A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6D6AB0-4C8A-B144-9695-5F2A76F70D6B}"/>
              </a:ext>
            </a:extLst>
          </p:cNvPr>
          <p:cNvSpPr>
            <a:spLocks noGrp="1"/>
          </p:cNvSpPr>
          <p:nvPr>
            <p:ph type="dt" sz="half" idx="10"/>
          </p:nvPr>
        </p:nvSpPr>
        <p:spPr/>
        <p:txBody>
          <a:bodyPr/>
          <a:lstStyle/>
          <a:p>
            <a:fld id="{EBB52AEB-D71D-524D-8C43-76FF03644429}" type="datetimeFigureOut">
              <a:rPr lang="en-US" smtClean="0"/>
              <a:t>10/17/21</a:t>
            </a:fld>
            <a:endParaRPr lang="en-US"/>
          </a:p>
        </p:txBody>
      </p:sp>
      <p:sp>
        <p:nvSpPr>
          <p:cNvPr id="5" name="Footer Placeholder 4">
            <a:extLst>
              <a:ext uri="{FF2B5EF4-FFF2-40B4-BE49-F238E27FC236}">
                <a16:creationId xmlns:a16="http://schemas.microsoft.com/office/drawing/2014/main" id="{26EF2FA4-05BD-8E4C-B9C7-3E8B9B645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910CC-8F63-7F4B-BBE7-A353245582B3}"/>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60087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994D-EA85-A24A-B7BA-64FEEE9A9F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A176D9-50C0-DB40-A948-122BA2461E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87C01-B6F0-C346-B374-B89A646BB8AF}"/>
              </a:ext>
            </a:extLst>
          </p:cNvPr>
          <p:cNvSpPr>
            <a:spLocks noGrp="1"/>
          </p:cNvSpPr>
          <p:nvPr>
            <p:ph type="dt" sz="half" idx="10"/>
          </p:nvPr>
        </p:nvSpPr>
        <p:spPr/>
        <p:txBody>
          <a:bodyPr/>
          <a:lstStyle/>
          <a:p>
            <a:fld id="{EBB52AEB-D71D-524D-8C43-76FF03644429}" type="datetimeFigureOut">
              <a:rPr lang="en-US" smtClean="0"/>
              <a:t>10/17/21</a:t>
            </a:fld>
            <a:endParaRPr lang="en-US"/>
          </a:p>
        </p:txBody>
      </p:sp>
      <p:sp>
        <p:nvSpPr>
          <p:cNvPr id="5" name="Footer Placeholder 4">
            <a:extLst>
              <a:ext uri="{FF2B5EF4-FFF2-40B4-BE49-F238E27FC236}">
                <a16:creationId xmlns:a16="http://schemas.microsoft.com/office/drawing/2014/main" id="{9461FB73-1419-A842-807A-51EF8C6BC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E498E-D154-B042-8301-175C86A48852}"/>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391834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AF02A-95BB-D44C-8E21-6416AF9EA6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8D2A40-B748-F840-B87E-5148756F73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8A36B-45FF-914F-BA8B-F61787C2ABDA}"/>
              </a:ext>
            </a:extLst>
          </p:cNvPr>
          <p:cNvSpPr>
            <a:spLocks noGrp="1"/>
          </p:cNvSpPr>
          <p:nvPr>
            <p:ph type="dt" sz="half" idx="10"/>
          </p:nvPr>
        </p:nvSpPr>
        <p:spPr/>
        <p:txBody>
          <a:bodyPr/>
          <a:lstStyle/>
          <a:p>
            <a:fld id="{EBB52AEB-D71D-524D-8C43-76FF03644429}" type="datetimeFigureOut">
              <a:rPr lang="en-US" smtClean="0"/>
              <a:t>10/17/21</a:t>
            </a:fld>
            <a:endParaRPr lang="en-US"/>
          </a:p>
        </p:txBody>
      </p:sp>
      <p:sp>
        <p:nvSpPr>
          <p:cNvPr id="5" name="Footer Placeholder 4">
            <a:extLst>
              <a:ext uri="{FF2B5EF4-FFF2-40B4-BE49-F238E27FC236}">
                <a16:creationId xmlns:a16="http://schemas.microsoft.com/office/drawing/2014/main" id="{BA00EC14-E46D-0C48-BD29-8DDAD6F12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0E1D9-2A0B-F148-A226-99E7BB4EC855}"/>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21204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86BF-DEC3-CD42-9A48-4100492B5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B0BBB-2405-004F-9C60-061D59C8A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B03E4-8C1C-7449-9C96-328FA94A1468}"/>
              </a:ext>
            </a:extLst>
          </p:cNvPr>
          <p:cNvSpPr>
            <a:spLocks noGrp="1"/>
          </p:cNvSpPr>
          <p:nvPr>
            <p:ph type="dt" sz="half" idx="10"/>
          </p:nvPr>
        </p:nvSpPr>
        <p:spPr/>
        <p:txBody>
          <a:bodyPr/>
          <a:lstStyle/>
          <a:p>
            <a:fld id="{EBB52AEB-D71D-524D-8C43-76FF03644429}" type="datetimeFigureOut">
              <a:rPr lang="en-US" smtClean="0"/>
              <a:t>10/17/21</a:t>
            </a:fld>
            <a:endParaRPr lang="en-US"/>
          </a:p>
        </p:txBody>
      </p:sp>
      <p:sp>
        <p:nvSpPr>
          <p:cNvPr id="5" name="Footer Placeholder 4">
            <a:extLst>
              <a:ext uri="{FF2B5EF4-FFF2-40B4-BE49-F238E27FC236}">
                <a16:creationId xmlns:a16="http://schemas.microsoft.com/office/drawing/2014/main" id="{1805205B-9A34-A14D-A15E-912142ED4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C503B-EEDA-3340-9EF6-104C4519FE77}"/>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30872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90DC-FDE3-4540-BBFB-4FC9804B8F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6E04EC-83A2-BF4F-93D0-7EC24003B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7DFD6-BB11-4740-AA4C-6B48EE60D5FE}"/>
              </a:ext>
            </a:extLst>
          </p:cNvPr>
          <p:cNvSpPr>
            <a:spLocks noGrp="1"/>
          </p:cNvSpPr>
          <p:nvPr>
            <p:ph type="dt" sz="half" idx="10"/>
          </p:nvPr>
        </p:nvSpPr>
        <p:spPr/>
        <p:txBody>
          <a:bodyPr/>
          <a:lstStyle/>
          <a:p>
            <a:fld id="{EBB52AEB-D71D-524D-8C43-76FF03644429}" type="datetimeFigureOut">
              <a:rPr lang="en-US" smtClean="0"/>
              <a:t>10/17/21</a:t>
            </a:fld>
            <a:endParaRPr lang="en-US"/>
          </a:p>
        </p:txBody>
      </p:sp>
      <p:sp>
        <p:nvSpPr>
          <p:cNvPr id="5" name="Footer Placeholder 4">
            <a:extLst>
              <a:ext uri="{FF2B5EF4-FFF2-40B4-BE49-F238E27FC236}">
                <a16:creationId xmlns:a16="http://schemas.microsoft.com/office/drawing/2014/main" id="{BEF6E03F-C0B3-1143-909D-9BCC194B7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548CA-6E53-4D46-8B0A-BDC8F6101163}"/>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20224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96A3-128D-D748-9945-505B0028B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42027-C936-1B4A-B04F-596977DBD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7554EA-2262-2640-B484-891F59AACF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8D0A80-4261-A34B-9405-01A5C24A7FEA}"/>
              </a:ext>
            </a:extLst>
          </p:cNvPr>
          <p:cNvSpPr>
            <a:spLocks noGrp="1"/>
          </p:cNvSpPr>
          <p:nvPr>
            <p:ph type="dt" sz="half" idx="10"/>
          </p:nvPr>
        </p:nvSpPr>
        <p:spPr/>
        <p:txBody>
          <a:bodyPr/>
          <a:lstStyle/>
          <a:p>
            <a:fld id="{EBB52AEB-D71D-524D-8C43-76FF03644429}" type="datetimeFigureOut">
              <a:rPr lang="en-US" smtClean="0"/>
              <a:t>10/17/21</a:t>
            </a:fld>
            <a:endParaRPr lang="en-US"/>
          </a:p>
        </p:txBody>
      </p:sp>
      <p:sp>
        <p:nvSpPr>
          <p:cNvPr id="6" name="Footer Placeholder 5">
            <a:extLst>
              <a:ext uri="{FF2B5EF4-FFF2-40B4-BE49-F238E27FC236}">
                <a16:creationId xmlns:a16="http://schemas.microsoft.com/office/drawing/2014/main" id="{D3611DC2-EE0A-0943-AF52-EBD941C89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AAFC2-5AB1-C047-8439-95D4817605C1}"/>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913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7359-10BE-C64D-B139-37B5EB8343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FFB97F-C908-2646-A8CD-7402B3F12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4300F-8366-9E4C-8B43-5040A9FE41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74AFF-A03F-A74A-BBC8-C9A8F8286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E03676-977B-3D4D-B210-1D05FA4ABA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BC0473-16D4-0C4E-B10D-3A459DC6C256}"/>
              </a:ext>
            </a:extLst>
          </p:cNvPr>
          <p:cNvSpPr>
            <a:spLocks noGrp="1"/>
          </p:cNvSpPr>
          <p:nvPr>
            <p:ph type="dt" sz="half" idx="10"/>
          </p:nvPr>
        </p:nvSpPr>
        <p:spPr/>
        <p:txBody>
          <a:bodyPr/>
          <a:lstStyle/>
          <a:p>
            <a:fld id="{EBB52AEB-D71D-524D-8C43-76FF03644429}" type="datetimeFigureOut">
              <a:rPr lang="en-US" smtClean="0"/>
              <a:t>10/17/21</a:t>
            </a:fld>
            <a:endParaRPr lang="en-US"/>
          </a:p>
        </p:txBody>
      </p:sp>
      <p:sp>
        <p:nvSpPr>
          <p:cNvPr id="8" name="Footer Placeholder 7">
            <a:extLst>
              <a:ext uri="{FF2B5EF4-FFF2-40B4-BE49-F238E27FC236}">
                <a16:creationId xmlns:a16="http://schemas.microsoft.com/office/drawing/2014/main" id="{2CD4C4D9-C2B8-4E4B-8FB7-FF59FA2C21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771806-9E02-8947-853C-464A91576D66}"/>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04420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7B4C-BB02-1948-B046-0DA8D39F5A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C3E9A-AAF2-C643-A5AE-87BC15AEB41C}"/>
              </a:ext>
            </a:extLst>
          </p:cNvPr>
          <p:cNvSpPr>
            <a:spLocks noGrp="1"/>
          </p:cNvSpPr>
          <p:nvPr>
            <p:ph type="dt" sz="half" idx="10"/>
          </p:nvPr>
        </p:nvSpPr>
        <p:spPr/>
        <p:txBody>
          <a:bodyPr/>
          <a:lstStyle/>
          <a:p>
            <a:fld id="{EBB52AEB-D71D-524D-8C43-76FF03644429}" type="datetimeFigureOut">
              <a:rPr lang="en-US" smtClean="0"/>
              <a:t>10/17/21</a:t>
            </a:fld>
            <a:endParaRPr lang="en-US"/>
          </a:p>
        </p:txBody>
      </p:sp>
      <p:sp>
        <p:nvSpPr>
          <p:cNvPr id="4" name="Footer Placeholder 3">
            <a:extLst>
              <a:ext uri="{FF2B5EF4-FFF2-40B4-BE49-F238E27FC236}">
                <a16:creationId xmlns:a16="http://schemas.microsoft.com/office/drawing/2014/main" id="{B107E8F6-218B-504E-B1EB-5D8C2016E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F9C74-4B28-FD47-AE9F-F3C5F416F1A9}"/>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26683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80AD0-BD6A-DE4F-8697-63DB18B90548}"/>
              </a:ext>
            </a:extLst>
          </p:cNvPr>
          <p:cNvSpPr>
            <a:spLocks noGrp="1"/>
          </p:cNvSpPr>
          <p:nvPr>
            <p:ph type="dt" sz="half" idx="10"/>
          </p:nvPr>
        </p:nvSpPr>
        <p:spPr/>
        <p:txBody>
          <a:bodyPr/>
          <a:lstStyle/>
          <a:p>
            <a:fld id="{EBB52AEB-D71D-524D-8C43-76FF03644429}" type="datetimeFigureOut">
              <a:rPr lang="en-US" smtClean="0"/>
              <a:t>10/17/21</a:t>
            </a:fld>
            <a:endParaRPr lang="en-US"/>
          </a:p>
        </p:txBody>
      </p:sp>
      <p:sp>
        <p:nvSpPr>
          <p:cNvPr id="3" name="Footer Placeholder 2">
            <a:extLst>
              <a:ext uri="{FF2B5EF4-FFF2-40B4-BE49-F238E27FC236}">
                <a16:creationId xmlns:a16="http://schemas.microsoft.com/office/drawing/2014/main" id="{2488E5EE-FACD-694A-82F8-5ABD60736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E6AE55-2397-7C4C-A7F4-EAED9D89055B}"/>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08881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8E1ED-8422-454C-A234-2A9ADEA8D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158A52-EBBC-604E-BB88-57E0069B8F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1AB31D-1B3E-3147-A447-A9D8AFE28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088D3-A82B-8D42-9160-F02189F543D9}"/>
              </a:ext>
            </a:extLst>
          </p:cNvPr>
          <p:cNvSpPr>
            <a:spLocks noGrp="1"/>
          </p:cNvSpPr>
          <p:nvPr>
            <p:ph type="dt" sz="half" idx="10"/>
          </p:nvPr>
        </p:nvSpPr>
        <p:spPr/>
        <p:txBody>
          <a:bodyPr/>
          <a:lstStyle/>
          <a:p>
            <a:fld id="{EBB52AEB-D71D-524D-8C43-76FF03644429}" type="datetimeFigureOut">
              <a:rPr lang="en-US" smtClean="0"/>
              <a:t>10/17/21</a:t>
            </a:fld>
            <a:endParaRPr lang="en-US"/>
          </a:p>
        </p:txBody>
      </p:sp>
      <p:sp>
        <p:nvSpPr>
          <p:cNvPr id="6" name="Footer Placeholder 5">
            <a:extLst>
              <a:ext uri="{FF2B5EF4-FFF2-40B4-BE49-F238E27FC236}">
                <a16:creationId xmlns:a16="http://schemas.microsoft.com/office/drawing/2014/main" id="{A0245759-43EB-DE46-A6F1-C131AA2D2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8FB47-36CA-564B-9C74-5AEEF55DB394}"/>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68405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4197-C025-C94F-B72D-B20E90DAE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3B367-DB35-194F-BDC6-E04F91A76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2A41D-CA00-CE42-BCC0-F2F5C39B4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42876-A102-014D-964C-38E39B095BB4}"/>
              </a:ext>
            </a:extLst>
          </p:cNvPr>
          <p:cNvSpPr>
            <a:spLocks noGrp="1"/>
          </p:cNvSpPr>
          <p:nvPr>
            <p:ph type="dt" sz="half" idx="10"/>
          </p:nvPr>
        </p:nvSpPr>
        <p:spPr/>
        <p:txBody>
          <a:bodyPr/>
          <a:lstStyle/>
          <a:p>
            <a:fld id="{EBB52AEB-D71D-524D-8C43-76FF03644429}" type="datetimeFigureOut">
              <a:rPr lang="en-US" smtClean="0"/>
              <a:t>10/17/21</a:t>
            </a:fld>
            <a:endParaRPr lang="en-US"/>
          </a:p>
        </p:txBody>
      </p:sp>
      <p:sp>
        <p:nvSpPr>
          <p:cNvPr id="6" name="Footer Placeholder 5">
            <a:extLst>
              <a:ext uri="{FF2B5EF4-FFF2-40B4-BE49-F238E27FC236}">
                <a16:creationId xmlns:a16="http://schemas.microsoft.com/office/drawing/2014/main" id="{7B2754B6-AF86-214D-967F-CAA83440C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147ED-9206-334B-83BA-128887F5BEB6}"/>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57182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7BF3B-E325-4B40-8389-F6545EC0C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87C835-7DAC-AB45-A5CE-DBAA8A87B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DBEFB-B964-3C4B-A653-ACE09D9E1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52AEB-D71D-524D-8C43-76FF03644429}" type="datetimeFigureOut">
              <a:rPr lang="en-US" smtClean="0"/>
              <a:t>10/17/21</a:t>
            </a:fld>
            <a:endParaRPr lang="en-US"/>
          </a:p>
        </p:txBody>
      </p:sp>
      <p:sp>
        <p:nvSpPr>
          <p:cNvPr id="5" name="Footer Placeholder 4">
            <a:extLst>
              <a:ext uri="{FF2B5EF4-FFF2-40B4-BE49-F238E27FC236}">
                <a16:creationId xmlns:a16="http://schemas.microsoft.com/office/drawing/2014/main" id="{68520391-F822-F64D-A4FB-A8DAAF58A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5D8C17-6EF3-EF49-B1A3-4880F412B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83947-DF43-824F-B64D-F2F95A07CAFB}" type="slidenum">
              <a:rPr lang="en-US" smtClean="0"/>
              <a:t>‹#›</a:t>
            </a:fld>
            <a:endParaRPr lang="en-US"/>
          </a:p>
        </p:txBody>
      </p:sp>
    </p:spTree>
    <p:extLst>
      <p:ext uri="{BB962C8B-B14F-4D97-AF65-F5344CB8AC3E}">
        <p14:creationId xmlns:p14="http://schemas.microsoft.com/office/powerpoint/2010/main" val="64467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nature.com/articles/s41467-021-23581-3#Tab2"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0EC352-0CC5-3E48-8F63-E48631B8AEDD}"/>
              </a:ext>
            </a:extLst>
          </p:cNvPr>
          <p:cNvSpPr/>
          <p:nvPr/>
        </p:nvSpPr>
        <p:spPr>
          <a:xfrm>
            <a:off x="914399" y="446129"/>
            <a:ext cx="10086109" cy="4401205"/>
          </a:xfrm>
          <a:prstGeom prst="rect">
            <a:avLst/>
          </a:prstGeom>
        </p:spPr>
        <p:txBody>
          <a:bodyPr wrap="square">
            <a:spAutoFit/>
          </a:bodyPr>
          <a:lstStyle/>
          <a:p>
            <a:r>
              <a:rPr lang="en-US" sz="2800" dirty="0"/>
              <a:t>Motor Proteins and Translocases</a:t>
            </a:r>
          </a:p>
          <a:p>
            <a:endParaRPr lang="en-US" dirty="0"/>
          </a:p>
          <a:p>
            <a:endParaRPr lang="en-US" dirty="0"/>
          </a:p>
          <a:p>
            <a:r>
              <a:rPr lang="en-US" dirty="0"/>
              <a:t>Functions</a:t>
            </a:r>
          </a:p>
          <a:p>
            <a:r>
              <a:rPr lang="en-US" dirty="0"/>
              <a:t>muscle contraction, </a:t>
            </a:r>
          </a:p>
          <a:p>
            <a:r>
              <a:rPr lang="en-US" dirty="0"/>
              <a:t>cytokinesis, </a:t>
            </a:r>
          </a:p>
          <a:p>
            <a:r>
              <a:rPr lang="en-US" dirty="0"/>
              <a:t>chromosomal movements, </a:t>
            </a:r>
          </a:p>
          <a:p>
            <a:r>
              <a:rPr lang="en-US" dirty="0"/>
              <a:t>membrane trafficking, </a:t>
            </a:r>
          </a:p>
          <a:p>
            <a:r>
              <a:rPr lang="en-US" dirty="0"/>
              <a:t>organelle movements, </a:t>
            </a:r>
          </a:p>
          <a:p>
            <a:r>
              <a:rPr lang="en-US" dirty="0"/>
              <a:t>cellular migration,</a:t>
            </a:r>
          </a:p>
          <a:p>
            <a:r>
              <a:rPr lang="en-US" dirty="0"/>
              <a:t>translocation of DNA or protein substrates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6302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ifferences between Actin and Myosin (Actin vs Myosin)">
            <a:extLst>
              <a:ext uri="{FF2B5EF4-FFF2-40B4-BE49-F238E27FC236}">
                <a16:creationId xmlns:a16="http://schemas.microsoft.com/office/drawing/2014/main" id="{D73D362C-38E4-DA4A-B7FA-018AFC7F1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1800"/>
            <a:ext cx="11430000" cy="5994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A835EB-22D2-DE43-926B-AECFD5F4351A}"/>
              </a:ext>
            </a:extLst>
          </p:cNvPr>
          <p:cNvSpPr/>
          <p:nvPr/>
        </p:nvSpPr>
        <p:spPr>
          <a:xfrm>
            <a:off x="-221673" y="-207818"/>
            <a:ext cx="12815455" cy="157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C94E69-2A0F-3942-9A81-1C395454A2F1}"/>
              </a:ext>
            </a:extLst>
          </p:cNvPr>
          <p:cNvSpPr txBox="1"/>
          <p:nvPr/>
        </p:nvSpPr>
        <p:spPr>
          <a:xfrm>
            <a:off x="1397876" y="273269"/>
            <a:ext cx="4099034" cy="369332"/>
          </a:xfrm>
          <a:prstGeom prst="rect">
            <a:avLst/>
          </a:prstGeom>
          <a:noFill/>
        </p:spPr>
        <p:txBody>
          <a:bodyPr wrap="square" rtlCol="0">
            <a:spAutoFit/>
          </a:bodyPr>
          <a:lstStyle/>
          <a:p>
            <a:r>
              <a:rPr lang="en-US" dirty="0"/>
              <a:t>Myosin</a:t>
            </a:r>
          </a:p>
        </p:txBody>
      </p:sp>
    </p:spTree>
    <p:extLst>
      <p:ext uri="{BB962C8B-B14F-4D97-AF65-F5344CB8AC3E}">
        <p14:creationId xmlns:p14="http://schemas.microsoft.com/office/powerpoint/2010/main" val="337312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2EE12887-530D-B948-9F92-2D90F8A3006E}"/>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dirty="0">
                <a:latin typeface="Arial" panose="020B0604020202020204" pitchFamily="34" charset="0"/>
              </a:rPr>
              <a:t>Domain structure myosin</a:t>
            </a:r>
          </a:p>
        </p:txBody>
      </p:sp>
      <p:pic>
        <p:nvPicPr>
          <p:cNvPr id="3074" name="Picture 2">
            <a:extLst>
              <a:ext uri="{FF2B5EF4-FFF2-40B4-BE49-F238E27FC236}">
                <a16:creationId xmlns:a16="http://schemas.microsoft.com/office/drawing/2014/main" id="{DDB77BC7-2077-B749-90BD-5CBD5B33C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11" y="1316182"/>
            <a:ext cx="11555466" cy="21128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C07F8902-CE51-D749-9E0A-C5EF1553A378}"/>
              </a:ext>
            </a:extLst>
          </p:cNvPr>
          <p:cNvSpPr txBox="1">
            <a:spLocks noChangeArrowheads="1"/>
          </p:cNvSpPr>
          <p:nvPr/>
        </p:nvSpPr>
        <p:spPr bwMode="auto">
          <a:xfrm>
            <a:off x="6835904" y="6458359"/>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H. Lee Sweeney, and Erika L.F. Holzbaur Cold Spring Harb Perspect Biol 2018;10:a021931</a:t>
            </a:r>
          </a:p>
        </p:txBody>
      </p:sp>
      <p:sp>
        <p:nvSpPr>
          <p:cNvPr id="3076" name="Text Box 4">
            <a:extLst>
              <a:ext uri="{FF2B5EF4-FFF2-40B4-BE49-F238E27FC236}">
                <a16:creationId xmlns:a16="http://schemas.microsoft.com/office/drawing/2014/main" id="{F566AA54-6151-1240-84EA-47D933EBF6F6}"/>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dirty="0">
                <a:latin typeface="Arial" panose="020B0604020202020204" pitchFamily="34" charset="0"/>
              </a:rPr>
              <a:t>©2018 by Cold Spring </a:t>
            </a:r>
            <a:r>
              <a:rPr lang="en-GB" altLang="en-US" sz="907" dirty="0" err="1">
                <a:latin typeface="Arial" panose="020B0604020202020204" pitchFamily="34" charset="0"/>
              </a:rPr>
              <a:t>Harbor</a:t>
            </a:r>
            <a:r>
              <a:rPr lang="en-GB" altLang="en-US" sz="907" dirty="0">
                <a:latin typeface="Arial" panose="020B0604020202020204" pitchFamily="34" charset="0"/>
              </a:rPr>
              <a:t> Laboratory Press</a:t>
            </a:r>
          </a:p>
        </p:txBody>
      </p:sp>
      <p:sp>
        <p:nvSpPr>
          <p:cNvPr id="2" name="Rectangle 1">
            <a:extLst>
              <a:ext uri="{FF2B5EF4-FFF2-40B4-BE49-F238E27FC236}">
                <a16:creationId xmlns:a16="http://schemas.microsoft.com/office/drawing/2014/main" id="{76352E11-932B-C042-B505-52C13134AF7C}"/>
              </a:ext>
            </a:extLst>
          </p:cNvPr>
          <p:cNvSpPr/>
          <p:nvPr/>
        </p:nvSpPr>
        <p:spPr>
          <a:xfrm>
            <a:off x="456529" y="3961989"/>
            <a:ext cx="11001180" cy="646331"/>
          </a:xfrm>
          <a:prstGeom prst="rect">
            <a:avLst/>
          </a:prstGeom>
        </p:spPr>
        <p:txBody>
          <a:bodyPr wrap="square">
            <a:spAutoFit/>
          </a:bodyPr>
          <a:lstStyle/>
          <a:p>
            <a:r>
              <a:rPr lang="en-US" dirty="0"/>
              <a:t>Domain structure of the myosin superfamily; conserved motor domain and divergence in other domains that mediate movement amplification, self-association, and cargo binding.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58A8E308-3756-BF43-B2E4-4980FF0F448A}"/>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a:latin typeface="Arial" panose="020B0604020202020204" pitchFamily="34" charset="0"/>
              </a:rPr>
              <a:t>Structure of the myosin motor. </a:t>
            </a:r>
          </a:p>
        </p:txBody>
      </p:sp>
      <p:pic>
        <p:nvPicPr>
          <p:cNvPr id="3074" name="Picture 2">
            <a:extLst>
              <a:ext uri="{FF2B5EF4-FFF2-40B4-BE49-F238E27FC236}">
                <a16:creationId xmlns:a16="http://schemas.microsoft.com/office/drawing/2014/main" id="{B005479A-7871-D448-BB9F-A1648C17B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8220"/>
            <a:ext cx="12843164" cy="49666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AC9AAFFA-FBA4-4E43-91D3-CDBD76B5D9BB}"/>
              </a:ext>
            </a:extLst>
          </p:cNvPr>
          <p:cNvSpPr txBox="1">
            <a:spLocks noChangeArrowheads="1"/>
          </p:cNvSpPr>
          <p:nvPr/>
        </p:nvSpPr>
        <p:spPr bwMode="auto">
          <a:xfrm>
            <a:off x="7473213" y="6393829"/>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a:latin typeface="Arial" panose="020B0604020202020204" pitchFamily="34" charset="0"/>
              </a:rPr>
              <a:t>H. Lee Sweeney, and Erika L.F. </a:t>
            </a:r>
            <a:r>
              <a:rPr lang="en-GB" altLang="en-US" sz="1089" b="1" dirty="0" err="1">
                <a:latin typeface="Arial" panose="020B0604020202020204" pitchFamily="34" charset="0"/>
              </a:rPr>
              <a:t>Holzbaur</a:t>
            </a:r>
            <a:r>
              <a:rPr lang="en-GB" altLang="en-US" sz="1089" b="1" dirty="0">
                <a:latin typeface="Arial" panose="020B0604020202020204" pitchFamily="34" charset="0"/>
              </a:rPr>
              <a:t> Cold Spring </a:t>
            </a:r>
            <a:r>
              <a:rPr lang="en-GB" altLang="en-US" sz="1089" b="1" dirty="0" err="1">
                <a:latin typeface="Arial" panose="020B0604020202020204" pitchFamily="34" charset="0"/>
              </a:rPr>
              <a:t>Harb</a:t>
            </a:r>
            <a:r>
              <a:rPr lang="en-GB" altLang="en-US" sz="1089" b="1" dirty="0">
                <a:latin typeface="Arial" panose="020B0604020202020204" pitchFamily="34" charset="0"/>
              </a:rPr>
              <a:t> </a:t>
            </a:r>
            <a:r>
              <a:rPr lang="en-GB" altLang="en-US" sz="1089" b="1" dirty="0" err="1">
                <a:latin typeface="Arial" panose="020B0604020202020204" pitchFamily="34" charset="0"/>
              </a:rPr>
              <a:t>Perspect</a:t>
            </a:r>
            <a:r>
              <a:rPr lang="en-GB" altLang="en-US" sz="1089" b="1" dirty="0">
                <a:latin typeface="Arial" panose="020B0604020202020204" pitchFamily="34" charset="0"/>
              </a:rPr>
              <a:t> </a:t>
            </a:r>
            <a:r>
              <a:rPr lang="en-GB" altLang="en-US" sz="1089" b="1" dirty="0" err="1">
                <a:latin typeface="Arial" panose="020B0604020202020204" pitchFamily="34" charset="0"/>
              </a:rPr>
              <a:t>Biol</a:t>
            </a:r>
            <a:r>
              <a:rPr lang="en-GB" altLang="en-US" sz="1089" b="1" dirty="0">
                <a:latin typeface="Arial" panose="020B0604020202020204" pitchFamily="34" charset="0"/>
              </a:rPr>
              <a:t> 2018;10:a021931</a:t>
            </a:r>
          </a:p>
        </p:txBody>
      </p:sp>
      <p:sp>
        <p:nvSpPr>
          <p:cNvPr id="3" name="Rounded Rectangle 2">
            <a:extLst>
              <a:ext uri="{FF2B5EF4-FFF2-40B4-BE49-F238E27FC236}">
                <a16:creationId xmlns:a16="http://schemas.microsoft.com/office/drawing/2014/main" id="{779F706E-FC04-FB43-9473-CBC66B526128}"/>
              </a:ext>
            </a:extLst>
          </p:cNvPr>
          <p:cNvSpPr/>
          <p:nvPr/>
        </p:nvSpPr>
        <p:spPr>
          <a:xfrm>
            <a:off x="-401782" y="-64280"/>
            <a:ext cx="4443188" cy="685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217B5E-C074-484E-BBC7-E1FDE082DA16}"/>
              </a:ext>
            </a:extLst>
          </p:cNvPr>
          <p:cNvSpPr/>
          <p:nvPr/>
        </p:nvSpPr>
        <p:spPr>
          <a:xfrm>
            <a:off x="-401782" y="711166"/>
            <a:ext cx="4599709" cy="5502660"/>
          </a:xfrm>
          <a:prstGeom prst="rect">
            <a:avLst/>
          </a:prstGeom>
        </p:spPr>
        <p:txBody>
          <a:bodyPr wrap="square">
            <a:spAutoFit/>
          </a:bodyPr>
          <a:lstStyle/>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Myosin subdomains move relative to each other as rigid bodies</a:t>
            </a: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r>
              <a:rPr lang="en-GB" altLang="en-US" dirty="0">
                <a:solidFill>
                  <a:srgbClr val="00B050"/>
                </a:solidFill>
                <a:latin typeface="Arial" panose="020B0604020202020204" pitchFamily="34" charset="0"/>
                <a:ea typeface="msgothic" charset="0"/>
                <a:cs typeface="msgothic" charset="0"/>
              </a:rPr>
              <a:t>The converter subdomain is flexible and mobile, and amplifies the movements of the SH1 helix and relay them into</a:t>
            </a:r>
            <a:r>
              <a:rPr lang="en-GB" altLang="en-US" dirty="0">
                <a:solidFill>
                  <a:schemeClr val="accent1">
                    <a:lumMod val="75000"/>
                  </a:schemeClr>
                </a:solidFill>
                <a:latin typeface="Arial" panose="020B0604020202020204" pitchFamily="34" charset="0"/>
                <a:ea typeface="msgothic" charset="0"/>
                <a:cs typeface="msgothic" charset="0"/>
              </a:rPr>
              <a:t> large movements of the lever arm</a:t>
            </a:r>
            <a:r>
              <a:rPr lang="en-GB" altLang="en-US" dirty="0">
                <a:solidFill>
                  <a:srgbClr val="00B050"/>
                </a:solidFill>
                <a:latin typeface="Arial" panose="020B0604020202020204" pitchFamily="34" charset="0"/>
                <a:ea typeface="msgothic" charset="0"/>
                <a:cs typeface="msgothic" charset="0"/>
              </a:rPr>
              <a:t>. </a:t>
            </a: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 Double-headed arrow indicates closure of the cleft between the upper and lower 50K subdomains upon actin binding, which results in a strong binding to actin and loss of  P</a:t>
            </a:r>
            <a:r>
              <a:rPr lang="en-GB" altLang="en-US" baseline="-33000" dirty="0">
                <a:latin typeface="Arial" panose="020B0604020202020204" pitchFamily="34" charset="0"/>
                <a:ea typeface="msgothic" charset="0"/>
                <a:cs typeface="msgothic" charset="0"/>
              </a:rPr>
              <a:t>i</a:t>
            </a:r>
            <a:r>
              <a:rPr lang="en-GB" altLang="en-US" dirty="0">
                <a:latin typeface="Arial" panose="020B0604020202020204" pitchFamily="34" charset="0"/>
                <a:ea typeface="msgothic" charset="0"/>
                <a:cs typeface="msgothic" charset="0"/>
              </a:rPr>
              <a:t> then ADP. </a:t>
            </a: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Rebinding of ATP following the dissociation of ADP reopens this cleft, causing myosin to dissociate from actin. </a:t>
            </a: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N term, amino terminal; ELC, essential light chain; 50K, 50-kDa subdomain; RLC, regulatory light chain.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ross bridge cycle">
            <a:extLst>
              <a:ext uri="{FF2B5EF4-FFF2-40B4-BE49-F238E27FC236}">
                <a16:creationId xmlns:a16="http://schemas.microsoft.com/office/drawing/2014/main" id="{539CA98C-C8AC-8140-8B36-6542C4897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0"/>
            <a:ext cx="8736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48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6CBB44B-4502-FC41-ABBB-70B13EE59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865" y="332510"/>
            <a:ext cx="9637037" cy="63315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6597169D-ED27-6744-87B8-39B7E31F16D5}"/>
              </a:ext>
            </a:extLst>
          </p:cNvPr>
          <p:cNvSpPr txBox="1">
            <a:spLocks noChangeArrowheads="1"/>
          </p:cNvSpPr>
          <p:nvPr/>
        </p:nvSpPr>
        <p:spPr bwMode="auto">
          <a:xfrm>
            <a:off x="10310303" y="4788840"/>
            <a:ext cx="1959326" cy="100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a:latin typeface="Arial" panose="020B0604020202020204" pitchFamily="34" charset="0"/>
              </a:rPr>
              <a:t>H. Lee Sweeney, and Erika L.F. </a:t>
            </a:r>
            <a:r>
              <a:rPr lang="en-GB" altLang="en-US" sz="1089" b="1" dirty="0" err="1">
                <a:latin typeface="Arial" panose="020B0604020202020204" pitchFamily="34" charset="0"/>
              </a:rPr>
              <a:t>Holzbaur</a:t>
            </a:r>
            <a:r>
              <a:rPr lang="en-GB" altLang="en-US" sz="1089" b="1" dirty="0">
                <a:latin typeface="Arial" panose="020B0604020202020204" pitchFamily="34" charset="0"/>
              </a:rPr>
              <a:t> Cold Spring </a:t>
            </a:r>
            <a:r>
              <a:rPr lang="en-GB" altLang="en-US" sz="1089" b="1" dirty="0" err="1">
                <a:latin typeface="Arial" panose="020B0604020202020204" pitchFamily="34" charset="0"/>
              </a:rPr>
              <a:t>Harb</a:t>
            </a:r>
            <a:r>
              <a:rPr lang="en-GB" altLang="en-US" sz="1089" b="1" dirty="0">
                <a:latin typeface="Arial" panose="020B0604020202020204" pitchFamily="34" charset="0"/>
              </a:rPr>
              <a:t> </a:t>
            </a:r>
            <a:r>
              <a:rPr lang="en-GB" altLang="en-US" sz="1089" b="1" dirty="0" err="1">
                <a:latin typeface="Arial" panose="020B0604020202020204" pitchFamily="34" charset="0"/>
              </a:rPr>
              <a:t>Perspect</a:t>
            </a:r>
            <a:r>
              <a:rPr lang="en-GB" altLang="en-US" sz="1089" b="1" dirty="0">
                <a:latin typeface="Arial" panose="020B0604020202020204" pitchFamily="34" charset="0"/>
              </a:rPr>
              <a:t> </a:t>
            </a:r>
            <a:r>
              <a:rPr lang="en-GB" altLang="en-US" sz="1089" b="1" dirty="0" err="1">
                <a:latin typeface="Arial" panose="020B0604020202020204" pitchFamily="34" charset="0"/>
              </a:rPr>
              <a:t>Biol</a:t>
            </a:r>
            <a:r>
              <a:rPr lang="en-GB" altLang="en-US" sz="1089" b="1" dirty="0">
                <a:latin typeface="Arial" panose="020B0604020202020204" pitchFamily="34" charset="0"/>
              </a:rPr>
              <a:t> 2018;10:a021931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37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44D8ED2-57C9-9B43-9E52-13FDC12D4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8" y="326921"/>
            <a:ext cx="9637568" cy="45937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A19A33-C654-C24C-BF17-8E82C2E4E891}"/>
              </a:ext>
            </a:extLst>
          </p:cNvPr>
          <p:cNvSpPr/>
          <p:nvPr/>
        </p:nvSpPr>
        <p:spPr>
          <a:xfrm>
            <a:off x="512618" y="4920673"/>
            <a:ext cx="9753600" cy="1477328"/>
          </a:xfrm>
          <a:prstGeom prst="rect">
            <a:avLst/>
          </a:prstGeom>
        </p:spPr>
        <p:txBody>
          <a:bodyPr wrap="square">
            <a:spAutoFit/>
          </a:bodyPr>
          <a:lstStyle/>
          <a:p>
            <a:r>
              <a:rPr lang="en-US" dirty="0"/>
              <a:t>Domain organization of the conventional kinesin heavy-chain dimer, showing the crystal structure of the catalytic domains and the neck. The structure of the stalk and tail are inferred from electron microscopic images and coiled-coil prediction analyses. Regions predicted to form coiled-coils (neck, coil 1, coil 2, coiled-coil tail) and flexible regions (hinge, kink, stalk-tail linker) are indicated. Image from Günther </a:t>
            </a:r>
            <a:r>
              <a:rPr lang="en-US" dirty="0" err="1"/>
              <a:t>Woehlke</a:t>
            </a:r>
            <a:endParaRPr lang="en-US" dirty="0"/>
          </a:p>
        </p:txBody>
      </p:sp>
    </p:spTree>
    <p:extLst>
      <p:ext uri="{BB962C8B-B14F-4D97-AF65-F5344CB8AC3E}">
        <p14:creationId xmlns:p14="http://schemas.microsoft.com/office/powerpoint/2010/main" val="293573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8">
            <a:extLst>
              <a:ext uri="{FF2B5EF4-FFF2-40B4-BE49-F238E27FC236}">
                <a16:creationId xmlns:a16="http://schemas.microsoft.com/office/drawing/2014/main" id="{D6753B84-121B-934A-A7A9-10A1EA8FE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07" y="0"/>
            <a:ext cx="3917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539606D-E090-9F4A-9749-69779E7166FF}"/>
              </a:ext>
            </a:extLst>
          </p:cNvPr>
          <p:cNvPicPr>
            <a:picLocks noChangeAspect="1"/>
          </p:cNvPicPr>
          <p:nvPr/>
        </p:nvPicPr>
        <p:blipFill>
          <a:blip r:embed="rId3"/>
          <a:stretch>
            <a:fillRect/>
          </a:stretch>
        </p:blipFill>
        <p:spPr>
          <a:xfrm>
            <a:off x="7166841" y="223619"/>
            <a:ext cx="4928177" cy="1647321"/>
          </a:xfrm>
          <a:prstGeom prst="rect">
            <a:avLst/>
          </a:prstGeom>
        </p:spPr>
      </p:pic>
      <p:sp>
        <p:nvSpPr>
          <p:cNvPr id="5" name="Rectangle 4">
            <a:extLst>
              <a:ext uri="{FF2B5EF4-FFF2-40B4-BE49-F238E27FC236}">
                <a16:creationId xmlns:a16="http://schemas.microsoft.com/office/drawing/2014/main" id="{96872FDD-E1F7-2542-A388-6C2EF307F4BC}"/>
              </a:ext>
            </a:extLst>
          </p:cNvPr>
          <p:cNvSpPr/>
          <p:nvPr/>
        </p:nvSpPr>
        <p:spPr>
          <a:xfrm>
            <a:off x="4696691" y="2703016"/>
            <a:ext cx="7495309" cy="4154984"/>
          </a:xfrm>
          <a:prstGeom prst="rect">
            <a:avLst/>
          </a:prstGeom>
        </p:spPr>
        <p:txBody>
          <a:bodyPr wrap="square">
            <a:spAutoFit/>
          </a:bodyPr>
          <a:lstStyle/>
          <a:p>
            <a:r>
              <a:rPr lang="en-US" sz="1200" dirty="0"/>
              <a:t>The major KIF14 motor domain conformations determined, semi-closed, open, open*, and closed (Table </a:t>
            </a:r>
            <a:r>
              <a:rPr lang="en-US" sz="1200" dirty="0">
                <a:hlinkClick r:id="rId4"/>
              </a:rPr>
              <a:t>2</a:t>
            </a:r>
            <a:r>
              <a:rPr lang="en-US" sz="1200" dirty="0"/>
              <a:t>) are colored green, cyan blue, and red, respectively. </a:t>
            </a:r>
            <a:r>
              <a:rPr lang="el-GR" sz="1200" dirty="0"/>
              <a:t>α- </a:t>
            </a:r>
            <a:r>
              <a:rPr lang="en-US" sz="1200" dirty="0"/>
              <a:t>and </a:t>
            </a:r>
            <a:r>
              <a:rPr lang="el-GR" sz="1200" dirty="0"/>
              <a:t>β-</a:t>
            </a:r>
            <a:r>
              <a:rPr lang="en-US" sz="1200" dirty="0"/>
              <a:t>tubulin are colored light and dark gray, respectively, and the microtubule protofilaments are oriented with the plus end to the right. Starting from a microtubule-unbound semi-closed-ADP conformation (state 1) binding to the microtubule induces opening of the nucleotide-binding pocket and release of ADP (state 2). In this state, the neck-linker of both motor domains is undocked preventing the tethered motor domain from reaching the next tubulin binding site. The tethered motor domain remains mobile (disordered) and the dimer adopts a one-head-bound conformation similar to the MT-K755-Apo/ADP and MT-K772-Apo/ADP structures. Opening of the nucleotide pocket in the microtubule-bound head induces ADP release and allows ATP binding. ATP binding induces closure of the nucleotide-binding pocket and neck-linker docking. The docked neck-linker of the bound head positions the accompanying, tethered head, in a leading position (toward the microtubule plus end). The now leading head binds to the microtubule with its neck-linker undocked and pulled backward by the microtubule-bound trailing head. A two-head microtubule-bound intermediate similar to the MT-K755-ANP and MT-K772-ANP structures is formed (state 3). This two-heads-bound intermediate establish a coordinating gate in the chemo-mechanical cycle of the two motor domains. The undocked neck-linker in the leading head prevents it from adopting the closed catalytic conformation pausing hydrolysis until the trailing head releases from the microtubule. ATP hydrolysis is then favored in the neck-linker docked trailing head but not in the leading head leading to state 4. In this state, inter-head tension may cause partial undocking of the trailing head neck-linker accelerating product release and detachment of the trailing head leading to a one-head-bound intermediate (state 5). In the one-head-bound intermediate, the neck-linker of the ATP-bound leading head docks and places the tethered head forward toward the plus end. The two motor heads change leading and trailing positions and the now microtubule-bound leading head in the open configuration releases ADP and binds ATP (state 6). State 6 is similar to 3 but with the two heads exchanging leading and trailing positions and the whole molecule is displaced 8 nm in the plus direction</a:t>
            </a:r>
          </a:p>
        </p:txBody>
      </p:sp>
    </p:spTree>
    <p:extLst>
      <p:ext uri="{BB962C8B-B14F-4D97-AF65-F5344CB8AC3E}">
        <p14:creationId xmlns:p14="http://schemas.microsoft.com/office/powerpoint/2010/main" val="308744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6B60-47DD-FE4A-8E14-E24D00FC14C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AF438AD-8EDC-EE40-A5F3-881F8526DC82}"/>
              </a:ext>
            </a:extLst>
          </p:cNvPr>
          <p:cNvSpPr>
            <a:spLocks noGrp="1"/>
          </p:cNvSpPr>
          <p:nvPr>
            <p:ph idx="1"/>
          </p:nvPr>
        </p:nvSpPr>
        <p:spPr>
          <a:xfrm>
            <a:off x="838200" y="2302417"/>
            <a:ext cx="10515600" cy="4351338"/>
          </a:xfrm>
        </p:spPr>
        <p:txBody>
          <a:bodyPr>
            <a:normAutofit fontScale="70000" lnSpcReduction="20000"/>
          </a:bodyPr>
          <a:lstStyle/>
          <a:p>
            <a:r>
              <a:rPr lang="en-US" dirty="0"/>
              <a:t>KIF14 Like other kinesins, KIF14 couples ATP hydrolysis and microtubule binding to the generation of mechanical work. </a:t>
            </a:r>
          </a:p>
          <a:p>
            <a:endParaRPr lang="en-US" dirty="0"/>
          </a:p>
          <a:p>
            <a:r>
              <a:rPr lang="en-US" dirty="0"/>
              <a:t>1) There are three major conformations of the motor domain,</a:t>
            </a:r>
          </a:p>
          <a:p>
            <a:r>
              <a:rPr lang="en-US" dirty="0"/>
              <a:t>2) microtubule binding, ATP binding, hydrolysis and release, and the neck-linker domain govern the transition between the three conformations; </a:t>
            </a:r>
          </a:p>
          <a:p>
            <a:r>
              <a:rPr lang="en-US" dirty="0"/>
              <a:t>3) an undocked neck-linker prevents the ATP-binding pocket from  closing and inhibits ATP hydrolysis; </a:t>
            </a:r>
          </a:p>
          <a:p>
            <a:r>
              <a:rPr lang="en-US" dirty="0"/>
              <a:t>4) thirteen neck-linker residues are required to assume a stable docked conformation; </a:t>
            </a:r>
          </a:p>
          <a:p>
            <a:r>
              <a:rPr lang="en-US" dirty="0"/>
              <a:t>5) the neck-linker position controls ATP hydrolysis; </a:t>
            </a:r>
          </a:p>
          <a:p>
            <a:r>
              <a:rPr lang="en-US" dirty="0"/>
              <a:t>6) the two motor domains adopt distinct conformations when bound to the microtubule; and </a:t>
            </a:r>
          </a:p>
          <a:p>
            <a:r>
              <a:rPr lang="en-US" dirty="0"/>
              <a:t>7) the two-heads-bound-state introduces structural changes in both motor domains of KIF14 dimers.</a:t>
            </a:r>
          </a:p>
        </p:txBody>
      </p:sp>
      <p:pic>
        <p:nvPicPr>
          <p:cNvPr id="4" name="Picture 3">
            <a:extLst>
              <a:ext uri="{FF2B5EF4-FFF2-40B4-BE49-F238E27FC236}">
                <a16:creationId xmlns:a16="http://schemas.microsoft.com/office/drawing/2014/main" id="{2B822633-BD0F-AA4F-96D3-D9173F731FCC}"/>
              </a:ext>
            </a:extLst>
          </p:cNvPr>
          <p:cNvPicPr>
            <a:picLocks noChangeAspect="1"/>
          </p:cNvPicPr>
          <p:nvPr/>
        </p:nvPicPr>
        <p:blipFill>
          <a:blip r:embed="rId2"/>
          <a:stretch>
            <a:fillRect/>
          </a:stretch>
        </p:blipFill>
        <p:spPr>
          <a:xfrm>
            <a:off x="838200" y="204245"/>
            <a:ext cx="4928177" cy="1647321"/>
          </a:xfrm>
          <a:prstGeom prst="rect">
            <a:avLst/>
          </a:prstGeom>
        </p:spPr>
      </p:pic>
    </p:spTree>
    <p:extLst>
      <p:ext uri="{BB962C8B-B14F-4D97-AF65-F5344CB8AC3E}">
        <p14:creationId xmlns:p14="http://schemas.microsoft.com/office/powerpoint/2010/main" val="3778962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1E1D6-F62D-3440-9870-04B035C811B9}"/>
              </a:ext>
            </a:extLst>
          </p:cNvPr>
          <p:cNvSpPr txBox="1"/>
          <p:nvPr/>
        </p:nvSpPr>
        <p:spPr>
          <a:xfrm>
            <a:off x="2798618" y="2022764"/>
            <a:ext cx="869662" cy="369332"/>
          </a:xfrm>
          <a:prstGeom prst="rect">
            <a:avLst/>
          </a:prstGeom>
          <a:noFill/>
        </p:spPr>
        <p:txBody>
          <a:bodyPr wrap="none" rtlCol="0">
            <a:spAutoFit/>
          </a:bodyPr>
          <a:lstStyle/>
          <a:p>
            <a:r>
              <a:rPr lang="en-US" dirty="0"/>
              <a:t>Myosin</a:t>
            </a:r>
          </a:p>
        </p:txBody>
      </p:sp>
    </p:spTree>
    <p:extLst>
      <p:ext uri="{BB962C8B-B14F-4D97-AF65-F5344CB8AC3E}">
        <p14:creationId xmlns:p14="http://schemas.microsoft.com/office/powerpoint/2010/main" val="187329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0EC352-0CC5-3E48-8F63-E48631B8AEDD}"/>
              </a:ext>
            </a:extLst>
          </p:cNvPr>
          <p:cNvSpPr/>
          <p:nvPr/>
        </p:nvSpPr>
        <p:spPr>
          <a:xfrm>
            <a:off x="886690" y="210602"/>
            <a:ext cx="10086109" cy="7386638"/>
          </a:xfrm>
          <a:prstGeom prst="rect">
            <a:avLst/>
          </a:prstGeom>
        </p:spPr>
        <p:txBody>
          <a:bodyPr wrap="square">
            <a:spAutoFit/>
          </a:bodyPr>
          <a:lstStyle/>
          <a:p>
            <a:r>
              <a:rPr lang="en-US" sz="2400" dirty="0"/>
              <a:t>Motor Proteins (continued) </a:t>
            </a:r>
          </a:p>
          <a:p>
            <a:endParaRPr lang="en-US" dirty="0"/>
          </a:p>
          <a:p>
            <a:r>
              <a:rPr lang="en-US" dirty="0"/>
              <a:t>Mechano-chemical coupling of ATP (sometimes GTP) hydrolysis and conformational changes </a:t>
            </a:r>
          </a:p>
          <a:p>
            <a:endParaRPr lang="en-US" dirty="0"/>
          </a:p>
          <a:p>
            <a:r>
              <a:rPr lang="en-US" dirty="0"/>
              <a:t>Some walk on cytoskeletal tracks</a:t>
            </a:r>
          </a:p>
          <a:p>
            <a:r>
              <a:rPr lang="en-US" dirty="0"/>
              <a:t>	actin filaments</a:t>
            </a:r>
          </a:p>
          <a:p>
            <a:r>
              <a:rPr lang="en-US" dirty="0"/>
              <a:t>	microtubules</a:t>
            </a:r>
          </a:p>
          <a:p>
            <a:endParaRPr lang="en-US" dirty="0"/>
          </a:p>
          <a:p>
            <a:r>
              <a:rPr lang="en-US" dirty="0"/>
              <a:t>Three superfamilies of motor proteins </a:t>
            </a:r>
          </a:p>
          <a:p>
            <a:endParaRPr lang="en-US" dirty="0"/>
          </a:p>
          <a:p>
            <a:r>
              <a:rPr lang="en-US" dirty="0"/>
              <a:t>Myosin (moves on actin filaments) </a:t>
            </a:r>
          </a:p>
          <a:p>
            <a:r>
              <a:rPr lang="en-US" dirty="0"/>
              <a:t>Kinesin (moves toward the plus end of microtubules toward cell surface, common ancestor with Myosin)</a:t>
            </a:r>
          </a:p>
          <a:p>
            <a:r>
              <a:rPr lang="en-US" dirty="0"/>
              <a:t>Dynein (moves toward the minus end of microtubules, toward cell interior) </a:t>
            </a:r>
          </a:p>
          <a:p>
            <a:endParaRPr lang="en-US" dirty="0"/>
          </a:p>
          <a:p>
            <a:r>
              <a:rPr lang="en-US" dirty="0"/>
              <a:t>Actin filaments</a:t>
            </a:r>
          </a:p>
          <a:p>
            <a:r>
              <a:rPr lang="en-US" dirty="0"/>
              <a:t>	G-actin (monomer) </a:t>
            </a:r>
          </a:p>
          <a:p>
            <a:r>
              <a:rPr lang="en-US" dirty="0"/>
              <a:t>	 F-actin (assembled in microfilament)</a:t>
            </a:r>
          </a:p>
          <a:p>
            <a:r>
              <a:rPr lang="en-US" dirty="0"/>
              <a:t>	dynamic and rapid remodeling</a:t>
            </a:r>
          </a:p>
          <a:p>
            <a:endParaRPr lang="en-US" dirty="0"/>
          </a:p>
          <a:p>
            <a:r>
              <a:rPr lang="en-US" dirty="0" err="1"/>
              <a:t>Microtububules</a:t>
            </a:r>
            <a:endParaRPr lang="en-US" dirty="0"/>
          </a:p>
          <a:p>
            <a:r>
              <a:rPr lang="en-US" dirty="0"/>
              <a:t>	Tubulin filaments</a:t>
            </a:r>
          </a:p>
          <a:p>
            <a:r>
              <a:rPr lang="en-US" dirty="0"/>
              <a:t>	- ends at centromere</a:t>
            </a:r>
          </a:p>
          <a:p>
            <a:r>
              <a:rPr lang="en-US" dirty="0"/>
              <a:t>	+ ends near cell surface</a:t>
            </a:r>
          </a:p>
          <a:p>
            <a:r>
              <a:rPr lang="en-US" dirty="0"/>
              <a:t>	</a:t>
            </a:r>
          </a:p>
          <a:p>
            <a:endParaRPr lang="en-US" dirty="0"/>
          </a:p>
          <a:p>
            <a:endParaRPr lang="en-US" dirty="0"/>
          </a:p>
        </p:txBody>
      </p:sp>
    </p:spTree>
    <p:extLst>
      <p:ext uri="{BB962C8B-B14F-4D97-AF65-F5344CB8AC3E}">
        <p14:creationId xmlns:p14="http://schemas.microsoft.com/office/powerpoint/2010/main" val="228041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01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93DF8DE6-038E-E943-B4C7-04A6B554A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926" y="198911"/>
            <a:ext cx="5306291" cy="64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92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FAF3A6E-F945-DB4D-8151-9886C5CC7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65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804E-2778-734D-AE59-B4BB8EFEFE2B}"/>
              </a:ext>
            </a:extLst>
          </p:cNvPr>
          <p:cNvSpPr>
            <a:spLocks noGrp="1"/>
          </p:cNvSpPr>
          <p:nvPr>
            <p:ph type="title"/>
          </p:nvPr>
        </p:nvSpPr>
        <p:spPr/>
        <p:txBody>
          <a:bodyPr/>
          <a:lstStyle/>
          <a:p>
            <a:r>
              <a:rPr lang="en-US" dirty="0"/>
              <a:t>Energy Currency</a:t>
            </a:r>
          </a:p>
        </p:txBody>
      </p:sp>
      <p:sp>
        <p:nvSpPr>
          <p:cNvPr id="3" name="Content Placeholder 2">
            <a:extLst>
              <a:ext uri="{FF2B5EF4-FFF2-40B4-BE49-F238E27FC236}">
                <a16:creationId xmlns:a16="http://schemas.microsoft.com/office/drawing/2014/main" id="{5D83B15C-7BB8-5B49-B4D9-238EEB912AB4}"/>
              </a:ext>
            </a:extLst>
          </p:cNvPr>
          <p:cNvSpPr>
            <a:spLocks noGrp="1"/>
          </p:cNvSpPr>
          <p:nvPr>
            <p:ph idx="1"/>
          </p:nvPr>
        </p:nvSpPr>
        <p:spPr>
          <a:xfrm>
            <a:off x="838200" y="1027906"/>
            <a:ext cx="10515600" cy="4351338"/>
          </a:xfrm>
        </p:spPr>
        <p:txBody>
          <a:bodyPr>
            <a:normAutofit/>
          </a:bodyPr>
          <a:lstStyle/>
          <a:p>
            <a:endParaRPr lang="en-US" dirty="0"/>
          </a:p>
          <a:p>
            <a:r>
              <a:rPr lang="en-US" dirty="0"/>
              <a:t>Adenosine triphosphate (ATP , less commonly GTP) </a:t>
            </a:r>
          </a:p>
          <a:p>
            <a:r>
              <a:rPr lang="en-US" dirty="0"/>
              <a:t>a nucleotide triphosphate, </a:t>
            </a:r>
          </a:p>
          <a:p>
            <a:r>
              <a:rPr lang="en-US" dirty="0"/>
              <a:t>	 nitrogenous base (adenine, less commonly guanine), </a:t>
            </a:r>
          </a:p>
          <a:p>
            <a:r>
              <a:rPr lang="en-US" dirty="0"/>
              <a:t>	 a ribose sugar, </a:t>
            </a:r>
          </a:p>
          <a:p>
            <a:r>
              <a:rPr lang="en-US" dirty="0"/>
              <a:t>	 three serially bonded phosphates (</a:t>
            </a:r>
            <a:r>
              <a:rPr lang="en-US" dirty="0" err="1">
                <a:latin typeface="Symbol" pitchFamily="2" charset="2"/>
              </a:rPr>
              <a:t>a</a:t>
            </a:r>
            <a:r>
              <a:rPr lang="en-US" dirty="0" err="1"/>
              <a:t>,</a:t>
            </a:r>
            <a:r>
              <a:rPr lang="en-US" dirty="0" err="1">
                <a:latin typeface="Symbol" pitchFamily="2" charset="2"/>
              </a:rPr>
              <a:t>b</a:t>
            </a:r>
            <a:r>
              <a:rPr lang="en-US" dirty="0" err="1"/>
              <a:t>,</a:t>
            </a:r>
            <a:r>
              <a:rPr lang="en-US" dirty="0" err="1">
                <a:latin typeface="Symbol" pitchFamily="2" charset="2"/>
              </a:rPr>
              <a:t>g</a:t>
            </a:r>
            <a:r>
              <a:rPr lang="en-US" dirty="0"/>
              <a:t>) </a:t>
            </a:r>
          </a:p>
          <a:p>
            <a:pPr marL="0" indent="0">
              <a:buNone/>
            </a:pPr>
            <a:endParaRPr lang="en-US" dirty="0"/>
          </a:p>
          <a:p>
            <a:endParaRPr lang="en-US" dirty="0"/>
          </a:p>
          <a:p>
            <a:pPr marL="0" indent="0">
              <a:buNone/>
            </a:pPr>
            <a:endParaRPr lang="en-US" dirty="0"/>
          </a:p>
        </p:txBody>
      </p:sp>
      <p:pic>
        <p:nvPicPr>
          <p:cNvPr id="6146" name="Picture 2">
            <a:extLst>
              <a:ext uri="{FF2B5EF4-FFF2-40B4-BE49-F238E27FC236}">
                <a16:creationId xmlns:a16="http://schemas.microsoft.com/office/drawing/2014/main" id="{1F59152B-D937-794B-AD94-3569F9A3E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345" y="3826727"/>
            <a:ext cx="5929746" cy="303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 ATP AND OXIDATIVE PHOSPHORYLATION REACTIONS">
            <a:extLst>
              <a:ext uri="{FF2B5EF4-FFF2-40B4-BE49-F238E27FC236}">
                <a16:creationId xmlns:a16="http://schemas.microsoft.com/office/drawing/2014/main" id="{AC6420F4-52E0-E644-B935-BDAE76B2F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055" y="877118"/>
            <a:ext cx="6389832" cy="510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6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F4DB-3273-A142-92E4-14D829784737}"/>
              </a:ext>
            </a:extLst>
          </p:cNvPr>
          <p:cNvSpPr>
            <a:spLocks noGrp="1"/>
          </p:cNvSpPr>
          <p:nvPr>
            <p:ph type="title"/>
          </p:nvPr>
        </p:nvSpPr>
        <p:spPr/>
        <p:txBody>
          <a:bodyPr/>
          <a:lstStyle/>
          <a:p>
            <a:r>
              <a:rPr lang="en-US" dirty="0"/>
              <a:t>Energy Currency</a:t>
            </a:r>
          </a:p>
        </p:txBody>
      </p:sp>
      <p:sp>
        <p:nvSpPr>
          <p:cNvPr id="3" name="Content Placeholder 2">
            <a:extLst>
              <a:ext uri="{FF2B5EF4-FFF2-40B4-BE49-F238E27FC236}">
                <a16:creationId xmlns:a16="http://schemas.microsoft.com/office/drawing/2014/main" id="{35717D8A-3F87-BB4F-8ACB-756AB2B40C72}"/>
              </a:ext>
            </a:extLst>
          </p:cNvPr>
          <p:cNvSpPr>
            <a:spLocks noGrp="1"/>
          </p:cNvSpPr>
          <p:nvPr>
            <p:ph idx="1"/>
          </p:nvPr>
        </p:nvSpPr>
        <p:spPr/>
        <p:txBody>
          <a:bodyPr>
            <a:normAutofit fontScale="70000" lnSpcReduction="20000"/>
          </a:bodyPr>
          <a:lstStyle/>
          <a:p>
            <a:r>
              <a:rPr lang="en-US" dirty="0"/>
              <a:t>ADP + Pi condensation to form ATP is driven by catabolic mechanisms, including  respiration (releases energy from glucose), beta-oxidation (releases energy from fat), and ketosis (releases energy from fat, under carbohydrate restriction).</a:t>
            </a:r>
          </a:p>
          <a:p>
            <a:r>
              <a:rPr lang="en-US" dirty="0"/>
              <a:t>The spontaneous hydrolysis of ATP is used to drive non-</a:t>
            </a:r>
            <a:r>
              <a:rPr lang="en-US" dirty="0" err="1"/>
              <a:t>spontaeous</a:t>
            </a:r>
            <a:r>
              <a:rPr lang="en-US" dirty="0"/>
              <a:t> processes.</a:t>
            </a:r>
          </a:p>
          <a:p>
            <a:pPr marL="0" indent="0">
              <a:buNone/>
            </a:pPr>
            <a:endParaRPr lang="en-US" dirty="0"/>
          </a:p>
          <a:p>
            <a:r>
              <a:rPr lang="en-US" dirty="0"/>
              <a:t>ATP is hydrolyzed by</a:t>
            </a:r>
          </a:p>
          <a:p>
            <a:r>
              <a:rPr lang="en-US" dirty="0"/>
              <a:t>anabolism (protein synthesis, </a:t>
            </a:r>
            <a:r>
              <a:rPr lang="en-US" dirty="0" err="1"/>
              <a:t>etc</a:t>
            </a:r>
            <a:r>
              <a:rPr lang="en-US" dirty="0"/>
              <a:t>),</a:t>
            </a:r>
          </a:p>
          <a:p>
            <a:r>
              <a:rPr lang="en-US" dirty="0"/>
              <a:t>ion transport, </a:t>
            </a:r>
          </a:p>
          <a:p>
            <a:r>
              <a:rPr lang="en-US" dirty="0"/>
              <a:t>muscle contraction, </a:t>
            </a:r>
          </a:p>
          <a:p>
            <a:r>
              <a:rPr lang="en-US" dirty="0"/>
              <a:t>nerve impulse propagation, </a:t>
            </a:r>
          </a:p>
          <a:p>
            <a:r>
              <a:rPr lang="en-US" dirty="0"/>
              <a:t>substrate phosphorylation,</a:t>
            </a:r>
          </a:p>
          <a:p>
            <a:r>
              <a:rPr lang="en-US" dirty="0"/>
              <a:t>RNA synthesis (NTPs are hydrolyzed) </a:t>
            </a:r>
          </a:p>
          <a:p>
            <a:r>
              <a:rPr lang="en-US" dirty="0"/>
              <a:t>and anabolism. </a:t>
            </a:r>
          </a:p>
          <a:p>
            <a:endParaRPr lang="en-US" dirty="0"/>
          </a:p>
        </p:txBody>
      </p:sp>
    </p:spTree>
    <p:extLst>
      <p:ext uri="{BB962C8B-B14F-4D97-AF65-F5344CB8AC3E}">
        <p14:creationId xmlns:p14="http://schemas.microsoft.com/office/powerpoint/2010/main" val="219615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8A74-D0C2-6843-8539-D8CD1D99B304}"/>
              </a:ext>
            </a:extLst>
          </p:cNvPr>
          <p:cNvSpPr>
            <a:spLocks noGrp="1"/>
          </p:cNvSpPr>
          <p:nvPr>
            <p:ph type="title"/>
          </p:nvPr>
        </p:nvSpPr>
        <p:spPr/>
        <p:txBody>
          <a:bodyPr/>
          <a:lstStyle/>
          <a:p>
            <a:r>
              <a:rPr lang="en-US" dirty="0"/>
              <a:t>Energy Currency</a:t>
            </a:r>
          </a:p>
        </p:txBody>
      </p:sp>
      <p:sp>
        <p:nvSpPr>
          <p:cNvPr id="3" name="Content Placeholder 2">
            <a:extLst>
              <a:ext uri="{FF2B5EF4-FFF2-40B4-BE49-F238E27FC236}">
                <a16:creationId xmlns:a16="http://schemas.microsoft.com/office/drawing/2014/main" id="{348C95EB-D899-6649-B1C0-EF477F9B04A7}"/>
              </a:ext>
            </a:extLst>
          </p:cNvPr>
          <p:cNvSpPr>
            <a:spLocks noGrp="1"/>
          </p:cNvSpPr>
          <p:nvPr>
            <p:ph idx="1"/>
          </p:nvPr>
        </p:nvSpPr>
        <p:spPr/>
        <p:txBody>
          <a:bodyPr/>
          <a:lstStyle/>
          <a:p>
            <a:r>
              <a:rPr lang="en-US" dirty="0"/>
              <a:t>You consume (and synthesize) around 2x your body weight every day.</a:t>
            </a:r>
          </a:p>
          <a:p>
            <a:endParaRPr lang="en-US" dirty="0"/>
          </a:p>
          <a:p>
            <a:r>
              <a:rPr lang="en-US" dirty="0"/>
              <a:t>[ATP] in vivo is around 2-5 mM</a:t>
            </a:r>
          </a:p>
          <a:p>
            <a:r>
              <a:rPr lang="en-US" dirty="0"/>
              <a:t>ATP/ADP = 1000</a:t>
            </a:r>
          </a:p>
          <a:p>
            <a:endParaRPr lang="en-US" dirty="0"/>
          </a:p>
          <a:p>
            <a:r>
              <a:rPr lang="en-US" dirty="0"/>
              <a:t>ATP is a </a:t>
            </a:r>
            <a:r>
              <a:rPr lang="en-US" dirty="0" err="1"/>
              <a:t>hydrotrope</a:t>
            </a:r>
            <a:r>
              <a:rPr lang="en-US" dirty="0"/>
              <a:t> </a:t>
            </a:r>
          </a:p>
          <a:p>
            <a:pPr lvl="1"/>
            <a:r>
              <a:rPr lang="en-US" dirty="0"/>
              <a:t>i.e., an amphipath that solubilizes hydrophobic compounds but cannot form micelles or membranes </a:t>
            </a:r>
          </a:p>
        </p:txBody>
      </p:sp>
    </p:spTree>
    <p:extLst>
      <p:ext uri="{BB962C8B-B14F-4D97-AF65-F5344CB8AC3E}">
        <p14:creationId xmlns:p14="http://schemas.microsoft.com/office/powerpoint/2010/main" val="229145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7A22-428C-3A40-B6C8-5FA317792FA9}"/>
              </a:ext>
            </a:extLst>
          </p:cNvPr>
          <p:cNvSpPr>
            <a:spLocks noGrp="1"/>
          </p:cNvSpPr>
          <p:nvPr>
            <p:ph type="title"/>
          </p:nvPr>
        </p:nvSpPr>
        <p:spPr/>
        <p:txBody>
          <a:bodyPr/>
          <a:lstStyle/>
          <a:p>
            <a:r>
              <a:rPr lang="en-US" dirty="0"/>
              <a:t>Motors</a:t>
            </a:r>
          </a:p>
        </p:txBody>
      </p:sp>
      <p:sp>
        <p:nvSpPr>
          <p:cNvPr id="3" name="Content Placeholder 2">
            <a:extLst>
              <a:ext uri="{FF2B5EF4-FFF2-40B4-BE49-F238E27FC236}">
                <a16:creationId xmlns:a16="http://schemas.microsoft.com/office/drawing/2014/main" id="{9ABEDAB1-66C5-E345-98C7-2700F98DD455}"/>
              </a:ext>
            </a:extLst>
          </p:cNvPr>
          <p:cNvSpPr>
            <a:spLocks noGrp="1"/>
          </p:cNvSpPr>
          <p:nvPr>
            <p:ph idx="1"/>
          </p:nvPr>
        </p:nvSpPr>
        <p:spPr/>
        <p:txBody>
          <a:bodyPr/>
          <a:lstStyle/>
          <a:p>
            <a:r>
              <a:rPr lang="en-US" dirty="0"/>
              <a:t>Bind ATP</a:t>
            </a:r>
          </a:p>
          <a:p>
            <a:r>
              <a:rPr lang="en-US" dirty="0"/>
              <a:t>Hydrolyze ATP</a:t>
            </a:r>
          </a:p>
          <a:p>
            <a:r>
              <a:rPr lang="en-US" dirty="0"/>
              <a:t>Release Phosphate</a:t>
            </a:r>
          </a:p>
          <a:p>
            <a:r>
              <a:rPr lang="en-US" dirty="0"/>
              <a:t>Release ADP</a:t>
            </a:r>
          </a:p>
          <a:p>
            <a:r>
              <a:rPr lang="en-US" dirty="0"/>
              <a:t>Repeat</a:t>
            </a:r>
          </a:p>
        </p:txBody>
      </p:sp>
    </p:spTree>
    <p:extLst>
      <p:ext uri="{BB962C8B-B14F-4D97-AF65-F5344CB8AC3E}">
        <p14:creationId xmlns:p14="http://schemas.microsoft.com/office/powerpoint/2010/main" val="1197132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1936</Words>
  <Application>Microsoft Macintosh PowerPoint</Application>
  <PresentationFormat>Widescreen</PresentationFormat>
  <Paragraphs>104</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Energy Currency</vt:lpstr>
      <vt:lpstr>PowerPoint Presentation</vt:lpstr>
      <vt:lpstr>Energy Currency</vt:lpstr>
      <vt:lpstr>Energy Currency</vt:lpstr>
      <vt:lpstr>Motors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Justin's Dad</dc:creator>
  <cp:lastModifiedBy>Williams, Loren D</cp:lastModifiedBy>
  <cp:revision>38</cp:revision>
  <dcterms:created xsi:type="dcterms:W3CDTF">2021-10-02T13:54:47Z</dcterms:created>
  <dcterms:modified xsi:type="dcterms:W3CDTF">2021-10-18T14:33:01Z</dcterms:modified>
</cp:coreProperties>
</file>