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5" r:id="rId2"/>
    <p:sldId id="306" r:id="rId3"/>
    <p:sldId id="307" r:id="rId4"/>
    <p:sldId id="256" r:id="rId5"/>
    <p:sldId id="257" r:id="rId6"/>
    <p:sldId id="258" r:id="rId7"/>
    <p:sldId id="259" r:id="rId8"/>
    <p:sldId id="29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96" r:id="rId27"/>
    <p:sldId id="278" r:id="rId28"/>
    <p:sldId id="279" r:id="rId29"/>
    <p:sldId id="280" r:id="rId30"/>
    <p:sldId id="281" r:id="rId31"/>
    <p:sldId id="282" r:id="rId32"/>
    <p:sldId id="283" r:id="rId33"/>
    <p:sldId id="297" r:id="rId34"/>
    <p:sldId id="284" r:id="rId35"/>
    <p:sldId id="285" r:id="rId36"/>
    <p:sldId id="286" r:id="rId37"/>
    <p:sldId id="288" r:id="rId38"/>
    <p:sldId id="287" r:id="rId39"/>
    <p:sldId id="289" r:id="rId40"/>
    <p:sldId id="303" r:id="rId41"/>
    <p:sldId id="301" r:id="rId42"/>
    <p:sldId id="302" r:id="rId43"/>
    <p:sldId id="299" r:id="rId44"/>
    <p:sldId id="304" r:id="rId4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4"/>
  </p:normalViewPr>
  <p:slideViewPr>
    <p:cSldViewPr snapToGrid="0" snapToObjects="1">
      <p:cViewPr>
        <p:scale>
          <a:sx n="156" d="100"/>
          <a:sy n="156" d="100"/>
        </p:scale>
        <p:origin x="-496" y="-1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4EC9-824E-F54B-A0EF-EFA84EE19439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7984-1A72-8444-8CFF-ED19C3E6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4EC9-824E-F54B-A0EF-EFA84EE19439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7984-1A72-8444-8CFF-ED19C3E6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8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4EC9-824E-F54B-A0EF-EFA84EE19439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7984-1A72-8444-8CFF-ED19C3E6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4EC9-824E-F54B-A0EF-EFA84EE19439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7984-1A72-8444-8CFF-ED19C3E6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4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4EC9-824E-F54B-A0EF-EFA84EE19439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7984-1A72-8444-8CFF-ED19C3E6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4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4EC9-824E-F54B-A0EF-EFA84EE19439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7984-1A72-8444-8CFF-ED19C3E6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3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4EC9-824E-F54B-A0EF-EFA84EE19439}" type="datetimeFigureOut">
              <a:rPr lang="en-US" smtClean="0"/>
              <a:t>8/18/21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7984-1A72-8444-8CFF-ED19C3E6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4EC9-824E-F54B-A0EF-EFA84EE19439}" type="datetimeFigureOut">
              <a:rPr lang="en-US" smtClean="0"/>
              <a:t>8/18/21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7984-1A72-8444-8CFF-ED19C3E6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6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4EC9-824E-F54B-A0EF-EFA84EE19439}" type="datetimeFigureOut">
              <a:rPr lang="en-US" smtClean="0"/>
              <a:t>8/18/21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7984-1A72-8444-8CFF-ED19C3E6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5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4EC9-824E-F54B-A0EF-EFA84EE19439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7984-1A72-8444-8CFF-ED19C3E6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2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4EC9-824E-F54B-A0EF-EFA84EE19439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7984-1A72-8444-8CFF-ED19C3E6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F4EC9-824E-F54B-A0EF-EFA84EE19439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7984-1A72-8444-8CFF-ED19C3E6D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6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9FCC-19E1-074C-893D-CB150BAA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draw a base pair </a:t>
            </a:r>
            <a:br>
              <a:rPr lang="en-US" dirty="0"/>
            </a:br>
            <a:r>
              <a:rPr lang="en-US" dirty="0"/>
              <a:t>(with </a:t>
            </a:r>
            <a:r>
              <a:rPr lang="en-US" dirty="0" err="1"/>
              <a:t>ChemDraw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(correctly)</a:t>
            </a:r>
          </a:p>
        </p:txBody>
      </p:sp>
    </p:spTree>
    <p:extLst>
      <p:ext uri="{BB962C8B-B14F-4D97-AF65-F5344CB8AC3E}">
        <p14:creationId xmlns:p14="http://schemas.microsoft.com/office/powerpoint/2010/main" val="159332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a template hexagon, as above.</a:t>
            </a:r>
          </a:p>
        </p:txBody>
      </p:sp>
    </p:spTree>
    <p:extLst>
      <p:ext uri="{BB962C8B-B14F-4D97-AF65-F5344CB8AC3E}">
        <p14:creationId xmlns:p14="http://schemas.microsoft.com/office/powerpoint/2010/main" val="414805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a second template hexagon, as above.</a:t>
            </a:r>
          </a:p>
        </p:txBody>
      </p:sp>
    </p:spTree>
    <p:extLst>
      <p:ext uri="{BB962C8B-B14F-4D97-AF65-F5344CB8AC3E}">
        <p14:creationId xmlns:p14="http://schemas.microsoft.com/office/powerpoint/2010/main" val="92228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the second base hexagon, include two nitrogen atoms.</a:t>
            </a:r>
          </a:p>
        </p:txBody>
      </p:sp>
    </p:spTree>
    <p:extLst>
      <p:ext uri="{BB962C8B-B14F-4D97-AF65-F5344CB8AC3E}">
        <p14:creationId xmlns:p14="http://schemas.microsoft.com/office/powerpoint/2010/main" val="3381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Delete the two template hexagons.</a:t>
            </a:r>
          </a:p>
        </p:txBody>
      </p:sp>
    </p:spTree>
    <p:extLst>
      <p:ext uri="{BB962C8B-B14F-4D97-AF65-F5344CB8AC3E}">
        <p14:creationId xmlns:p14="http://schemas.microsoft.com/office/powerpoint/2010/main" val="416031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has two keto oxygens. Draw the first.</a:t>
            </a:r>
          </a:p>
        </p:txBody>
      </p:sp>
    </p:spTree>
    <p:extLst>
      <p:ext uri="{BB962C8B-B14F-4D97-AF65-F5344CB8AC3E}">
        <p14:creationId xmlns:p14="http://schemas.microsoft.com/office/powerpoint/2010/main" val="4129451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has two keto oxygens. Draw the second.</a:t>
            </a:r>
          </a:p>
        </p:txBody>
      </p:sp>
    </p:spTree>
    <p:extLst>
      <p:ext uri="{BB962C8B-B14F-4D97-AF65-F5344CB8AC3E}">
        <p14:creationId xmlns:p14="http://schemas.microsoft.com/office/powerpoint/2010/main" val="25575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the hydrogen to the WC nitrogen of the T</a:t>
            </a:r>
          </a:p>
        </p:txBody>
      </p:sp>
    </p:spTree>
    <p:extLst>
      <p:ext uri="{BB962C8B-B14F-4D97-AF65-F5344CB8AC3E}">
        <p14:creationId xmlns:p14="http://schemas.microsoft.com/office/powerpoint/2010/main" val="375480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the methyl group to the T</a:t>
            </a:r>
          </a:p>
        </p:txBody>
      </p:sp>
    </p:spTree>
    <p:extLst>
      <p:ext uri="{BB962C8B-B14F-4D97-AF65-F5344CB8AC3E}">
        <p14:creationId xmlns:p14="http://schemas.microsoft.com/office/powerpoint/2010/main" val="392096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the glycosidic bond, and the deoxyribose.</a:t>
            </a:r>
          </a:p>
        </p:txBody>
      </p:sp>
    </p:spTree>
    <p:extLst>
      <p:ext uri="{BB962C8B-B14F-4D97-AF65-F5344CB8AC3E}">
        <p14:creationId xmlns:p14="http://schemas.microsoft.com/office/powerpoint/2010/main" val="2068809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the double bond.</a:t>
            </a:r>
          </a:p>
        </p:txBody>
      </p:sp>
    </p:spTree>
    <p:extLst>
      <p:ext uri="{BB962C8B-B14F-4D97-AF65-F5344CB8AC3E}">
        <p14:creationId xmlns:p14="http://schemas.microsoft.com/office/powerpoint/2010/main" val="206938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1478E3-B06B-4C48-8688-A795D22B7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9" y="2412132"/>
            <a:ext cx="3187700" cy="351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42A6F-E65A-404C-A7C0-C06411BDC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608" y="1955798"/>
            <a:ext cx="3855051" cy="44305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C868AA-888C-8E48-8950-D9768BD0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first: How not to draw a base pair </a:t>
            </a:r>
          </a:p>
        </p:txBody>
      </p:sp>
      <p:sp>
        <p:nvSpPr>
          <p:cNvPr id="7" name="&quot;No&quot; Symbol 6">
            <a:extLst>
              <a:ext uri="{FF2B5EF4-FFF2-40B4-BE49-F238E27FC236}">
                <a16:creationId xmlns:a16="http://schemas.microsoft.com/office/drawing/2014/main" id="{9E07C245-FCB8-C344-B47A-43D022B9FDAF}"/>
              </a:ext>
            </a:extLst>
          </p:cNvPr>
          <p:cNvSpPr/>
          <p:nvPr/>
        </p:nvSpPr>
        <p:spPr>
          <a:xfrm>
            <a:off x="1941571" y="5151042"/>
            <a:ext cx="446523" cy="446523"/>
          </a:xfrm>
          <a:prstGeom prst="noSmoking">
            <a:avLst/>
          </a:prstGeom>
          <a:noFill/>
          <a:ln w="15875">
            <a:solidFill>
              <a:srgbClr val="FF0000">
                <a:alpha val="4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&quot; Symbol 8">
            <a:extLst>
              <a:ext uri="{FF2B5EF4-FFF2-40B4-BE49-F238E27FC236}">
                <a16:creationId xmlns:a16="http://schemas.microsoft.com/office/drawing/2014/main" id="{20C74A4A-43D1-104E-A395-FD663583E637}"/>
              </a:ext>
            </a:extLst>
          </p:cNvPr>
          <p:cNvSpPr/>
          <p:nvPr/>
        </p:nvSpPr>
        <p:spPr>
          <a:xfrm>
            <a:off x="2201055" y="4159414"/>
            <a:ext cx="446523" cy="446523"/>
          </a:xfrm>
          <a:prstGeom prst="noSmoking">
            <a:avLst/>
          </a:prstGeom>
          <a:noFill/>
          <a:ln w="15875">
            <a:solidFill>
              <a:srgbClr val="FF0000">
                <a:alpha val="4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&quot;No&quot; Symbol 9">
            <a:extLst>
              <a:ext uri="{FF2B5EF4-FFF2-40B4-BE49-F238E27FC236}">
                <a16:creationId xmlns:a16="http://schemas.microsoft.com/office/drawing/2014/main" id="{F7517E43-C8AC-E847-A772-2E5C2105D94D}"/>
              </a:ext>
            </a:extLst>
          </p:cNvPr>
          <p:cNvSpPr/>
          <p:nvPr/>
        </p:nvSpPr>
        <p:spPr>
          <a:xfrm>
            <a:off x="1723778" y="2572917"/>
            <a:ext cx="435508" cy="435508"/>
          </a:xfrm>
          <a:prstGeom prst="noSmoking">
            <a:avLst/>
          </a:prstGeom>
          <a:noFill/>
          <a:ln w="15875">
            <a:solidFill>
              <a:srgbClr val="FF0000">
                <a:alpha val="4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>
            <a:extLst>
              <a:ext uri="{FF2B5EF4-FFF2-40B4-BE49-F238E27FC236}">
                <a16:creationId xmlns:a16="http://schemas.microsoft.com/office/drawing/2014/main" id="{DD3FB017-7689-6545-85C4-D8735599807B}"/>
              </a:ext>
            </a:extLst>
          </p:cNvPr>
          <p:cNvSpPr/>
          <p:nvPr/>
        </p:nvSpPr>
        <p:spPr>
          <a:xfrm>
            <a:off x="1854484" y="4628111"/>
            <a:ext cx="446523" cy="446523"/>
          </a:xfrm>
          <a:prstGeom prst="noSmoking">
            <a:avLst/>
          </a:prstGeom>
          <a:noFill/>
          <a:ln w="15875">
            <a:solidFill>
              <a:srgbClr val="FF0000">
                <a:alpha val="4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&quot; Symbol 12">
            <a:extLst>
              <a:ext uri="{FF2B5EF4-FFF2-40B4-BE49-F238E27FC236}">
                <a16:creationId xmlns:a16="http://schemas.microsoft.com/office/drawing/2014/main" id="{DCC3E4F9-80AD-4E46-A8D6-E9AD26D82F4D}"/>
              </a:ext>
            </a:extLst>
          </p:cNvPr>
          <p:cNvSpPr/>
          <p:nvPr/>
        </p:nvSpPr>
        <p:spPr>
          <a:xfrm>
            <a:off x="6281620" y="2412132"/>
            <a:ext cx="385041" cy="385041"/>
          </a:xfrm>
          <a:prstGeom prst="noSmoking">
            <a:avLst/>
          </a:prstGeom>
          <a:noFill/>
          <a:ln w="15875">
            <a:solidFill>
              <a:srgbClr val="FF0000">
                <a:alpha val="4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&quot; Symbol 13">
            <a:extLst>
              <a:ext uri="{FF2B5EF4-FFF2-40B4-BE49-F238E27FC236}">
                <a16:creationId xmlns:a16="http://schemas.microsoft.com/office/drawing/2014/main" id="{72685191-2975-624A-B627-A9E2C471523C}"/>
              </a:ext>
            </a:extLst>
          </p:cNvPr>
          <p:cNvSpPr/>
          <p:nvPr/>
        </p:nvSpPr>
        <p:spPr>
          <a:xfrm>
            <a:off x="6389570" y="3253507"/>
            <a:ext cx="385041" cy="385041"/>
          </a:xfrm>
          <a:prstGeom prst="noSmoking">
            <a:avLst/>
          </a:prstGeom>
          <a:noFill/>
          <a:ln w="15875">
            <a:solidFill>
              <a:srgbClr val="FF0000">
                <a:alpha val="4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&quot; Symbol 14">
            <a:extLst>
              <a:ext uri="{FF2B5EF4-FFF2-40B4-BE49-F238E27FC236}">
                <a16:creationId xmlns:a16="http://schemas.microsoft.com/office/drawing/2014/main" id="{897D39F6-5A34-6C45-8CC0-847A94CEF116}"/>
              </a:ext>
            </a:extLst>
          </p:cNvPr>
          <p:cNvSpPr/>
          <p:nvPr/>
        </p:nvSpPr>
        <p:spPr>
          <a:xfrm>
            <a:off x="6582090" y="3837707"/>
            <a:ext cx="385041" cy="385041"/>
          </a:xfrm>
          <a:prstGeom prst="noSmoking">
            <a:avLst/>
          </a:prstGeom>
          <a:noFill/>
          <a:ln w="15875">
            <a:solidFill>
              <a:srgbClr val="FF0000">
                <a:alpha val="4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>
            <a:extLst>
              <a:ext uri="{FF2B5EF4-FFF2-40B4-BE49-F238E27FC236}">
                <a16:creationId xmlns:a16="http://schemas.microsoft.com/office/drawing/2014/main" id="{CD5512EF-29DB-D642-8A37-530F573DEE76}"/>
              </a:ext>
            </a:extLst>
          </p:cNvPr>
          <p:cNvSpPr/>
          <p:nvPr/>
        </p:nvSpPr>
        <p:spPr>
          <a:xfrm>
            <a:off x="2006885" y="3026499"/>
            <a:ext cx="446522" cy="419528"/>
          </a:xfrm>
          <a:prstGeom prst="noSmoking">
            <a:avLst/>
          </a:prstGeom>
          <a:noFill/>
          <a:ln w="15875">
            <a:solidFill>
              <a:srgbClr val="FF0000">
                <a:alpha val="4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lower WC hydrogen bond.</a:t>
            </a:r>
          </a:p>
        </p:txBody>
      </p:sp>
    </p:spTree>
    <p:extLst>
      <p:ext uri="{BB962C8B-B14F-4D97-AF65-F5344CB8AC3E}">
        <p14:creationId xmlns:p14="http://schemas.microsoft.com/office/powerpoint/2010/main" val="3246220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amino group to the A. Draw the hydrogen atoms at 120 degrees. Do not use -NH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90867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the 5-membered ring to the purine (A). Indicate both nitrogen atoms.</a:t>
            </a:r>
          </a:p>
        </p:txBody>
      </p:sp>
    </p:spTree>
    <p:extLst>
      <p:ext uri="{BB962C8B-B14F-4D97-AF65-F5344CB8AC3E}">
        <p14:creationId xmlns:p14="http://schemas.microsoft.com/office/powerpoint/2010/main" val="3911078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the glycosidic bond and the deoxyribose.</a:t>
            </a:r>
          </a:p>
        </p:txBody>
      </p:sp>
    </p:spTree>
    <p:extLst>
      <p:ext uri="{BB962C8B-B14F-4D97-AF65-F5344CB8AC3E}">
        <p14:creationId xmlns:p14="http://schemas.microsoft.com/office/powerpoint/2010/main" val="3276300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all the double bonds.</a:t>
            </a:r>
          </a:p>
        </p:txBody>
      </p:sp>
    </p:spTree>
    <p:extLst>
      <p:ext uri="{BB962C8B-B14F-4D97-AF65-F5344CB8AC3E}">
        <p14:creationId xmlns:p14="http://schemas.microsoft.com/office/powerpoint/2010/main" val="1766136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the next base pair.</a:t>
            </a:r>
          </a:p>
        </p:txBody>
      </p:sp>
    </p:spTree>
    <p:extLst>
      <p:ext uri="{BB962C8B-B14F-4D97-AF65-F5344CB8AC3E}">
        <p14:creationId xmlns:p14="http://schemas.microsoft.com/office/powerpoint/2010/main" val="3230832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24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09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07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4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9B0C16-7754-2844-9572-8D7DDBC8A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1479550"/>
            <a:ext cx="6692900" cy="3898900"/>
          </a:xfrm>
          <a:prstGeom prst="rect">
            <a:avLst/>
          </a:prstGeom>
        </p:spPr>
      </p:pic>
      <p:sp>
        <p:nvSpPr>
          <p:cNvPr id="5" name="&quot;No&quot; Symbol 4">
            <a:extLst>
              <a:ext uri="{FF2B5EF4-FFF2-40B4-BE49-F238E27FC236}">
                <a16:creationId xmlns:a16="http://schemas.microsoft.com/office/drawing/2014/main" id="{F5BBDE96-D66B-F248-AC4B-039BD9A7DFC2}"/>
              </a:ext>
            </a:extLst>
          </p:cNvPr>
          <p:cNvSpPr/>
          <p:nvPr/>
        </p:nvSpPr>
        <p:spPr>
          <a:xfrm>
            <a:off x="5631295" y="1842655"/>
            <a:ext cx="803564" cy="803564"/>
          </a:xfrm>
          <a:prstGeom prst="noSmoking">
            <a:avLst/>
          </a:prstGeom>
          <a:noFill/>
          <a:ln w="15875">
            <a:solidFill>
              <a:srgbClr val="FF0000">
                <a:alpha val="4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id="{2297C64C-54FF-6541-BB74-3840F9E1B68B}"/>
              </a:ext>
            </a:extLst>
          </p:cNvPr>
          <p:cNvSpPr/>
          <p:nvPr/>
        </p:nvSpPr>
        <p:spPr>
          <a:xfrm>
            <a:off x="6268606" y="3539840"/>
            <a:ext cx="803564" cy="803564"/>
          </a:xfrm>
          <a:prstGeom prst="noSmoking">
            <a:avLst/>
          </a:prstGeom>
          <a:noFill/>
          <a:ln w="15875">
            <a:solidFill>
              <a:srgbClr val="FF0000">
                <a:alpha val="4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&quot; Symbol 7">
            <a:extLst>
              <a:ext uri="{FF2B5EF4-FFF2-40B4-BE49-F238E27FC236}">
                <a16:creationId xmlns:a16="http://schemas.microsoft.com/office/drawing/2014/main" id="{CEDF3118-8ADF-9D47-9ADF-29A613D8286F}"/>
              </a:ext>
            </a:extLst>
          </p:cNvPr>
          <p:cNvSpPr/>
          <p:nvPr/>
        </p:nvSpPr>
        <p:spPr>
          <a:xfrm>
            <a:off x="2707988" y="3248895"/>
            <a:ext cx="803564" cy="803564"/>
          </a:xfrm>
          <a:prstGeom prst="noSmoking">
            <a:avLst/>
          </a:prstGeom>
          <a:noFill/>
          <a:ln w="15875">
            <a:solidFill>
              <a:srgbClr val="FF0000">
                <a:alpha val="4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&quot; Symbol 8">
            <a:extLst>
              <a:ext uri="{FF2B5EF4-FFF2-40B4-BE49-F238E27FC236}">
                <a16:creationId xmlns:a16="http://schemas.microsoft.com/office/drawing/2014/main" id="{608D73B2-9564-E342-8267-8C2BBDA91778}"/>
              </a:ext>
            </a:extLst>
          </p:cNvPr>
          <p:cNvSpPr/>
          <p:nvPr/>
        </p:nvSpPr>
        <p:spPr>
          <a:xfrm>
            <a:off x="2181515" y="1891152"/>
            <a:ext cx="803564" cy="803564"/>
          </a:xfrm>
          <a:prstGeom prst="noSmoking">
            <a:avLst/>
          </a:prstGeom>
          <a:noFill/>
          <a:ln w="15875">
            <a:solidFill>
              <a:srgbClr val="FF0000">
                <a:alpha val="4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2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977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 has one keto group.</a:t>
            </a:r>
          </a:p>
        </p:txBody>
      </p:sp>
    </p:spTree>
    <p:extLst>
      <p:ext uri="{BB962C8B-B14F-4D97-AF65-F5344CB8AC3E}">
        <p14:creationId xmlns:p14="http://schemas.microsoft.com/office/powerpoint/2010/main" val="3166977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6689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an amino group</a:t>
            </a:r>
          </a:p>
        </p:txBody>
      </p:sp>
    </p:spTree>
    <p:extLst>
      <p:ext uri="{BB962C8B-B14F-4D97-AF65-F5344CB8AC3E}">
        <p14:creationId xmlns:p14="http://schemas.microsoft.com/office/powerpoint/2010/main" val="1649127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two parallel lines that are spaced vertically about the size you intend to draw the Watson-Crick base pair.</a:t>
            </a:r>
          </a:p>
        </p:txBody>
      </p:sp>
    </p:spTree>
    <p:extLst>
      <p:ext uri="{BB962C8B-B14F-4D97-AF65-F5344CB8AC3E}">
        <p14:creationId xmlns:p14="http://schemas.microsoft.com/office/powerpoint/2010/main" val="4144099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329" y="6138809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the double bonds to the C.</a:t>
            </a:r>
          </a:p>
        </p:txBody>
      </p:sp>
    </p:spTree>
    <p:extLst>
      <p:ext uri="{BB962C8B-B14F-4D97-AF65-F5344CB8AC3E}">
        <p14:creationId xmlns:p14="http://schemas.microsoft.com/office/powerpoint/2010/main" val="2421303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two parallel lines that are spaced vertically about the size you intend to draw the Watson-Crick base pair.</a:t>
            </a:r>
          </a:p>
        </p:txBody>
      </p:sp>
    </p:spTree>
    <p:extLst>
      <p:ext uri="{BB962C8B-B14F-4D97-AF65-F5344CB8AC3E}">
        <p14:creationId xmlns:p14="http://schemas.microsoft.com/office/powerpoint/2010/main" val="3198690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 has one keto group</a:t>
            </a:r>
          </a:p>
        </p:txBody>
      </p:sp>
    </p:spTree>
    <p:extLst>
      <p:ext uri="{BB962C8B-B14F-4D97-AF65-F5344CB8AC3E}">
        <p14:creationId xmlns:p14="http://schemas.microsoft.com/office/powerpoint/2010/main" val="3056033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 has one amino group</a:t>
            </a:r>
          </a:p>
        </p:txBody>
      </p:sp>
    </p:spTree>
    <p:extLst>
      <p:ext uri="{BB962C8B-B14F-4D97-AF65-F5344CB8AC3E}">
        <p14:creationId xmlns:p14="http://schemas.microsoft.com/office/powerpoint/2010/main" val="276933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00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4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3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943600"/>
            <a:ext cx="777240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two parallel lines that are spaced vertically about the size you intend to draw the Watson-Crick base pair.</a:t>
            </a:r>
          </a:p>
        </p:txBody>
      </p:sp>
    </p:spTree>
    <p:extLst>
      <p:ext uri="{BB962C8B-B14F-4D97-AF65-F5344CB8AC3E}">
        <p14:creationId xmlns:p14="http://schemas.microsoft.com/office/powerpoint/2010/main" val="4182070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the template lines</a:t>
            </a:r>
          </a:p>
        </p:txBody>
      </p:sp>
    </p:spTree>
    <p:extLst>
      <p:ext uri="{BB962C8B-B14F-4D97-AF65-F5344CB8AC3E}">
        <p14:creationId xmlns:p14="http://schemas.microsoft.com/office/powerpoint/2010/main" val="3389842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7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the atoms.</a:t>
            </a:r>
          </a:p>
        </p:txBody>
      </p:sp>
    </p:spTree>
    <p:extLst>
      <p:ext uri="{BB962C8B-B14F-4D97-AF65-F5344CB8AC3E}">
        <p14:creationId xmlns:p14="http://schemas.microsoft.com/office/powerpoint/2010/main" val="2676803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the difference in the numbering of the 6-membered rings.</a:t>
            </a:r>
          </a:p>
        </p:txBody>
      </p:sp>
    </p:spTree>
    <p:extLst>
      <p:ext uri="{BB962C8B-B14F-4D97-AF65-F5344CB8AC3E}">
        <p14:creationId xmlns:p14="http://schemas.microsoft.com/office/powerpoint/2010/main" val="1020523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01551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glycosidic bond is at the N1 of the pyrimidines.</a:t>
            </a:r>
          </a:p>
          <a:p>
            <a:r>
              <a:rPr lang="en-US" dirty="0"/>
              <a:t>The glycoside bond is at the N9 of the purines</a:t>
            </a:r>
          </a:p>
        </p:txBody>
      </p:sp>
    </p:spTree>
    <p:extLst>
      <p:ext uri="{BB962C8B-B14F-4D97-AF65-F5344CB8AC3E}">
        <p14:creationId xmlns:p14="http://schemas.microsoft.com/office/powerpoint/2010/main" val="792200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w to Draw Watson-Crick Base Pairs.pdf">
            <a:extLst>
              <a:ext uri="{FF2B5EF4-FFF2-40B4-BE49-F238E27FC236}">
                <a16:creationId xmlns:a16="http://schemas.microsoft.com/office/drawing/2014/main" id="{2E9A84BB-5448-C54E-891E-E895305FD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653" y="293360"/>
            <a:ext cx="630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N7, O6/N6 and O4/N4 are in the major groove.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FE07E7-6862-2E42-BDF8-59A3177BCCC0}"/>
              </a:ext>
            </a:extLst>
          </p:cNvPr>
          <p:cNvSpPr txBox="1"/>
          <p:nvPr/>
        </p:nvSpPr>
        <p:spPr>
          <a:xfrm flipH="1">
            <a:off x="4434995" y="708170"/>
            <a:ext cx="167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Major Groove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187E96-AF71-3040-B962-687A4E6CF765}"/>
              </a:ext>
            </a:extLst>
          </p:cNvPr>
          <p:cNvSpPr txBox="1"/>
          <p:nvPr/>
        </p:nvSpPr>
        <p:spPr>
          <a:xfrm flipH="1">
            <a:off x="3736966" y="3425356"/>
            <a:ext cx="167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Major Groove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8DAA5-00CA-F548-BC54-7420CCD39608}"/>
              </a:ext>
            </a:extLst>
          </p:cNvPr>
          <p:cNvSpPr txBox="1"/>
          <p:nvPr/>
        </p:nvSpPr>
        <p:spPr>
          <a:xfrm flipH="1">
            <a:off x="3820258" y="2375370"/>
            <a:ext cx="167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Minor Groove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609E3-C83C-7C49-B612-D6C03C49EB77}"/>
              </a:ext>
            </a:extLst>
          </p:cNvPr>
          <p:cNvSpPr txBox="1"/>
          <p:nvPr/>
        </p:nvSpPr>
        <p:spPr>
          <a:xfrm flipH="1">
            <a:off x="4342528" y="5298039"/>
            <a:ext cx="167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Minor Groove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23C220-82C8-E441-A4F7-18B98785067C}"/>
              </a:ext>
            </a:extLst>
          </p:cNvPr>
          <p:cNvSpPr txBox="1"/>
          <p:nvPr/>
        </p:nvSpPr>
        <p:spPr>
          <a:xfrm>
            <a:off x="420553" y="6214452"/>
            <a:ext cx="829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N3 and O2 are in the minor groove - and so is the N2 if it is a GC base pair.</a:t>
            </a:r>
          </a:p>
        </p:txBody>
      </p:sp>
    </p:spTree>
    <p:extLst>
      <p:ext uri="{BB962C8B-B14F-4D97-AF65-F5344CB8AC3E}">
        <p14:creationId xmlns:p14="http://schemas.microsoft.com/office/powerpoint/2010/main" val="201175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4691"/>
            <a:ext cx="7772400" cy="731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a third line parallel to, and equidistant between, the first two lines.</a:t>
            </a:r>
          </a:p>
        </p:txBody>
      </p:sp>
    </p:spTree>
    <p:extLst>
      <p:ext uri="{BB962C8B-B14F-4D97-AF65-F5344CB8AC3E}">
        <p14:creationId xmlns:p14="http://schemas.microsoft.com/office/powerpoint/2010/main" val="423860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a two more lines parallel to the three lines so that you now have five equally spaced lines.</a:t>
            </a:r>
          </a:p>
        </p:txBody>
      </p:sp>
    </p:spTree>
    <p:extLst>
      <p:ext uri="{BB962C8B-B14F-4D97-AF65-F5344CB8AC3E}">
        <p14:creationId xmlns:p14="http://schemas.microsoft.com/office/powerpoint/2010/main" val="149976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Decide which base pair you will draw, and on which side you will have the purine base and on which side you will have the pyrimidine base.</a:t>
            </a:r>
          </a:p>
        </p:txBody>
      </p:sp>
    </p:spTree>
    <p:extLst>
      <p:ext uri="{BB962C8B-B14F-4D97-AF65-F5344CB8AC3E}">
        <p14:creationId xmlns:p14="http://schemas.microsoft.com/office/powerpoint/2010/main" val="279705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the first base hexagon oriented as shown above.</a:t>
            </a:r>
          </a:p>
        </p:txBody>
      </p:sp>
    </p:spTree>
    <p:extLst>
      <p:ext uri="{BB962C8B-B14F-4D97-AF65-F5344CB8AC3E}">
        <p14:creationId xmlns:p14="http://schemas.microsoft.com/office/powerpoint/2010/main" val="224114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Draw Watson-Crick Base Pai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two nitrogen atoms at the positions above</a:t>
            </a:r>
          </a:p>
        </p:txBody>
      </p:sp>
    </p:spTree>
    <p:extLst>
      <p:ext uri="{BB962C8B-B14F-4D97-AF65-F5344CB8AC3E}">
        <p14:creationId xmlns:p14="http://schemas.microsoft.com/office/powerpoint/2010/main" val="3503915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429</Words>
  <Application>Microsoft Macintosh PowerPoint</Application>
  <PresentationFormat>Letter Paper (8.5x11 in)</PresentationFormat>
  <Paragraphs>42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Arial</vt:lpstr>
      <vt:lpstr>Office Theme</vt:lpstr>
      <vt:lpstr>How to draw a base pair  (with ChemDraw) (correctly)</vt:lpstr>
      <vt:lpstr>But first: How not to draw a base pair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Felix T. Cat</dc:creator>
  <cp:lastModifiedBy>Justin's Dad</cp:lastModifiedBy>
  <cp:revision>26</cp:revision>
  <dcterms:created xsi:type="dcterms:W3CDTF">2018-09-23T01:04:13Z</dcterms:created>
  <dcterms:modified xsi:type="dcterms:W3CDTF">2021-08-18T14:22:43Z</dcterms:modified>
</cp:coreProperties>
</file>