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60" r:id="rId2"/>
    <p:sldId id="295" r:id="rId3"/>
    <p:sldId id="443" r:id="rId4"/>
    <p:sldId id="452" r:id="rId5"/>
    <p:sldId id="453" r:id="rId6"/>
    <p:sldId id="387" r:id="rId7"/>
    <p:sldId id="446" r:id="rId8"/>
    <p:sldId id="397" r:id="rId9"/>
    <p:sldId id="454" r:id="rId10"/>
    <p:sldId id="448" r:id="rId11"/>
    <p:sldId id="438" r:id="rId12"/>
    <p:sldId id="435" r:id="rId13"/>
    <p:sldId id="436" r:id="rId14"/>
    <p:sldId id="43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5AC"/>
    <a:srgbClr val="72A173"/>
    <a:srgbClr val="427037"/>
    <a:srgbClr val="1D5629"/>
    <a:srgbClr val="2564A2"/>
    <a:srgbClr val="AACB2B"/>
    <a:srgbClr val="335B32"/>
    <a:srgbClr val="1249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27"/>
    <p:restoredTop sz="94751"/>
  </p:normalViewPr>
  <p:slideViewPr>
    <p:cSldViewPr>
      <p:cViewPr varScale="1">
        <p:scale>
          <a:sx n="86" d="100"/>
          <a:sy n="86" d="100"/>
        </p:scale>
        <p:origin x="64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72595A65-A3F4-F043-A8BB-9E55E4FF49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705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43027F7-D230-8A47-83B1-BD1D8A3A7469}" type="slidenum">
              <a:rPr lang="en-US" sz="1200">
                <a:latin typeface="Arial" charset="0"/>
              </a:rPr>
              <a:pPr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84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818439E-2E59-1148-9BFF-08792DD7E504}" type="slidenum">
              <a:rPr lang="en-US" sz="1200">
                <a:latin typeface="Arial" charset="0"/>
              </a:rPr>
              <a:pPr/>
              <a:t>2</a:t>
            </a:fld>
            <a:endParaRPr lang="en-US" sz="1200">
              <a:latin typeface="Arial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80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595A65-A3F4-F043-A8BB-9E55E4FF49A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7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31660-5FF7-C147-8F48-C534A52CE5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7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19175-E4CC-054F-818F-77D4165182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2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BBBD8-6BBF-BB42-8A06-1E879F5C8E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83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2C664-9DD4-7F44-AC13-DB070BFFF0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7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0A5ED-0D20-2642-B973-4B92D256C3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66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DCADB-E3EC-604F-A19B-B58E585F06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94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6280F-8774-0646-9CD3-1220EC1C16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456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EE0B0-2A35-AB41-AB0B-EBEF61CA41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4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C52B8-A6D4-4049-9B63-0180BD85CB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5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A7FBB-F9F2-E941-B1CE-949CE1589B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6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E1976-DD2C-AD42-9730-EEE2E73674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50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/>
              </a:defRPr>
            </a:lvl1pPr>
          </a:lstStyle>
          <a:p>
            <a:pPr>
              <a:defRPr/>
            </a:pPr>
            <a:fld id="{0B174108-EC94-DA4D-A6F1-CD2CADC64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762000" y="1219200"/>
            <a:ext cx="8382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Membranes  </a:t>
            </a:r>
          </a:p>
          <a:p>
            <a:pPr marL="342900" indent="-342900">
              <a:buFont typeface="Courier New"/>
              <a:buChar char="o"/>
              <a:defRPr/>
            </a:pPr>
            <a:r>
              <a:rPr lang="en-US" sz="2000" dirty="0">
                <a:latin typeface="Arial" charset="0"/>
                <a:cs typeface="Arial" charset="0"/>
              </a:rPr>
              <a:t>are bilayers</a:t>
            </a:r>
          </a:p>
          <a:p>
            <a:pPr marL="342900" indent="-342900">
              <a:buFont typeface="Courier New"/>
              <a:buChar char="o"/>
              <a:defRPr/>
            </a:pPr>
            <a:r>
              <a:rPr lang="en-US" sz="2000" dirty="0">
                <a:latin typeface="Arial" charset="0"/>
                <a:cs typeface="Arial" charset="0"/>
              </a:rPr>
              <a:t>are formed by two layers of phospholipid/sphingolipid/</a:t>
            </a:r>
            <a:r>
              <a:rPr lang="en-US" sz="2000" dirty="0" err="1">
                <a:latin typeface="Arial" charset="0"/>
                <a:cs typeface="Arial" charset="0"/>
              </a:rPr>
              <a:t>etc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</a:p>
          <a:p>
            <a:pPr marL="342900" indent="-342900">
              <a:buFont typeface="Courier New"/>
              <a:buChar char="o"/>
              <a:defRPr/>
            </a:pPr>
            <a:r>
              <a:rPr lang="en-US" sz="2000" dirty="0">
                <a:latin typeface="Arial"/>
                <a:cs typeface="Arial"/>
              </a:rPr>
              <a:t>are two-dimensional liquids</a:t>
            </a:r>
          </a:p>
          <a:p>
            <a:pPr marL="342900" indent="-342900">
              <a:buFont typeface="Courier New"/>
              <a:buChar char="o"/>
              <a:defRPr/>
            </a:pPr>
            <a:r>
              <a:rPr lang="en-US" sz="2000" dirty="0">
                <a:latin typeface="Arial"/>
                <a:cs typeface="Arial"/>
              </a:rPr>
              <a:t>enclose and separate aqueous compartments </a:t>
            </a:r>
          </a:p>
          <a:p>
            <a:pPr marL="342900" indent="-342900">
              <a:buFont typeface="Courier New"/>
              <a:buChar char="o"/>
              <a:defRPr/>
            </a:pPr>
            <a:r>
              <a:rPr lang="en-US" sz="2000" dirty="0">
                <a:latin typeface="Arial"/>
                <a:cs typeface="Arial"/>
              </a:rPr>
              <a:t>are selective barriers (water and ions cannot pass)</a:t>
            </a:r>
          </a:p>
          <a:p>
            <a:pPr marL="342900" indent="-342900">
              <a:buFont typeface="Courier New"/>
              <a:buChar char="o"/>
              <a:defRPr/>
            </a:pPr>
            <a:r>
              <a:rPr lang="en-US" sz="2000" dirty="0">
                <a:latin typeface="Arial"/>
                <a:cs typeface="Arial"/>
              </a:rPr>
              <a:t>contain small molecules (cholesterol, </a:t>
            </a:r>
            <a:r>
              <a:rPr lang="en-US" sz="2000" dirty="0" err="1">
                <a:latin typeface="Arial"/>
                <a:cs typeface="Arial"/>
              </a:rPr>
              <a:t>etc</a:t>
            </a:r>
            <a:r>
              <a:rPr lang="en-US" sz="2000" dirty="0">
                <a:latin typeface="Arial"/>
                <a:cs typeface="Arial"/>
              </a:rPr>
              <a:t>) </a:t>
            </a:r>
          </a:p>
          <a:p>
            <a:pPr marL="342900" indent="-342900">
              <a:buFont typeface="Courier New"/>
              <a:buChar char="o"/>
              <a:defRPr/>
            </a:pPr>
            <a:r>
              <a:rPr lang="en-US" sz="2000" dirty="0">
                <a:latin typeface="Arial"/>
                <a:cs typeface="Arial"/>
              </a:rPr>
              <a:t>contain large molecules (proteins)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D59C66-6950-3124-DE48-9104EDC2239B}"/>
              </a:ext>
            </a:extLst>
          </p:cNvPr>
          <p:cNvSpPr txBox="1"/>
          <p:nvPr/>
        </p:nvSpPr>
        <p:spPr>
          <a:xfrm>
            <a:off x="762000" y="457200"/>
            <a:ext cx="508344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Biological Membranes</a:t>
            </a:r>
          </a:p>
        </p:txBody>
      </p:sp>
    </p:spTree>
    <p:extLst>
      <p:ext uri="{BB962C8B-B14F-4D97-AF65-F5344CB8AC3E}">
        <p14:creationId xmlns:p14="http://schemas.microsoft.com/office/powerpoint/2010/main" val="2740741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378911-BABB-E2EF-D57E-8DF318953E9C}"/>
              </a:ext>
            </a:extLst>
          </p:cNvPr>
          <p:cNvSpPr txBox="1"/>
          <p:nvPr/>
        </p:nvSpPr>
        <p:spPr>
          <a:xfrm>
            <a:off x="76200" y="601000"/>
            <a:ext cx="89916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Membrane redox potential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refers to differences in the electron transfer potential between the inside and outside of the membrane.  The inside of a cell is more reductive than the outside of a cell.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Membrane chemical potential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refers to differences in chemical concentrations between the inside and outside of the membrane. A high concentration of glucose a cell drives transport of glucose across membrane.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Membrane electrostatic potential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 the difference in electrical charge between the inside and outside of the membrane. The inside of the cell has a negative potential compared to the outside, typically around -70 mV. A net negative charge inside a cell is related to negatively charged DNA, RNA, membranes,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and the efflux of positively charged potassium ions.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E80258-7DE8-661B-D771-1D4B17851A1E}"/>
              </a:ext>
            </a:extLst>
          </p:cNvPr>
          <p:cNvSpPr txBox="1"/>
          <p:nvPr/>
        </p:nvSpPr>
        <p:spPr>
          <a:xfrm>
            <a:off x="1518" y="76200"/>
            <a:ext cx="482696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Membrane Potentials</a:t>
            </a:r>
          </a:p>
        </p:txBody>
      </p:sp>
    </p:spTree>
    <p:extLst>
      <p:ext uri="{BB962C8B-B14F-4D97-AF65-F5344CB8AC3E}">
        <p14:creationId xmlns:p14="http://schemas.microsoft.com/office/powerpoint/2010/main" val="3432813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A61574-4740-31D5-1D69-CA3769686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4413439"/>
            <a:ext cx="5600700" cy="203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8D52BD-5C42-0DBA-A0DF-0C426DB31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495734"/>
            <a:ext cx="4559300" cy="622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B7E032-11B7-14B3-2017-F964335ED226}"/>
              </a:ext>
            </a:extLst>
          </p:cNvPr>
          <p:cNvSpPr txBox="1"/>
          <p:nvPr/>
        </p:nvSpPr>
        <p:spPr>
          <a:xfrm>
            <a:off x="838200" y="222946"/>
            <a:ext cx="6858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driving force (</a:t>
            </a:r>
            <a:r>
              <a:rPr lang="en-US" sz="1800" dirty="0">
                <a:latin typeface="Symbol" pitchFamily="2" charset="2"/>
                <a:cs typeface="Calibri" panose="020F0502020204030204" pitchFamily="34" charset="0"/>
              </a:rPr>
              <a:t>D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G) for ion transport across a membrane 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has two components 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	Effect of electric field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	Effect of concentration gradient 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Example: to push a Ca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2+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out of a cell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[Ca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2+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] = 10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-7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M inside, 10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-3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M outside  with a 50 millivolt potential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(Z = charge, F=Faraday’s constant), </a:t>
            </a:r>
          </a:p>
        </p:txBody>
      </p:sp>
    </p:spTree>
    <p:extLst>
      <p:ext uri="{BB962C8B-B14F-4D97-AF65-F5344CB8AC3E}">
        <p14:creationId xmlns:p14="http://schemas.microsoft.com/office/powerpoint/2010/main" val="3341479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A5F161-8774-3DE7-020D-CE5922A0F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73638"/>
            <a:ext cx="7772400" cy="631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17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8BAED1-ECF7-2D9F-5CAC-661C031DB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535" y="0"/>
            <a:ext cx="5962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30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5E2E8C-B4DC-C9BB-AABC-6E66BEAE9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7454"/>
            <a:ext cx="4214509" cy="49385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31747D-B1B1-D03F-79EE-AFE78B71C3CF}"/>
              </a:ext>
            </a:extLst>
          </p:cNvPr>
          <p:cNvSpPr txBox="1"/>
          <p:nvPr/>
        </p:nvSpPr>
        <p:spPr>
          <a:xfrm>
            <a:off x="15338" y="0"/>
            <a:ext cx="4861462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Na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/K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-ATPase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Each cycle: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Exports 3 Na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Imports 2 K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Exports net 1 positive charge.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Hydrolyzes 1 ATP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result: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extracellular concentration sodium ions 5x the intracellular concentration,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intracellular concentration of potassium ions 30x the extracellular concentration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Negative electrical potential inside the cell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34F352-F2A6-B874-E00A-8EFF38C207DA}"/>
              </a:ext>
            </a:extLst>
          </p:cNvPr>
          <p:cNvSpPr txBox="1"/>
          <p:nvPr/>
        </p:nvSpPr>
        <p:spPr>
          <a:xfrm>
            <a:off x="5130875" y="5257986"/>
            <a:ext cx="39977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Cells expend a large fraction of their ATP (30%, up to 70% in nerve cells) to maintain Na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/K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gradients</a:t>
            </a:r>
          </a:p>
        </p:txBody>
      </p:sp>
    </p:spTree>
    <p:extLst>
      <p:ext uri="{BB962C8B-B14F-4D97-AF65-F5344CB8AC3E}">
        <p14:creationId xmlns:p14="http://schemas.microsoft.com/office/powerpoint/2010/main" val="4104864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 descr="fig_09_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531225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2" name="Text Box 3"/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100" b="1">
                <a:latin typeface="Arial" charset="0"/>
              </a:rPr>
              <a:t>Figure 9-17</a:t>
            </a:r>
          </a:p>
        </p:txBody>
      </p:sp>
      <p:sp>
        <p:nvSpPr>
          <p:cNvPr id="107523" name="TextBox 1"/>
          <p:cNvSpPr txBox="1">
            <a:spLocks noChangeArrowheads="1"/>
          </p:cNvSpPr>
          <p:nvPr/>
        </p:nvSpPr>
        <p:spPr bwMode="auto">
          <a:xfrm>
            <a:off x="381000" y="304800"/>
            <a:ext cx="731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Arial" charset="0"/>
                <a:cs typeface="Arial" charset="0"/>
              </a:rPr>
              <a:t>A biological bilayer is fluid, dynamic and disordered. Here the terminal carbon atoms are yellow.</a:t>
            </a:r>
          </a:p>
        </p:txBody>
      </p:sp>
    </p:spTree>
    <p:extLst>
      <p:ext uri="{BB962C8B-B14F-4D97-AF65-F5344CB8AC3E}">
        <p14:creationId xmlns:p14="http://schemas.microsoft.com/office/powerpoint/2010/main" val="194096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446789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Membrane Proteins</a:t>
            </a:r>
          </a:p>
        </p:txBody>
      </p:sp>
      <p:sp>
        <p:nvSpPr>
          <p:cNvPr id="114690" name="TextBox 2"/>
          <p:cNvSpPr txBox="1">
            <a:spLocks noChangeArrowheads="1"/>
          </p:cNvSpPr>
          <p:nvPr/>
        </p:nvSpPr>
        <p:spPr bwMode="auto">
          <a:xfrm>
            <a:off x="533400" y="2172775"/>
            <a:ext cx="8153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charset="0"/>
                <a:cs typeface="Arial" charset="0"/>
              </a:rPr>
              <a:t>transport ions and metabolites across membranes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charset="0"/>
                <a:cs typeface="Arial" charset="0"/>
              </a:rPr>
              <a:t>transport proteins and RNA across membranes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charset="0"/>
                <a:cs typeface="Arial" charset="0"/>
              </a:rPr>
              <a:t>send and receive chemical signals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charset="0"/>
                <a:cs typeface="Arial" charset="0"/>
              </a:rPr>
              <a:t>propagate electrical impulses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charset="0"/>
                <a:cs typeface="Arial" charset="0"/>
              </a:rPr>
              <a:t>attach cells to each other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charset="0"/>
                <a:cs typeface="Arial" charset="0"/>
              </a:rPr>
              <a:t>anchor other proteins to specific locations in the cell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charset="0"/>
                <a:cs typeface="Arial" charset="0"/>
              </a:rPr>
              <a:t>regulate intracellular vesicular transport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charset="0"/>
                <a:cs typeface="Arial" charset="0"/>
              </a:rPr>
              <a:t>Control membrane lipid composition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charset="0"/>
                <a:cs typeface="Arial" charset="0"/>
              </a:rPr>
              <a:t>organize and maintain shapes of organelles and cells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1E67C6-4CD0-F644-74AD-A1A0E58D0CF0}"/>
              </a:ext>
            </a:extLst>
          </p:cNvPr>
          <p:cNvSpPr txBox="1"/>
          <p:nvPr/>
        </p:nvSpPr>
        <p:spPr>
          <a:xfrm>
            <a:off x="533400" y="1103531"/>
            <a:ext cx="685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400" dirty="0">
                <a:latin typeface="Arial"/>
                <a:cs typeface="Arial"/>
              </a:rPr>
              <a:t>can be up to half of the mass the membrane</a:t>
            </a:r>
          </a:p>
        </p:txBody>
      </p:sp>
    </p:spTree>
    <p:extLst>
      <p:ext uri="{BB962C8B-B14F-4D97-AF65-F5344CB8AC3E}">
        <p14:creationId xmlns:p14="http://schemas.microsoft.com/office/powerpoint/2010/main" val="3280695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D53CF5-6D95-C5C2-BC16-6BE6C4C86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85795"/>
            <a:ext cx="7772400" cy="2643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370F3A-1289-BB42-9A94-DF94888ED909}"/>
              </a:ext>
            </a:extLst>
          </p:cNvPr>
          <p:cNvSpPr txBox="1"/>
          <p:nvPr/>
        </p:nvSpPr>
        <p:spPr>
          <a:xfrm>
            <a:off x="670810" y="3733800"/>
            <a:ext cx="7772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Membrane proteins can be peripheral or integral. Integral membrane proteins come in two flavors: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α-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helical bundles and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β-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barrels.</a:t>
            </a:r>
          </a:p>
        </p:txBody>
      </p:sp>
    </p:spTree>
    <p:extLst>
      <p:ext uri="{BB962C8B-B14F-4D97-AF65-F5344CB8AC3E}">
        <p14:creationId xmlns:p14="http://schemas.microsoft.com/office/powerpoint/2010/main" val="3664695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15768F-FDA5-34F4-97F1-D37940C0D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7772400" cy="29523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4A5939-91DC-4DB5-3D4F-55CC5FAA1EF4}"/>
              </a:ext>
            </a:extLst>
          </p:cNvPr>
          <p:cNvSpPr txBox="1"/>
          <p:nvPr/>
        </p:nvSpPr>
        <p:spPr>
          <a:xfrm>
            <a:off x="152400" y="3962400"/>
            <a:ext cx="8839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Membrane proteins are involved in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energy transport during photosynthesis or respiration,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transport of molecules across membranes,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transmission of chemical signals across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membran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catalysis of chemical reactions. </a:t>
            </a:r>
          </a:p>
        </p:txBody>
      </p:sp>
    </p:spTree>
    <p:extLst>
      <p:ext uri="{BB962C8B-B14F-4D97-AF65-F5344CB8AC3E}">
        <p14:creationId xmlns:p14="http://schemas.microsoft.com/office/powerpoint/2010/main" val="987445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0"/>
            <a:ext cx="584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6" name="TextBox 2"/>
          <p:cNvSpPr txBox="1">
            <a:spLocks noChangeArrowheads="1"/>
          </p:cNvSpPr>
          <p:nvPr/>
        </p:nvSpPr>
        <p:spPr bwMode="auto">
          <a:xfrm>
            <a:off x="7467600" y="6324600"/>
            <a:ext cx="1495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>
                <a:latin typeface="Arial" charset="0"/>
                <a:cs typeface="Arial" charset="0"/>
              </a:rPr>
              <a:t>from wikipedia</a:t>
            </a:r>
          </a:p>
        </p:txBody>
      </p:sp>
    </p:spTree>
    <p:extLst>
      <p:ext uri="{BB962C8B-B14F-4D97-AF65-F5344CB8AC3E}">
        <p14:creationId xmlns:p14="http://schemas.microsoft.com/office/powerpoint/2010/main" val="2588892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749"/>
            <a:ext cx="6891301" cy="4691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218" y="6368534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Arial"/>
                <a:cs typeface="Arial"/>
              </a:rPr>
              <a:t>Molecular Membrane Biology, 2003, 20, 13/18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0F2EB-4BE5-E061-806C-FD502F7BF367}"/>
              </a:ext>
            </a:extLst>
          </p:cNvPr>
          <p:cNvSpPr txBox="1"/>
          <p:nvPr/>
        </p:nvSpPr>
        <p:spPr>
          <a:xfrm>
            <a:off x="5002125" y="2962186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GPI: 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Glycosylphosphatidylinositol </a:t>
            </a:r>
          </a:p>
        </p:txBody>
      </p:sp>
      <p:pic>
        <p:nvPicPr>
          <p:cNvPr id="1026" name="Picture 2" descr="The Glycosylphosphatidylinositol Anchor: A Complex Membrane-Anchoring  Structure for Proteins | Biochemistry">
            <a:extLst>
              <a:ext uri="{FF2B5EF4-FFF2-40B4-BE49-F238E27FC236}">
                <a16:creationId xmlns:a16="http://schemas.microsoft.com/office/drawing/2014/main" id="{E57B1E83-9A44-874B-5D47-4E0BF8F63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43295"/>
            <a:ext cx="3146251" cy="242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770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100"/>
            <a:ext cx="9144000" cy="575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13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850786-4333-5E76-06C0-184AB7490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2183"/>
            <a:ext cx="8534400" cy="659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1537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20211</TotalTime>
  <Words>476</Words>
  <Application>Microsoft Macintosh PowerPoint</Application>
  <PresentationFormat>On-screen Show (4:3)</PresentationFormat>
  <Paragraphs>73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Symbol</vt:lpstr>
      <vt:lpstr>Times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Sumanas, Inc.</Manager>
  <Company>John Wiley &amp; Sons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Biochemistry 3/e</dc:title>
  <dc:subject/>
  <dc:creator>Voet et al.</dc:creator>
  <cp:keywords/>
  <dc:description/>
  <cp:lastModifiedBy>Williams, Loren D</cp:lastModifiedBy>
  <cp:revision>493</cp:revision>
  <dcterms:created xsi:type="dcterms:W3CDTF">2011-03-13T14:05:24Z</dcterms:created>
  <dcterms:modified xsi:type="dcterms:W3CDTF">2024-04-09T13:12:26Z</dcterms:modified>
  <cp:category/>
</cp:coreProperties>
</file>