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39" r:id="rId2"/>
    <p:sldId id="393" r:id="rId3"/>
    <p:sldId id="394" r:id="rId4"/>
    <p:sldId id="396" r:id="rId5"/>
    <p:sldId id="401" r:id="rId6"/>
    <p:sldId id="397" r:id="rId7"/>
    <p:sldId id="398" r:id="rId8"/>
    <p:sldId id="399" r:id="rId9"/>
    <p:sldId id="400" r:id="rId10"/>
    <p:sldId id="402" r:id="rId11"/>
    <p:sldId id="440" r:id="rId12"/>
    <p:sldId id="388" r:id="rId13"/>
    <p:sldId id="265" r:id="rId14"/>
    <p:sldId id="276" r:id="rId15"/>
    <p:sldId id="441" r:id="rId16"/>
    <p:sldId id="266" r:id="rId17"/>
    <p:sldId id="267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23"/>
  </p:normalViewPr>
  <p:slideViewPr>
    <p:cSldViewPr>
      <p:cViewPr>
        <p:scale>
          <a:sx n="145" d="100"/>
          <a:sy n="145" d="100"/>
        </p:scale>
        <p:origin x="-312" y="-2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640858E-08E4-CB40-8C22-653AED8461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7CB6584-4E73-F043-894C-00A79F04E7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BBCB3325-323A-7E4F-A1C5-C806578D38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DA13C80-B6A5-9840-A676-89B9EF1D9A2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Arial" panose="020B0604020202020204" pitchFamily="34" charset="0"/>
              </a:defRPr>
            </a:lvl1pPr>
          </a:lstStyle>
          <a:p>
            <a:fld id="{A670F186-0562-2143-97F1-3477F85FD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0BFE76-0084-EB4E-9E1F-C0B6ADCCF8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513D030-7BF7-2B4E-AABE-96CD983F57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EB53F4F-00AB-6D48-85AD-F3A68B80C4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4503F55F-1C45-E64E-8A10-793567CA36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E3E92DB6-CB8D-1E44-B114-C0B3F2E646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>
              <a:defRPr sz="1300"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79A0E776-D6BA-DA4F-AD4A-6BD995F12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Arial" panose="020B0604020202020204" pitchFamily="34" charset="0"/>
              </a:defRPr>
            </a:lvl1pPr>
          </a:lstStyle>
          <a:p>
            <a:fld id="{0C81A113-87FC-B74E-AB67-2FB594AD79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7BB5CE7-5C44-0F47-971C-5365183D9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5D7A86-37D1-9441-8404-6DFC8F5CC53A}" type="slidenum">
              <a:rPr lang="en-US" altLang="en-US" sz="1300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565168B-CDA5-4B47-895E-4ADC43B2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5A0E2259-3644-BA4C-923C-3041F240B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5" tIns="45284" rIns="92185" bIns="4528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30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id="{86DD0CE1-6F3F-BB4D-8AA5-A8ABF8891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id="{F943E36A-41B6-C145-A776-FD42F607A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7" name="Rectangle 6">
            <a:extLst>
              <a:ext uri="{FF2B5EF4-FFF2-40B4-BE49-F238E27FC236}">
                <a16:creationId xmlns:a16="http://schemas.microsoft.com/office/drawing/2014/main" id="{FDB19037-EC20-A145-835E-CB96AD683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 w="12700" cap="flat"/>
        </p:spPr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7940EE4E-037F-F048-B176-A3CEC3E1D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5" tIns="45284" rIns="92185" bIns="45284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9CC711D-A29E-FB40-A614-FD33DFE2A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5CC0C5-93D4-E440-A28F-8E5A338DCF1E}" type="slidenum">
              <a:rPr lang="en-US" altLang="en-US" sz="1300"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8F2E9CD-3306-F745-86F0-9907EA1C9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9DBCF6B7-755B-1C49-9881-78F985A36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961F875-AA53-C843-A2DF-26D1BB772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1818CA-237A-6E49-8F43-C51E3AEEC303}" type="slidenum">
              <a:rPr lang="en-US" altLang="en-US" sz="1300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D06A75E-2C4B-9845-964E-E881512B6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BA54D71-DBC2-8C43-BE56-69F509BC7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4D7B30E-E09F-E34D-8A4A-1F501A58F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D0D9B0-264C-4E45-AA77-AA53C3006B2A}" type="slidenum">
              <a:rPr lang="en-US" altLang="en-US" sz="13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BA6EA73-D9CE-5844-9F62-FD542A7A9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A549A6B-8456-6540-979B-620152B84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5A5A-493F-6B43-ABC9-F9E170B70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EB6485-7E9B-B640-AC6F-37F760665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B9486B-17E7-2940-9495-C6052C893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B2817-6207-BF45-85E0-221B622F6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6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350046-8DE2-554C-A2FD-DF2E30162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1F632-F434-904D-A076-BBE7E0E4A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DB7C1D-C273-BF4C-9200-E8A380598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CD88B-D69C-A641-8C5E-6E67038C7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1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E9457-0AFC-854E-BDBE-6D500F027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715A0-D17A-1F40-88CF-36F7CEFE5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1FCEBE-A058-9C4D-961D-C91304E5D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6CA36-61F9-1A44-9C73-8A96E72A7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63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4316D-4775-E648-80FD-12DEFC1FF5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BE3F7-65A9-BE49-8B00-9B78BDB78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85944-DA3F-0942-A985-192E6C3D6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2A492-B0AF-D240-895F-1C8311E5A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24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E2846A-7CC7-B443-AB83-FA61EC85B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C7422-7DDC-A641-B820-87D5B3E89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A5B31-8D48-B146-900C-A667E4070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3BB50-1225-2849-82DB-0571E8857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9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E529E-B264-3847-8FAC-1820A025B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AC909-07DF-DC4D-AE8D-62012A597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45125-25C7-4449-8208-59FF94C14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BC7D7-3F86-2646-A784-643694FE38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32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C5F025-5ADD-A747-B77C-A4C2DCA8C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FB6CB9-24D5-5149-AD86-465021047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CBA8C8-269F-0741-B91D-CD07314A2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98DC1-9FE9-B84F-9F61-C6C4AC721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49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C4BBCF-71FD-634A-98E6-3CBE86168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91FCC3-0B37-804A-B6CB-064FB67D41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0C6AE6-460F-0C45-B807-DF460F563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E63FC-8690-1A4A-8A65-7422405112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59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814A04-B72D-8040-BFEA-58448003E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1CFBF9-5E9A-BF4B-B568-D23DD3CE9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872ECF-1012-3249-B539-E9EDCE78DB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7F49-D010-B34F-A978-6E7CDA061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46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7EA04-AF93-B44C-A836-65A94D425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1AD23-CFB1-5F4C-9840-E4AA78830C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BF34F-73AC-6443-ADDA-7AB94FD7E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58299-4177-EF49-870F-A84C0D651F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2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75809-A0F6-4942-B8D4-0F4145B84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8702B-0563-1E44-AFEE-9FCB69FE3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B3717-615B-E34B-98D3-87BCD4F68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4B431-55B3-B847-A409-939EC75F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6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DA0C56-9E95-8747-B649-59634A5C6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286955-EC34-5E4B-B18F-46B2E11E3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6192D8-A4E9-3342-A7BA-36E832B024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1263BC-6289-0241-AD01-10BB50D40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Chem 6572 (1)</a:t>
            </a: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E228E2-8E9A-6940-B20F-42CBB7D3C4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3EA809F-7BF5-E941-BFE7-8F8E3385BD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Box 4">
            <a:extLst>
              <a:ext uri="{FF2B5EF4-FFF2-40B4-BE49-F238E27FC236}">
                <a16:creationId xmlns:a16="http://schemas.microsoft.com/office/drawing/2014/main" id="{6AE8199B-B004-DC42-92F2-C0242685F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133600"/>
            <a:ext cx="74094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dirty="0">
                <a:latin typeface="Arial" panose="020B0604020202020204" pitchFamily="34" charset="0"/>
              </a:rPr>
              <a:t>BASIC Bio-THERMO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ab_01_03">
            <a:extLst>
              <a:ext uri="{FF2B5EF4-FFF2-40B4-BE49-F238E27FC236}">
                <a16:creationId xmlns:a16="http://schemas.microsoft.com/office/drawing/2014/main" id="{E940E103-40F0-4645-B1AB-6380FEAA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9800"/>
            <a:ext cx="85312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5919D7-960C-3344-9B0D-DFC3B4A69BEB}"/>
              </a:ext>
            </a:extLst>
          </p:cNvPr>
          <p:cNvSpPr/>
          <p:nvPr/>
        </p:nvSpPr>
        <p:spPr>
          <a:xfrm>
            <a:off x="304800" y="12954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Special Rules in Biology: Energy Currency</a:t>
            </a:r>
          </a:p>
          <a:p>
            <a:endParaRPr lang="en-US" dirty="0"/>
          </a:p>
          <a:p>
            <a:r>
              <a:rPr lang="en-US" dirty="0"/>
              <a:t>ATP – </a:t>
            </a:r>
            <a:r>
              <a:rPr lang="en-US" b="1" dirty="0"/>
              <a:t>Adenosine triphosphate</a:t>
            </a:r>
            <a:r>
              <a:rPr lang="en-US" dirty="0"/>
              <a:t> the energy currency of the cell.</a:t>
            </a:r>
          </a:p>
          <a:p>
            <a:endParaRPr lang="en-US" dirty="0"/>
          </a:p>
          <a:p>
            <a:r>
              <a:rPr lang="en-US" dirty="0"/>
              <a:t>ATP hydrolysis is coupled to non-spontaneous reactions – pushing them up hill</a:t>
            </a:r>
          </a:p>
          <a:p>
            <a:endParaRPr lang="en-US" dirty="0"/>
          </a:p>
          <a:p>
            <a:r>
              <a:rPr lang="en-US" dirty="0"/>
              <a:t>Concentration of ATP in a cell: ~ 5 mM</a:t>
            </a:r>
          </a:p>
          <a:p>
            <a:endParaRPr lang="en-US" dirty="0"/>
          </a:p>
          <a:p>
            <a:r>
              <a:rPr lang="en-US" b="1" dirty="0"/>
              <a:t>ATP is the medium of energy exchange. ATP mediates energy transfer between many many processes in a cell.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5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4695F-201E-D642-B124-298403F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6026513" cy="6291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1166B-079D-3948-A8AD-7A140B3233C5}"/>
              </a:ext>
            </a:extLst>
          </p:cNvPr>
          <p:cNvSpPr txBox="1"/>
          <p:nvPr/>
        </p:nvSpPr>
        <p:spPr>
          <a:xfrm>
            <a:off x="6567054" y="797510"/>
            <a:ext cx="2590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these condensation reactions are up hill (non-spontaneous) in water. The equilibrium is far to the left.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vivo they are coupled to ATP hydrolysis and are driven to the right.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8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804E-2778-734D-AE59-B4BB8EF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B15C-7BB8-5B49-B4D9-238EEB91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4348"/>
            <a:ext cx="7886700" cy="326350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Adenosine triphosphate (ATP, less commonly GTP) </a:t>
            </a:r>
          </a:p>
          <a:p>
            <a:r>
              <a:rPr lang="en-US" dirty="0"/>
              <a:t>a nucleotide triphosphate, </a:t>
            </a:r>
          </a:p>
          <a:p>
            <a:r>
              <a:rPr lang="en-US" dirty="0"/>
              <a:t>	 nitrogenous base (adenine, less commonly guanine), </a:t>
            </a:r>
          </a:p>
          <a:p>
            <a:r>
              <a:rPr lang="en-US" dirty="0"/>
              <a:t>	 a ribose sugar, </a:t>
            </a:r>
          </a:p>
          <a:p>
            <a:r>
              <a:rPr lang="en-US" dirty="0"/>
              <a:t>	 three serially bonded phosphates 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b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59152B-D937-794B-AD94-3569F9A3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447310" cy="22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 ATP AND OXIDATIVE PHOSPHORYLATION REACTIONS">
            <a:extLst>
              <a:ext uri="{FF2B5EF4-FFF2-40B4-BE49-F238E27FC236}">
                <a16:creationId xmlns:a16="http://schemas.microsoft.com/office/drawing/2014/main" id="{AC6420F4-52E0-E644-B935-BDAE76B2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6429"/>
            <a:ext cx="5717165" cy="45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6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202157-0DF6-9B71-4D4A-5E1DA3C38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88486" cy="13942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EACD8-35AA-F63D-80CA-519C3B93C391}"/>
              </a:ext>
            </a:extLst>
          </p:cNvPr>
          <p:cNvSpPr txBox="1"/>
          <p:nvPr/>
        </p:nvSpPr>
        <p:spPr>
          <a:xfrm>
            <a:off x="8382000" y="1371600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reaction shows how an amino acid is activated by phosphorylation. ATP is cleaved to activate the amino acid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4793F-9D32-2EE3-27F3-12E485F05AE0}"/>
              </a:ext>
            </a:extLst>
          </p:cNvPr>
          <p:cNvSpPr txBox="1"/>
          <p:nvPr/>
        </p:nvSpPr>
        <p:spPr>
          <a:xfrm>
            <a:off x="1989739" y="3200400"/>
            <a:ext cx="145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Activated </a:t>
            </a:r>
          </a:p>
          <a:p>
            <a:pPr algn="r"/>
            <a:r>
              <a:rPr lang="en-US" dirty="0"/>
              <a:t>amino </a:t>
            </a:r>
          </a:p>
          <a:p>
            <a:pPr algn="r"/>
            <a:r>
              <a:rPr lang="en-US" dirty="0"/>
              <a:t>acid</a:t>
            </a:r>
          </a:p>
        </p:txBody>
      </p:sp>
    </p:spTree>
    <p:extLst>
      <p:ext uri="{BB962C8B-B14F-4D97-AF65-F5344CB8AC3E}">
        <p14:creationId xmlns:p14="http://schemas.microsoft.com/office/powerpoint/2010/main" val="166877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F4DB-3273-A142-92E4-14D82978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7D8A-3F87-BB4F-8ACB-756AB2B40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dirty="0"/>
              <a:t>ADP + Pi condensation to form ATP is driven by catabolic mechanisms, including  respiration (releases energy from glucose), beta-oxidation (releases energy from fat), and ketosis (releases energy from fat, under carbohydrate restriction).</a:t>
            </a:r>
          </a:p>
          <a:p>
            <a:r>
              <a:rPr lang="en-US" dirty="0"/>
              <a:t>The spontaneous hydrolysis of ATP is used to drive non-</a:t>
            </a:r>
            <a:r>
              <a:rPr lang="en-US" dirty="0" err="1"/>
              <a:t>spontaeous</a:t>
            </a:r>
            <a:r>
              <a:rPr lang="en-US" dirty="0"/>
              <a:t> processes.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ATP is hydrolyzed by</a:t>
            </a:r>
          </a:p>
          <a:p>
            <a:pPr lvl="1"/>
            <a:r>
              <a:rPr lang="en-US" dirty="0"/>
              <a:t>ion transport, </a:t>
            </a:r>
          </a:p>
          <a:p>
            <a:pPr lvl="1"/>
            <a:r>
              <a:rPr lang="en-US" dirty="0"/>
              <a:t>muscle contraction, </a:t>
            </a:r>
          </a:p>
          <a:p>
            <a:pPr lvl="1"/>
            <a:r>
              <a:rPr lang="en-US" dirty="0"/>
              <a:t>nerve impulse propagation, </a:t>
            </a:r>
          </a:p>
          <a:p>
            <a:pPr lvl="1"/>
            <a:r>
              <a:rPr lang="en-US" dirty="0"/>
              <a:t>substrate phosphorylation,</a:t>
            </a:r>
          </a:p>
          <a:p>
            <a:pPr lvl="1"/>
            <a:r>
              <a:rPr lang="en-US" dirty="0"/>
              <a:t>RNA synthesis (NTPs are hydrolyzed) </a:t>
            </a:r>
          </a:p>
          <a:p>
            <a:pPr lvl="1"/>
            <a:r>
              <a:rPr lang="en-US" dirty="0"/>
              <a:t>DNA synthesis (dNTPs are hydrolyzed)</a:t>
            </a:r>
          </a:p>
          <a:p>
            <a:pPr lvl="1"/>
            <a:r>
              <a:rPr lang="en-US" dirty="0"/>
              <a:t>Protein Synthesis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5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8A74-D0C2-6843-8539-D8CD1D99B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190500"/>
            <a:ext cx="7772400" cy="1143000"/>
          </a:xfrm>
        </p:spPr>
        <p:txBody>
          <a:bodyPr/>
          <a:lstStyle/>
          <a:p>
            <a:r>
              <a:rPr lang="en-US" dirty="0"/>
              <a:t>ATP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95EB-D899-6649-B1C0-EF477F9B0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143000"/>
            <a:ext cx="7772400" cy="4114800"/>
          </a:xfrm>
        </p:spPr>
        <p:txBody>
          <a:bodyPr/>
          <a:lstStyle/>
          <a:p>
            <a:r>
              <a:rPr lang="en-US" dirty="0"/>
              <a:t>You consume (and synthesize) around 2x your body weight every day.</a:t>
            </a:r>
          </a:p>
          <a:p>
            <a:endParaRPr lang="en-US" dirty="0"/>
          </a:p>
          <a:p>
            <a:r>
              <a:rPr lang="en-US" dirty="0"/>
              <a:t>[ATP] in vivo is around 2-5 mM</a:t>
            </a:r>
          </a:p>
          <a:p>
            <a:r>
              <a:rPr lang="en-US" dirty="0"/>
              <a:t>ATP/ADP = 1000</a:t>
            </a:r>
          </a:p>
          <a:p>
            <a:endParaRPr lang="en-US" dirty="0"/>
          </a:p>
          <a:p>
            <a:r>
              <a:rPr lang="en-US" dirty="0"/>
              <a:t>ATP is a </a:t>
            </a:r>
            <a:r>
              <a:rPr lang="en-US" dirty="0" err="1"/>
              <a:t>hydrotrope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i.e., an amphipath that solubilizes hydrophobic compounds but cannot form micelles or membranes </a:t>
            </a:r>
          </a:p>
        </p:txBody>
      </p:sp>
    </p:spTree>
    <p:extLst>
      <p:ext uri="{BB962C8B-B14F-4D97-AF65-F5344CB8AC3E}">
        <p14:creationId xmlns:p14="http://schemas.microsoft.com/office/powerpoint/2010/main" val="229145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93BD6847-61D0-7344-B986-395EAF63F4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"/>
            <a:ext cx="4495800" cy="57150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Kinetics</a:t>
            </a: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vs Thermo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Thermodynamics predicts reaction direction and “driving force”.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Thermodynamics assumes infinite time.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Equilibrium is not time-dependent.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Kinetics describes change with time (reaction rates).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Graphite and diamond are two forms of carbon. Graphite is thermodynamically favored, but kinetically trapped. At STP diamond coverts to graphite, but it converts very very very  (</a:t>
            </a:r>
            <a:r>
              <a:rPr lang="en-US" altLang="en-US" sz="1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 slowly.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Oxygen and hydrogen together at STP form water, but unless you add a spark, the reaction is very very very (</a:t>
            </a:r>
            <a:r>
              <a:rPr lang="en-US" altLang="en-US" sz="1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 slow. Oxygen and hydrogen  are thermodynamically favored, but kinetically trapped.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C3F0D-B544-20CC-A18A-D0DFBC1C4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7525" y="582930"/>
            <a:ext cx="4361163" cy="5154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1C96F88C-8C86-EB42-84F8-16954369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6615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14">
            <a:extLst>
              <a:ext uri="{FF2B5EF4-FFF2-40B4-BE49-F238E27FC236}">
                <a16:creationId xmlns:a16="http://schemas.microsoft.com/office/drawing/2014/main" id="{6CBFEC3D-0DF3-F048-AB51-39D4026E3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0"/>
            <a:ext cx="8686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Expansion of a gas to fill a vacuum is a spontaneous process.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There is a ‘driving force’ for the gas to spontaneously fill all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A gas will spontaneously expand to fill all available space.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The entropy of the universe increases when the gas expands to fill a vacuum.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 The reverse process (compression of a gas to create a vacuum) is non-spontaneous.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25604" name="Rectangle 14">
            <a:extLst>
              <a:ext uri="{FF2B5EF4-FFF2-40B4-BE49-F238E27FC236}">
                <a16:creationId xmlns:a16="http://schemas.microsoft.com/office/drawing/2014/main" id="{D1F3DD6E-A0C0-9440-B96D-CCBFE96E3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24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</a:rPr>
              <a:t>Spontaneity and Driving Force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</a:rPr>
              <a:t>What is driving force? What is a spontaneous process?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6999760-9AC8-8C41-8E17-FAB0440DB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Definitions of Entropy (S)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8333FD5-7380-3244-B112-2BB3966BF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971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Entropy is a measure of the number of ways in which energy or molecules can be arranged.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heat something, you increase its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mix things, you generally increase their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break a thing into pieces, you generally increase entropy.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When you expand perfect gas into a vacuum, you increase its entropy.</a:t>
            </a:r>
            <a:b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If a system has several available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it will spontaneously proceed to the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the largest number of available microstates.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macrostate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the greatest probability (largest number of available microstates) has the greatest entropy.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724A4A5-E80F-A24C-BFD2-21D7F5C0C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Definitions of Entropy (S)</a:t>
            </a:r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A2526747-FCD6-604E-BD49-6EDC3C011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066800"/>
            <a:ext cx="7543800" cy="2400300"/>
          </a:xfrm>
          <a:prstGeom prst="rect">
            <a:avLst/>
          </a:prstGeom>
          <a:solidFill>
            <a:srgbClr val="A7C5F7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S = k</a:t>
            </a:r>
            <a:r>
              <a:rPr lang="en-US" altLang="en-US" sz="2800" b="1" baseline="-25000">
                <a:solidFill>
                  <a:srgbClr val="0000FF"/>
                </a:solidFill>
                <a:latin typeface="Arial" panose="020B0604020202020204" pitchFamily="34" charset="0"/>
              </a:rPr>
              <a:t>B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ln </a:t>
            </a:r>
            <a:r>
              <a:rPr lang="el-GR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Joules/Kelvin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 = Boltzmann’s constant, the gas constant per molecule (R/N</a:t>
            </a:r>
            <a:r>
              <a:rPr lang="en-US" altLang="en-US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= the number of available microstates.</a:t>
            </a:r>
            <a:endParaRPr lang="en-US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∆S = q/T 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/ mol-K</a:t>
            </a:r>
            <a:endParaRPr lang="el-G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369553-DD5F-7644-99FA-C125BA23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87625"/>
            <a:ext cx="1981200" cy="609600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36A9C-D6D4-DA4F-BFBE-80DDEB19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87625"/>
            <a:ext cx="1981200" cy="609600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75D5C4-94DC-FB4A-967A-3F3982C77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01688"/>
            <a:ext cx="1981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3509B3-2381-E44C-9416-CC66DCFD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801688"/>
            <a:ext cx="1981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28678" name="Rectangle 18">
            <a:extLst>
              <a:ext uri="{FF2B5EF4-FFF2-40B4-BE49-F238E27FC236}">
                <a16:creationId xmlns:a16="http://schemas.microsoft.com/office/drawing/2014/main" id="{E798FD1B-E722-8F45-A0E6-C619CA0D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3825"/>
            <a:ext cx="1506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A (warm)</a:t>
            </a:r>
          </a:p>
        </p:txBody>
      </p:sp>
      <p:sp>
        <p:nvSpPr>
          <p:cNvPr id="28679" name="Rectangle 19">
            <a:extLst>
              <a:ext uri="{FF2B5EF4-FFF2-40B4-BE49-F238E27FC236}">
                <a16:creationId xmlns:a16="http://schemas.microsoft.com/office/drawing/2014/main" id="{442DEDD6-D0A6-F043-9A81-2AF32397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663825"/>
            <a:ext cx="153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B (warm)</a:t>
            </a:r>
          </a:p>
        </p:txBody>
      </p:sp>
      <p:sp>
        <p:nvSpPr>
          <p:cNvPr id="28680" name="Rectangle 20">
            <a:extLst>
              <a:ext uri="{FF2B5EF4-FFF2-40B4-BE49-F238E27FC236}">
                <a16:creationId xmlns:a16="http://schemas.microsoft.com/office/drawing/2014/main" id="{33C53B10-81A2-ED4C-9CD8-2A2E3FC21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954088"/>
            <a:ext cx="1381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A (cold)</a:t>
            </a:r>
          </a:p>
        </p:txBody>
      </p:sp>
      <p:sp>
        <p:nvSpPr>
          <p:cNvPr id="28681" name="Rectangle 21">
            <a:extLst>
              <a:ext uri="{FF2B5EF4-FFF2-40B4-BE49-F238E27FC236}">
                <a16:creationId xmlns:a16="http://schemas.microsoft.com/office/drawing/2014/main" id="{59903E18-7B6C-A548-AD7D-ACE3EF04A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954088"/>
            <a:ext cx="1312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Brick B (hot)</a:t>
            </a:r>
          </a:p>
        </p:txBody>
      </p:sp>
      <p:sp>
        <p:nvSpPr>
          <p:cNvPr id="28682" name="Rectangle 22">
            <a:extLst>
              <a:ext uri="{FF2B5EF4-FFF2-40B4-BE49-F238E27FC236}">
                <a16:creationId xmlns:a16="http://schemas.microsoft.com/office/drawing/2014/main" id="{4CBCE8A9-4A86-594C-8C32-F2C63CDA7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27188"/>
            <a:ext cx="312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↓</a:t>
            </a:r>
          </a:p>
        </p:txBody>
      </p:sp>
      <p:sp>
        <p:nvSpPr>
          <p:cNvPr id="28683" name="Text Box 5">
            <a:extLst>
              <a:ext uri="{FF2B5EF4-FFF2-40B4-BE49-F238E27FC236}">
                <a16:creationId xmlns:a16="http://schemas.microsoft.com/office/drawing/2014/main" id="{4CAD236D-CF00-5346-AAFF-761151FF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7600"/>
            <a:ext cx="8915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heating brick A increases its entropy	    cooling brick B decreases its entropy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	       ΔS(A) &gt; 0 (warms)    	      		 ΔS(B) &lt; 0 (cools)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       The warming brick gains more entropy than the cooling brick looses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                                                        |ΔS(A)|  &gt;  |ΔS(B)|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			      ΔS(</a:t>
            </a:r>
            <a:r>
              <a:rPr lang="en-US" altLang="en-US" sz="1600" dirty="0" err="1">
                <a:latin typeface="Arial" panose="020B0604020202020204" pitchFamily="34" charset="0"/>
              </a:rPr>
              <a:t>uni</a:t>
            </a:r>
            <a:r>
              <a:rPr lang="en-US" altLang="en-US" sz="1600" dirty="0">
                <a:latin typeface="Arial" panose="020B0604020202020204" pitchFamily="34" charset="0"/>
              </a:rPr>
              <a:t>) = ΔS(A) + ΔS(B)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			             ΔS(</a:t>
            </a:r>
            <a:r>
              <a:rPr lang="en-US" altLang="en-US" sz="1600" dirty="0" err="1">
                <a:latin typeface="Arial" panose="020B0604020202020204" pitchFamily="34" charset="0"/>
              </a:rPr>
              <a:t>uni</a:t>
            </a:r>
            <a:r>
              <a:rPr lang="en-US" altLang="en-US" sz="1600" dirty="0">
                <a:latin typeface="Arial" panose="020B0604020202020204" pitchFamily="34" charset="0"/>
              </a:rPr>
              <a:t>) &gt; 0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		       Thermal equilibration is a spontaneous process.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54B3A4-924A-5349-8ECF-FD1A50469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96888"/>
            <a:ext cx="5867400" cy="12954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63AA5-ADF6-444C-8275-A5116C118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2825"/>
            <a:ext cx="5867400" cy="12954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sp>
        <p:nvSpPr>
          <p:cNvPr id="28686" name="TextBox 19">
            <a:extLst>
              <a:ext uri="{FF2B5EF4-FFF2-40B4-BE49-F238E27FC236}">
                <a16:creationId xmlns:a16="http://schemas.microsoft.com/office/drawing/2014/main" id="{49718F88-CCE4-EC47-8BAB-5745ABEBB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54921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at </a:t>
            </a:r>
            <a:r>
              <a:rPr lang="en-US" altLang="en-US" sz="1400" dirty="0" err="1">
                <a:latin typeface="Arial" panose="020B0604020202020204" pitchFamily="34" charset="0"/>
              </a:rPr>
              <a:t>t</a:t>
            </a:r>
            <a:r>
              <a:rPr lang="en-US" altLang="en-US" sz="1400" baseline="-25000" dirty="0" err="1">
                <a:latin typeface="Arial" panose="020B0604020202020204" pitchFamily="34" charset="0"/>
              </a:rPr>
              <a:t>initial</a:t>
            </a:r>
            <a:endParaRPr lang="en-US" altLang="en-US" sz="1400" baseline="-25000" dirty="0">
              <a:latin typeface="Arial" panose="020B0604020202020204" pitchFamily="34" charset="0"/>
            </a:endParaRPr>
          </a:p>
        </p:txBody>
      </p:sp>
      <p:sp>
        <p:nvSpPr>
          <p:cNvPr id="28687" name="TextBox 21">
            <a:extLst>
              <a:ext uri="{FF2B5EF4-FFF2-40B4-BE49-F238E27FC236}">
                <a16:creationId xmlns:a16="http://schemas.microsoft.com/office/drawing/2014/main" id="{6E44E60E-4A9E-C946-A6C0-9CA6FB6B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362" y="3283560"/>
            <a:ext cx="655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at </a:t>
            </a:r>
            <a:r>
              <a:rPr lang="en-US" altLang="en-US" sz="1400" dirty="0" err="1">
                <a:latin typeface="Arial" panose="020B0604020202020204" pitchFamily="34" charset="0"/>
              </a:rPr>
              <a:t>t</a:t>
            </a:r>
            <a:r>
              <a:rPr lang="en-US" altLang="en-US" sz="1400" baseline="-25000" dirty="0" err="1">
                <a:latin typeface="Arial" panose="020B0604020202020204" pitchFamily="34" charset="0"/>
              </a:rPr>
              <a:t>final</a:t>
            </a:r>
            <a:endParaRPr lang="en-US" altLang="en-US" sz="1400" baseline="-25000" dirty="0">
              <a:latin typeface="Arial" panose="020B0604020202020204" pitchFamily="34" charset="0"/>
            </a:endParaRPr>
          </a:p>
        </p:txBody>
      </p:sp>
      <p:sp>
        <p:nvSpPr>
          <p:cNvPr id="28688" name="TextBox 22">
            <a:extLst>
              <a:ext uri="{FF2B5EF4-FFF2-40B4-BE49-F238E27FC236}">
                <a16:creationId xmlns:a16="http://schemas.microsoft.com/office/drawing/2014/main" id="{D7802281-794F-D345-9F8E-99E9FFBC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667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Why is there a driving force to reach thermal equilibrium?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5">
            <a:extLst>
              <a:ext uri="{FF2B5EF4-FFF2-40B4-BE49-F238E27FC236}">
                <a16:creationId xmlns:a16="http://schemas.microsoft.com/office/drawing/2014/main" id="{EEB1F38C-7420-4F4E-B556-0DF368176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"/>
            <a:ext cx="8229600" cy="5334000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First Law of Thermodynamics</a:t>
            </a: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Energy is conserved. The change in the energy (E) of a system is equal to the work done on it plus the heat transferred to it.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 = q + w</a:t>
            </a:r>
          </a:p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Second Law of Thermodynamics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For a spontaneous process the Entropy of the universe (S</a:t>
            </a:r>
            <a:r>
              <a:rPr lang="en-US" altLang="en-US" sz="20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universe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= the entropy of the system plus its surroundings) increases.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</a:t>
            </a:r>
            <a:r>
              <a:rPr lang="en-US" altLang="en-US" sz="2000" b="1" baseline="-250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universe 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&gt; 0 spontaneous</a:t>
            </a:r>
          </a:p>
          <a:p>
            <a:pPr eaLnBrk="1" hangingPunct="1"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Third Law of Thermodynamics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In any thermodynamic process involving only pure phases at equilibrium, the entropy change, </a:t>
            </a:r>
            <a:r>
              <a:rPr lang="en-US" altLang="en-US" sz="1800" b="1"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S, approaches zero at absolute zero temperature; also the entropy of a crystalline substance approaches zero at 0K.</a:t>
            </a:r>
          </a:p>
          <a:p>
            <a:pPr algn="ctr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Math B" charset="2"/>
                <a:ea typeface="ＭＳ Ｐゴシック" panose="020B0600070205080204" pitchFamily="34" charset="-128"/>
                <a:sym typeface="Symbol" pitchFamily="2" charset="2"/>
              </a:rPr>
              <a:t></a:t>
            </a: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 = 0 at 0 K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20F7663-0405-EB45-B6D1-F7BF3ABBE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Gibbs Free Energy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7F29B2C-AB59-6D43-A2BB-46EF19765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80655"/>
            <a:ext cx="8686800" cy="3905250"/>
          </a:xfrm>
          <a:ln>
            <a:miter lim="800000"/>
            <a:headEnd/>
            <a:tailEnd/>
          </a:ln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ＭＳ Ｐゴシック" pitchFamily="-110" charset="-128"/>
                <a:cs typeface="Arial"/>
              </a:rPr>
              <a:t>G =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H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sys</a:t>
            </a:r>
            <a:r>
              <a:rPr lang="en-US" sz="2400" dirty="0">
                <a:ea typeface="ＭＳ Ｐゴシック" pitchFamily="-110" charset="-128"/>
                <a:cs typeface="Arial"/>
              </a:rPr>
              <a:t> - T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sys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400" dirty="0">
                <a:ea typeface="ＭＳ Ｐゴシック" pitchFamily="-110" charset="-128"/>
                <a:cs typeface="Arial"/>
              </a:rPr>
              <a:t>Is a measure of driving force (same as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 err="1"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ea typeface="ＭＳ Ｐゴシック" pitchFamily="-110" charset="-128"/>
                <a:cs typeface="Arial"/>
              </a:rPr>
              <a:t>universe</a:t>
            </a:r>
            <a:r>
              <a:rPr lang="en-US" sz="2400" dirty="0">
                <a:ea typeface="ＭＳ Ｐゴシック" pitchFamily="-110" charset="-128"/>
                <a:cs typeface="Arial"/>
              </a:rPr>
              <a:t>), but it allows us to focus on the system only, without considering the surroundings.</a:t>
            </a: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n-US" sz="2400" dirty="0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- T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S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ea typeface="ＭＳ Ｐゴシック" pitchFamily="-110" charset="-128"/>
                <a:cs typeface="Arial"/>
              </a:rPr>
              <a:t>universe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cs typeface="Arial"/>
              </a:rPr>
              <a:t>H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cs typeface="Arial"/>
              </a:rPr>
              <a:t>sys</a:t>
            </a:r>
            <a:r>
              <a:rPr lang="en-US" sz="2400" dirty="0">
                <a:ln>
                  <a:solidFill>
                    <a:schemeClr val="tx1"/>
                  </a:solidFill>
                </a:ln>
                <a:cs typeface="Arial"/>
              </a:rPr>
              <a:t> - T</a:t>
            </a:r>
            <a:r>
              <a:rPr lang="el-GR" sz="2400" dirty="0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Δ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cs typeface="Arial"/>
              </a:rPr>
              <a:t>S</a:t>
            </a:r>
            <a:r>
              <a:rPr lang="en-US" sz="2400" baseline="-25000" dirty="0" err="1">
                <a:ln>
                  <a:solidFill>
                    <a:schemeClr val="tx1"/>
                  </a:solidFill>
                </a:ln>
                <a:ea typeface="Arial"/>
                <a:cs typeface="Arial"/>
              </a:rPr>
              <a:t>sys</a:t>
            </a:r>
            <a:endParaRPr lang="en-US" sz="2400" baseline="-25000" dirty="0">
              <a:ln>
                <a:solidFill>
                  <a:schemeClr val="tx1"/>
                </a:solidFill>
              </a:ln>
              <a:cs typeface="Arial"/>
            </a:endParaRP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 = </a:t>
            </a: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G° + RT </a:t>
            </a:r>
            <a:r>
              <a:rPr lang="en-US" sz="2400" dirty="0" err="1">
                <a:ea typeface="Arial"/>
                <a:cs typeface="Arial"/>
              </a:rPr>
              <a:t>ln</a:t>
            </a:r>
            <a:r>
              <a:rPr lang="en-US" sz="2400" dirty="0">
                <a:ea typeface="Arial"/>
                <a:cs typeface="Arial"/>
              </a:rPr>
              <a:t> Q</a:t>
            </a:r>
          </a:p>
          <a:p>
            <a:pPr marL="609600" indent="-609600" eaLnBrk="1" hangingPunct="1">
              <a:defRPr/>
            </a:pPr>
            <a:r>
              <a:rPr lang="el-GR" sz="2400" dirty="0">
                <a:ea typeface="Arial"/>
                <a:cs typeface="Arial"/>
              </a:rPr>
              <a:t>Δ</a:t>
            </a:r>
            <a:r>
              <a:rPr lang="en-US" sz="2400" dirty="0">
                <a:ea typeface="Arial"/>
                <a:cs typeface="Arial"/>
              </a:rPr>
              <a:t>G° = -</a:t>
            </a:r>
            <a:r>
              <a:rPr lang="en-US" sz="2400" dirty="0" err="1">
                <a:ea typeface="Arial"/>
                <a:cs typeface="Arial"/>
              </a:rPr>
              <a:t>RTlnK</a:t>
            </a:r>
            <a:endParaRPr lang="en-US" sz="2400" dirty="0">
              <a:ea typeface="ＭＳ Ｐゴシック" pitchFamily="-110" charset="-128"/>
              <a:cs typeface="Arial"/>
            </a:endParaRPr>
          </a:p>
          <a:p>
            <a:pPr marL="609600" indent="-609600" eaLnBrk="1" hangingPunct="1">
              <a:defRPr/>
            </a:pPr>
            <a:r>
              <a:rPr lang="en-US" sz="2400" dirty="0">
                <a:ea typeface="ＭＳ Ｐゴシック" pitchFamily="-110" charset="-128"/>
                <a:cs typeface="Arial"/>
              </a:rPr>
              <a:t>G is called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Gibbs Function, or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Gibbs Free Energy, or</a:t>
            </a:r>
          </a:p>
          <a:p>
            <a:pPr marL="1371600" lvl="2" indent="-457200" eaLnBrk="1" hangingPunct="1">
              <a:buFontTx/>
              <a:buAutoNum type="arabicPeriod"/>
              <a:defRPr/>
            </a:pPr>
            <a:r>
              <a:rPr lang="en-US" dirty="0">
                <a:cs typeface="Arial"/>
              </a:rPr>
              <a:t>Free Energy.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>
            <a:extLst>
              <a:ext uri="{FF2B5EF4-FFF2-40B4-BE49-F238E27FC236}">
                <a16:creationId xmlns:a16="http://schemas.microsoft.com/office/drawing/2014/main" id="{E8425191-0FBE-B540-A34D-06BC7E3BA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68275"/>
            <a:ext cx="7493000" cy="23082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Free Energy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&lt; 0		Spontaneous Forward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= 0		Equilibrium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G &gt; 0		Spontaneous Reverse</a:t>
            </a:r>
          </a:p>
        </p:txBody>
      </p:sp>
      <p:sp>
        <p:nvSpPr>
          <p:cNvPr id="291843" name="Text Box 3">
            <a:extLst>
              <a:ext uri="{FF2B5EF4-FFF2-40B4-BE49-F238E27FC236}">
                <a16:creationId xmlns:a16="http://schemas.microsoft.com/office/drawing/2014/main" id="{5D794746-D69E-2940-98BF-77C46579C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2971800"/>
            <a:ext cx="7493000" cy="2308225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Entropy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&gt; 0	Spontaneous Forward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= 0	Equilibrium</a:t>
            </a:r>
          </a:p>
          <a:p>
            <a:endParaRPr lang="en-US" altLang="en-US" sz="2000" b="1">
              <a:latin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</a:rPr>
              <a:t>Δ</a:t>
            </a:r>
            <a:r>
              <a:rPr lang="en-US" altLang="en-US" sz="2000" b="1">
                <a:latin typeface="Arial" panose="020B0604020202020204" pitchFamily="34" charset="0"/>
              </a:rPr>
              <a:t>S</a:t>
            </a:r>
            <a:r>
              <a:rPr lang="en-US" altLang="en-US" sz="2000" b="1" baseline="-25000">
                <a:latin typeface="Arial" panose="020B0604020202020204" pitchFamily="34" charset="0"/>
              </a:rPr>
              <a:t>univ</a:t>
            </a:r>
            <a:r>
              <a:rPr lang="en-US" altLang="en-US" sz="2000" b="1">
                <a:latin typeface="Arial" panose="020B0604020202020204" pitchFamily="34" charset="0"/>
              </a:rPr>
              <a:t> &lt; 0	Spontaneous Reverse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 animBg="1"/>
      <p:bldP spid="29184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7941</TotalTime>
  <Words>1061</Words>
  <Application>Microsoft Macintosh PowerPoint</Application>
  <PresentationFormat>On-screen Show (4:3)</PresentationFormat>
  <Paragraphs>130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Math B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Definitions of Entropy (S)</vt:lpstr>
      <vt:lpstr>Definitions of Entropy (S)</vt:lpstr>
      <vt:lpstr>PowerPoint Presentation</vt:lpstr>
      <vt:lpstr>PowerPoint Presentation</vt:lpstr>
      <vt:lpstr>Gibbs Free Energy</vt:lpstr>
      <vt:lpstr>PowerPoint Presentation</vt:lpstr>
      <vt:lpstr>PowerPoint Presentation</vt:lpstr>
      <vt:lpstr>PowerPoint Presentation</vt:lpstr>
      <vt:lpstr>PowerPoint Presentation</vt:lpstr>
      <vt:lpstr>Energy Currency</vt:lpstr>
      <vt:lpstr>PowerPoint Presentation</vt:lpstr>
      <vt:lpstr>PowerPoint Presentation</vt:lpstr>
      <vt:lpstr>Energy Currency</vt:lpstr>
      <vt:lpstr>ATP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220</cp:revision>
  <cp:lastPrinted>2011-08-29T10:39:57Z</cp:lastPrinted>
  <dcterms:created xsi:type="dcterms:W3CDTF">2011-08-29T10:03:37Z</dcterms:created>
  <dcterms:modified xsi:type="dcterms:W3CDTF">2023-10-17T07:00:52Z</dcterms:modified>
</cp:coreProperties>
</file>