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4"/>
  </p:notesMasterIdLst>
  <p:handoutMasterIdLst>
    <p:handoutMasterId r:id="rId15"/>
  </p:handoutMasterIdLst>
  <p:sldIdLst>
    <p:sldId id="404" r:id="rId2"/>
    <p:sldId id="405" r:id="rId3"/>
    <p:sldId id="323" r:id="rId4"/>
    <p:sldId id="325" r:id="rId5"/>
    <p:sldId id="409" r:id="rId6"/>
    <p:sldId id="410" r:id="rId7"/>
    <p:sldId id="399" r:id="rId8"/>
    <p:sldId id="401" r:id="rId9"/>
    <p:sldId id="402" r:id="rId10"/>
    <p:sldId id="397" r:id="rId11"/>
    <p:sldId id="398" r:id="rId12"/>
    <p:sldId id="403" r:id="rId13"/>
  </p:sldIdLst>
  <p:sldSz cx="9144000" cy="6858000" type="screen4x3"/>
  <p:notesSz cx="7315200" cy="9601200"/>
  <p:defaultTextStyle>
    <a:defPPr>
      <a:defRPr lang="en-US"/>
    </a:defPPr>
    <a:lvl1pPr algn="l" rtl="0" eaLnBrk="0" fontAlgn="base" hangingPunct="0">
      <a:spcBef>
        <a:spcPct val="0"/>
      </a:spcBef>
      <a:spcAft>
        <a:spcPct val="0"/>
      </a:spcAft>
      <a:defRPr sz="2400" kern="1200">
        <a:solidFill>
          <a:schemeClr val="tx1"/>
        </a:solidFill>
        <a:latin typeface="Times" charset="0"/>
        <a:ea typeface="MS PGothic" charset="-128"/>
        <a:cs typeface="+mn-cs"/>
      </a:defRPr>
    </a:lvl1pPr>
    <a:lvl2pPr marL="457200" algn="l" rtl="0" eaLnBrk="0" fontAlgn="base" hangingPunct="0">
      <a:spcBef>
        <a:spcPct val="0"/>
      </a:spcBef>
      <a:spcAft>
        <a:spcPct val="0"/>
      </a:spcAft>
      <a:defRPr sz="2400" kern="1200">
        <a:solidFill>
          <a:schemeClr val="tx1"/>
        </a:solidFill>
        <a:latin typeface="Times" charset="0"/>
        <a:ea typeface="MS PGothic" charset="-128"/>
        <a:cs typeface="+mn-cs"/>
      </a:defRPr>
    </a:lvl2pPr>
    <a:lvl3pPr marL="914400" algn="l" rtl="0" eaLnBrk="0" fontAlgn="base" hangingPunct="0">
      <a:spcBef>
        <a:spcPct val="0"/>
      </a:spcBef>
      <a:spcAft>
        <a:spcPct val="0"/>
      </a:spcAft>
      <a:defRPr sz="2400" kern="1200">
        <a:solidFill>
          <a:schemeClr val="tx1"/>
        </a:solidFill>
        <a:latin typeface="Times" charset="0"/>
        <a:ea typeface="MS PGothic" charset="-128"/>
        <a:cs typeface="+mn-cs"/>
      </a:defRPr>
    </a:lvl3pPr>
    <a:lvl4pPr marL="1371600" algn="l" rtl="0" eaLnBrk="0" fontAlgn="base" hangingPunct="0">
      <a:spcBef>
        <a:spcPct val="0"/>
      </a:spcBef>
      <a:spcAft>
        <a:spcPct val="0"/>
      </a:spcAft>
      <a:defRPr sz="2400" kern="1200">
        <a:solidFill>
          <a:schemeClr val="tx1"/>
        </a:solidFill>
        <a:latin typeface="Times" charset="0"/>
        <a:ea typeface="MS PGothic" charset="-128"/>
        <a:cs typeface="+mn-cs"/>
      </a:defRPr>
    </a:lvl4pPr>
    <a:lvl5pPr marL="1828800" algn="l" rtl="0" eaLnBrk="0" fontAlgn="base" hangingPunct="0">
      <a:spcBef>
        <a:spcPct val="0"/>
      </a:spcBef>
      <a:spcAft>
        <a:spcPct val="0"/>
      </a:spcAft>
      <a:defRPr sz="2400" kern="1200">
        <a:solidFill>
          <a:schemeClr val="tx1"/>
        </a:solidFill>
        <a:latin typeface="Times" charset="0"/>
        <a:ea typeface="MS PGothic" charset="-128"/>
        <a:cs typeface="+mn-cs"/>
      </a:defRPr>
    </a:lvl5pPr>
    <a:lvl6pPr marL="2286000" algn="l" defTabSz="914400" rtl="0" eaLnBrk="1" latinLnBrk="0" hangingPunct="1">
      <a:defRPr sz="2400" kern="1200">
        <a:solidFill>
          <a:schemeClr val="tx1"/>
        </a:solidFill>
        <a:latin typeface="Times" charset="0"/>
        <a:ea typeface="MS PGothic" charset="-128"/>
        <a:cs typeface="+mn-cs"/>
      </a:defRPr>
    </a:lvl6pPr>
    <a:lvl7pPr marL="2743200" algn="l" defTabSz="914400" rtl="0" eaLnBrk="1" latinLnBrk="0" hangingPunct="1">
      <a:defRPr sz="2400" kern="1200">
        <a:solidFill>
          <a:schemeClr val="tx1"/>
        </a:solidFill>
        <a:latin typeface="Times" charset="0"/>
        <a:ea typeface="MS PGothic" charset="-128"/>
        <a:cs typeface="+mn-cs"/>
      </a:defRPr>
    </a:lvl7pPr>
    <a:lvl8pPr marL="3200400" algn="l" defTabSz="914400" rtl="0" eaLnBrk="1" latinLnBrk="0" hangingPunct="1">
      <a:defRPr sz="2400" kern="1200">
        <a:solidFill>
          <a:schemeClr val="tx1"/>
        </a:solidFill>
        <a:latin typeface="Times" charset="0"/>
        <a:ea typeface="MS PGothic" charset="-128"/>
        <a:cs typeface="+mn-cs"/>
      </a:defRPr>
    </a:lvl8pPr>
    <a:lvl9pPr marL="3657600" algn="l" defTabSz="914400" rtl="0" eaLnBrk="1" latinLnBrk="0" hangingPunct="1">
      <a:defRPr sz="2400" kern="1200">
        <a:solidFill>
          <a:schemeClr val="tx1"/>
        </a:solidFill>
        <a:latin typeface="Times" charset="0"/>
        <a:ea typeface="MS PGothic"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p:present/>
    <p:sldAll/>
    <p:penClr>
      <a:srgbClr val="FF0000"/>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C15516"/>
    <a:srgbClr val="E7E6E6"/>
    <a:srgbClr val="2FB0DC"/>
    <a:srgbClr val="1116F0"/>
    <a:srgbClr val="CC0099"/>
    <a:srgbClr val="3333FF"/>
    <a:srgbClr val="F00E0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355"/>
    <p:restoredTop sz="89708"/>
  </p:normalViewPr>
  <p:slideViewPr>
    <p:cSldViewPr>
      <p:cViewPr varScale="1">
        <p:scale>
          <a:sx n="197" d="100"/>
          <a:sy n="197" d="100"/>
        </p:scale>
        <p:origin x="5240"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881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hdr" sz="quarter"/>
          </p:nvPr>
        </p:nvSpPr>
        <p:spPr bwMode="auto">
          <a:xfrm>
            <a:off x="0" y="0"/>
            <a:ext cx="3171825" cy="479425"/>
          </a:xfrm>
          <a:prstGeom prst="rect">
            <a:avLst/>
          </a:prstGeom>
          <a:noFill/>
          <a:ln w="9525">
            <a:noFill/>
            <a:miter lim="800000"/>
            <a:headEnd/>
            <a:tailEnd/>
          </a:ln>
          <a:effectLst/>
        </p:spPr>
        <p:txBody>
          <a:bodyPr vert="horz" wrap="square" lIns="96648" tIns="48325" rIns="96648" bIns="48325" numCol="1" anchor="t" anchorCtr="0" compatLnSpc="1">
            <a:prstTxWarp prst="textNoShape">
              <a:avLst/>
            </a:prstTxWarp>
          </a:bodyPr>
          <a:lstStyle>
            <a:lvl1pPr defTabSz="966788">
              <a:defRPr sz="1300">
                <a:latin typeface="Times" charset="0"/>
                <a:ea typeface="ＭＳ Ｐゴシック" charset="-128"/>
                <a:cs typeface="+mn-cs"/>
              </a:defRPr>
            </a:lvl1pPr>
          </a:lstStyle>
          <a:p>
            <a:pPr>
              <a:defRPr/>
            </a:pPr>
            <a:endParaRPr lang="en-US"/>
          </a:p>
        </p:txBody>
      </p:sp>
      <p:sp>
        <p:nvSpPr>
          <p:cNvPr id="44035" name="Rectangle 3"/>
          <p:cNvSpPr>
            <a:spLocks noGrp="1" noChangeArrowheads="1"/>
          </p:cNvSpPr>
          <p:nvPr>
            <p:ph type="dt" sz="quarter" idx="1"/>
          </p:nvPr>
        </p:nvSpPr>
        <p:spPr bwMode="auto">
          <a:xfrm>
            <a:off x="4143375" y="0"/>
            <a:ext cx="3171825" cy="479425"/>
          </a:xfrm>
          <a:prstGeom prst="rect">
            <a:avLst/>
          </a:prstGeom>
          <a:noFill/>
          <a:ln w="9525">
            <a:noFill/>
            <a:miter lim="800000"/>
            <a:headEnd/>
            <a:tailEnd/>
          </a:ln>
          <a:effectLst/>
        </p:spPr>
        <p:txBody>
          <a:bodyPr vert="horz" wrap="square" lIns="96648" tIns="48325" rIns="96648" bIns="48325" numCol="1" anchor="t" anchorCtr="0" compatLnSpc="1">
            <a:prstTxWarp prst="textNoShape">
              <a:avLst/>
            </a:prstTxWarp>
          </a:bodyPr>
          <a:lstStyle>
            <a:lvl1pPr algn="r" defTabSz="966788">
              <a:defRPr sz="1300">
                <a:latin typeface="Times" charset="0"/>
                <a:ea typeface="ＭＳ Ｐゴシック" charset="-128"/>
                <a:cs typeface="+mn-cs"/>
              </a:defRPr>
            </a:lvl1pPr>
          </a:lstStyle>
          <a:p>
            <a:pPr>
              <a:defRPr/>
            </a:pPr>
            <a:endParaRPr lang="en-US"/>
          </a:p>
        </p:txBody>
      </p:sp>
      <p:sp>
        <p:nvSpPr>
          <p:cNvPr id="44036" name="Rectangle 4"/>
          <p:cNvSpPr>
            <a:spLocks noGrp="1" noChangeArrowheads="1"/>
          </p:cNvSpPr>
          <p:nvPr>
            <p:ph type="ftr" sz="quarter" idx="2"/>
          </p:nvPr>
        </p:nvSpPr>
        <p:spPr bwMode="auto">
          <a:xfrm>
            <a:off x="0" y="9118600"/>
            <a:ext cx="3171825" cy="482600"/>
          </a:xfrm>
          <a:prstGeom prst="rect">
            <a:avLst/>
          </a:prstGeom>
          <a:noFill/>
          <a:ln w="9525">
            <a:noFill/>
            <a:miter lim="800000"/>
            <a:headEnd/>
            <a:tailEnd/>
          </a:ln>
          <a:effectLst/>
        </p:spPr>
        <p:txBody>
          <a:bodyPr vert="horz" wrap="square" lIns="96648" tIns="48325" rIns="96648" bIns="48325" numCol="1" anchor="b" anchorCtr="0" compatLnSpc="1">
            <a:prstTxWarp prst="textNoShape">
              <a:avLst/>
            </a:prstTxWarp>
          </a:bodyPr>
          <a:lstStyle>
            <a:lvl1pPr defTabSz="966788">
              <a:defRPr sz="1300">
                <a:latin typeface="Times" charset="0"/>
                <a:ea typeface="ＭＳ Ｐゴシック" charset="-128"/>
                <a:cs typeface="+mn-cs"/>
              </a:defRPr>
            </a:lvl1pPr>
          </a:lstStyle>
          <a:p>
            <a:pPr>
              <a:defRPr/>
            </a:pPr>
            <a:endParaRPr lang="en-US"/>
          </a:p>
        </p:txBody>
      </p:sp>
      <p:sp>
        <p:nvSpPr>
          <p:cNvPr id="44037" name="Rectangle 5"/>
          <p:cNvSpPr>
            <a:spLocks noGrp="1" noChangeArrowheads="1"/>
          </p:cNvSpPr>
          <p:nvPr>
            <p:ph type="sldNum" sz="quarter" idx="3"/>
          </p:nvPr>
        </p:nvSpPr>
        <p:spPr bwMode="auto">
          <a:xfrm>
            <a:off x="4143375" y="9118600"/>
            <a:ext cx="3171825" cy="482600"/>
          </a:xfrm>
          <a:prstGeom prst="rect">
            <a:avLst/>
          </a:prstGeom>
          <a:noFill/>
          <a:ln w="9525">
            <a:noFill/>
            <a:miter lim="800000"/>
            <a:headEnd/>
            <a:tailEnd/>
          </a:ln>
          <a:effectLst/>
        </p:spPr>
        <p:txBody>
          <a:bodyPr vert="horz" wrap="square" lIns="96648" tIns="48325" rIns="96648" bIns="48325" numCol="1" anchor="b" anchorCtr="0" compatLnSpc="1">
            <a:prstTxWarp prst="textNoShape">
              <a:avLst/>
            </a:prstTxWarp>
          </a:bodyPr>
          <a:lstStyle>
            <a:lvl1pPr algn="r" defTabSz="966788">
              <a:defRPr sz="1300"/>
            </a:lvl1pPr>
          </a:lstStyle>
          <a:p>
            <a:fld id="{F46F8875-94D6-6E45-B8B7-3C09BE4A6AAF}"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hdr" sz="quarter"/>
          </p:nvPr>
        </p:nvSpPr>
        <p:spPr bwMode="auto">
          <a:xfrm>
            <a:off x="0" y="0"/>
            <a:ext cx="3200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ea typeface="ＭＳ Ｐゴシック" charset="-128"/>
                <a:cs typeface="+mn-cs"/>
              </a:defRPr>
            </a:lvl1pPr>
          </a:lstStyle>
          <a:p>
            <a:pPr>
              <a:defRPr/>
            </a:pPr>
            <a:endParaRPr lang="en-US"/>
          </a:p>
        </p:txBody>
      </p:sp>
      <p:sp>
        <p:nvSpPr>
          <p:cNvPr id="80899" name="Rectangle 3"/>
          <p:cNvSpPr>
            <a:spLocks noGrp="1" noChangeArrowheads="1"/>
          </p:cNvSpPr>
          <p:nvPr>
            <p:ph type="dt" idx="1"/>
          </p:nvPr>
        </p:nvSpPr>
        <p:spPr bwMode="auto">
          <a:xfrm>
            <a:off x="4114800" y="0"/>
            <a:ext cx="3200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ea typeface="ＭＳ Ｐゴシック" charset="-128"/>
                <a:cs typeface="+mn-cs"/>
              </a:defRPr>
            </a:lvl1pPr>
          </a:lstStyle>
          <a:p>
            <a:pPr>
              <a:defRPr/>
            </a:pPr>
            <a:endParaRPr lang="en-US"/>
          </a:p>
        </p:txBody>
      </p:sp>
      <p:sp>
        <p:nvSpPr>
          <p:cNvPr id="44036" name="Rectangle 4"/>
          <p:cNvSpPr>
            <a:spLocks noGrp="1" noRot="1" noChangeAspect="1" noChangeArrowheads="1" noTextEdit="1"/>
          </p:cNvSpPr>
          <p:nvPr>
            <p:ph type="sldImg" idx="2"/>
          </p:nvPr>
        </p:nvSpPr>
        <p:spPr bwMode="auto">
          <a:xfrm>
            <a:off x="1219200" y="685800"/>
            <a:ext cx="4876800" cy="36576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80901" name="Rectangle 5"/>
          <p:cNvSpPr>
            <a:spLocks noGrp="1" noChangeArrowheads="1"/>
          </p:cNvSpPr>
          <p:nvPr>
            <p:ph type="body" sz="quarter" idx="3"/>
          </p:nvPr>
        </p:nvSpPr>
        <p:spPr bwMode="auto">
          <a:xfrm>
            <a:off x="990600" y="4572000"/>
            <a:ext cx="5334000" cy="434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0902" name="Rectangle 6"/>
          <p:cNvSpPr>
            <a:spLocks noGrp="1" noChangeArrowheads="1"/>
          </p:cNvSpPr>
          <p:nvPr>
            <p:ph type="ftr" sz="quarter" idx="4"/>
          </p:nvPr>
        </p:nvSpPr>
        <p:spPr bwMode="auto">
          <a:xfrm>
            <a:off x="0" y="9144000"/>
            <a:ext cx="3200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ea typeface="ＭＳ Ｐゴシック" charset="-128"/>
                <a:cs typeface="+mn-cs"/>
              </a:defRPr>
            </a:lvl1pPr>
          </a:lstStyle>
          <a:p>
            <a:pPr>
              <a:defRPr/>
            </a:pPr>
            <a:endParaRPr lang="en-US"/>
          </a:p>
        </p:txBody>
      </p:sp>
      <p:sp>
        <p:nvSpPr>
          <p:cNvPr id="80903" name="Rectangle 7"/>
          <p:cNvSpPr>
            <a:spLocks noGrp="1" noChangeArrowheads="1"/>
          </p:cNvSpPr>
          <p:nvPr>
            <p:ph type="sldNum" sz="quarter" idx="5"/>
          </p:nvPr>
        </p:nvSpPr>
        <p:spPr bwMode="auto">
          <a:xfrm>
            <a:off x="4114800" y="9144000"/>
            <a:ext cx="3200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7856D030-109F-064C-91B9-B4ED8CDFBD45}"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charset="-128"/>
              </a:defRPr>
            </a:lvl1pPr>
            <a:lvl2pPr marL="742950" indent="-285750">
              <a:defRPr sz="2400">
                <a:solidFill>
                  <a:schemeClr val="tx1"/>
                </a:solidFill>
                <a:latin typeface="Times" charset="0"/>
                <a:ea typeface="MS PGothic" charset="-128"/>
              </a:defRPr>
            </a:lvl2pPr>
            <a:lvl3pPr marL="1143000" indent="-228600">
              <a:defRPr sz="2400">
                <a:solidFill>
                  <a:schemeClr val="tx1"/>
                </a:solidFill>
                <a:latin typeface="Times" charset="0"/>
                <a:ea typeface="MS PGothic" charset="-128"/>
              </a:defRPr>
            </a:lvl3pPr>
            <a:lvl4pPr marL="1600200" indent="-228600">
              <a:defRPr sz="2400">
                <a:solidFill>
                  <a:schemeClr val="tx1"/>
                </a:solidFill>
                <a:latin typeface="Times" charset="0"/>
                <a:ea typeface="MS PGothic" charset="-128"/>
              </a:defRPr>
            </a:lvl4pPr>
            <a:lvl5pPr marL="2057400" indent="-228600">
              <a:defRPr sz="2400">
                <a:solidFill>
                  <a:schemeClr val="tx1"/>
                </a:solidFill>
                <a:latin typeface="Times" charset="0"/>
                <a:ea typeface="MS PGothic" charset="-128"/>
              </a:defRPr>
            </a:lvl5pPr>
            <a:lvl6pPr marL="2514600" indent="-228600" eaLnBrk="0" fontAlgn="base" hangingPunct="0">
              <a:spcBef>
                <a:spcPct val="0"/>
              </a:spcBef>
              <a:spcAft>
                <a:spcPct val="0"/>
              </a:spcAft>
              <a:defRPr sz="2400">
                <a:solidFill>
                  <a:schemeClr val="tx1"/>
                </a:solidFill>
                <a:latin typeface="Times" charset="0"/>
                <a:ea typeface="MS PGothic" charset="-128"/>
              </a:defRPr>
            </a:lvl6pPr>
            <a:lvl7pPr marL="2971800" indent="-228600" eaLnBrk="0" fontAlgn="base" hangingPunct="0">
              <a:spcBef>
                <a:spcPct val="0"/>
              </a:spcBef>
              <a:spcAft>
                <a:spcPct val="0"/>
              </a:spcAft>
              <a:defRPr sz="2400">
                <a:solidFill>
                  <a:schemeClr val="tx1"/>
                </a:solidFill>
                <a:latin typeface="Times" charset="0"/>
                <a:ea typeface="MS PGothic" charset="-128"/>
              </a:defRPr>
            </a:lvl7pPr>
            <a:lvl8pPr marL="3429000" indent="-228600" eaLnBrk="0" fontAlgn="base" hangingPunct="0">
              <a:spcBef>
                <a:spcPct val="0"/>
              </a:spcBef>
              <a:spcAft>
                <a:spcPct val="0"/>
              </a:spcAft>
              <a:defRPr sz="2400">
                <a:solidFill>
                  <a:schemeClr val="tx1"/>
                </a:solidFill>
                <a:latin typeface="Times" charset="0"/>
                <a:ea typeface="MS PGothic" charset="-128"/>
              </a:defRPr>
            </a:lvl8pPr>
            <a:lvl9pPr marL="3886200" indent="-228600" eaLnBrk="0" fontAlgn="base" hangingPunct="0">
              <a:spcBef>
                <a:spcPct val="0"/>
              </a:spcBef>
              <a:spcAft>
                <a:spcPct val="0"/>
              </a:spcAft>
              <a:defRPr sz="2400">
                <a:solidFill>
                  <a:schemeClr val="tx1"/>
                </a:solidFill>
                <a:latin typeface="Times" charset="0"/>
                <a:ea typeface="MS PGothic" charset="-128"/>
              </a:defRPr>
            </a:lvl9pPr>
          </a:lstStyle>
          <a:p>
            <a:fld id="{3CB81504-BDE2-C04B-A6E9-E8099419826C}" type="slidenum">
              <a:rPr lang="en-US" altLang="en-US" sz="1200"/>
              <a:pPr/>
              <a:t>3</a:t>
            </a:fld>
            <a:endParaRPr lang="en-US" altLang="en-US" sz="1200"/>
          </a:p>
        </p:txBody>
      </p:sp>
      <p:sp>
        <p:nvSpPr>
          <p:cNvPr id="54274" name="Rectangle 2"/>
          <p:cNvSpPr>
            <a:spLocks noGrp="1" noRot="1" noChangeAspect="1" noChangeArrowheads="1" noTextEdit="1"/>
          </p:cNvSpPr>
          <p:nvPr>
            <p:ph type="sldImg"/>
          </p:nvPr>
        </p:nvSpPr>
        <p:spPr>
          <a:xfrm>
            <a:off x="1257300" y="720725"/>
            <a:ext cx="4800600" cy="3600450"/>
          </a:xfrm>
          <a:ln/>
        </p:spPr>
      </p:sp>
      <p:sp>
        <p:nvSpPr>
          <p:cNvPr id="54275" name="Rectangle 3"/>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a:ea typeface="MS PGothic" charset="-128"/>
              </a:rPr>
              <a:t>FIGURE 3-2 General structure of an amino acid.</a:t>
            </a:r>
            <a:r>
              <a:rPr lang="en-US" altLang="en-US">
                <a:ea typeface="MS PGothic" charset="-128"/>
              </a:rPr>
              <a:t> This structure is common to all but one of the </a:t>
            </a:r>
            <a:r>
              <a:rPr lang="en-US" altLang="en-US" i="1">
                <a:latin typeface="Symbol" charset="2"/>
                <a:ea typeface="MS PGothic" charset="-128"/>
                <a:sym typeface="Symbol" charset="2"/>
              </a:rPr>
              <a:t>α</a:t>
            </a:r>
            <a:r>
              <a:rPr lang="en-US" altLang="en-US">
                <a:ea typeface="MS PGothic" charset="-128"/>
              </a:rPr>
              <a:t>-amino acids. (Proline, a cyclic amino acid, is the exception.) The R group, or side-chain (red), attached to the </a:t>
            </a:r>
            <a:r>
              <a:rPr lang="en-US" altLang="en-US" i="1">
                <a:latin typeface="Symbol" charset="2"/>
                <a:ea typeface="MS PGothic" charset="-128"/>
                <a:sym typeface="Symbol" charset="2"/>
              </a:rPr>
              <a:t>α</a:t>
            </a:r>
            <a:r>
              <a:rPr lang="en-US" altLang="en-US">
                <a:ea typeface="MS PGothic" charset="-128"/>
              </a:rPr>
              <a:t> carbon (blue) is different in each amino acid.</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charset="-128"/>
              </a:defRPr>
            </a:lvl1pPr>
            <a:lvl2pPr marL="742950" indent="-285750">
              <a:defRPr sz="2400">
                <a:solidFill>
                  <a:schemeClr val="tx1"/>
                </a:solidFill>
                <a:latin typeface="Times" charset="0"/>
                <a:ea typeface="MS PGothic" charset="-128"/>
              </a:defRPr>
            </a:lvl2pPr>
            <a:lvl3pPr marL="1143000" indent="-228600">
              <a:defRPr sz="2400">
                <a:solidFill>
                  <a:schemeClr val="tx1"/>
                </a:solidFill>
                <a:latin typeface="Times" charset="0"/>
                <a:ea typeface="MS PGothic" charset="-128"/>
              </a:defRPr>
            </a:lvl3pPr>
            <a:lvl4pPr marL="1600200" indent="-228600">
              <a:defRPr sz="2400">
                <a:solidFill>
                  <a:schemeClr val="tx1"/>
                </a:solidFill>
                <a:latin typeface="Times" charset="0"/>
                <a:ea typeface="MS PGothic" charset="-128"/>
              </a:defRPr>
            </a:lvl4pPr>
            <a:lvl5pPr marL="2057400" indent="-228600">
              <a:defRPr sz="2400">
                <a:solidFill>
                  <a:schemeClr val="tx1"/>
                </a:solidFill>
                <a:latin typeface="Times" charset="0"/>
                <a:ea typeface="MS PGothic" charset="-128"/>
              </a:defRPr>
            </a:lvl5pPr>
            <a:lvl6pPr marL="2514600" indent="-228600" eaLnBrk="0" fontAlgn="base" hangingPunct="0">
              <a:spcBef>
                <a:spcPct val="0"/>
              </a:spcBef>
              <a:spcAft>
                <a:spcPct val="0"/>
              </a:spcAft>
              <a:defRPr sz="2400">
                <a:solidFill>
                  <a:schemeClr val="tx1"/>
                </a:solidFill>
                <a:latin typeface="Times" charset="0"/>
                <a:ea typeface="MS PGothic" charset="-128"/>
              </a:defRPr>
            </a:lvl6pPr>
            <a:lvl7pPr marL="2971800" indent="-228600" eaLnBrk="0" fontAlgn="base" hangingPunct="0">
              <a:spcBef>
                <a:spcPct val="0"/>
              </a:spcBef>
              <a:spcAft>
                <a:spcPct val="0"/>
              </a:spcAft>
              <a:defRPr sz="2400">
                <a:solidFill>
                  <a:schemeClr val="tx1"/>
                </a:solidFill>
                <a:latin typeface="Times" charset="0"/>
                <a:ea typeface="MS PGothic" charset="-128"/>
              </a:defRPr>
            </a:lvl7pPr>
            <a:lvl8pPr marL="3429000" indent="-228600" eaLnBrk="0" fontAlgn="base" hangingPunct="0">
              <a:spcBef>
                <a:spcPct val="0"/>
              </a:spcBef>
              <a:spcAft>
                <a:spcPct val="0"/>
              </a:spcAft>
              <a:defRPr sz="2400">
                <a:solidFill>
                  <a:schemeClr val="tx1"/>
                </a:solidFill>
                <a:latin typeface="Times" charset="0"/>
                <a:ea typeface="MS PGothic" charset="-128"/>
              </a:defRPr>
            </a:lvl8pPr>
            <a:lvl9pPr marL="3886200" indent="-228600" eaLnBrk="0" fontAlgn="base" hangingPunct="0">
              <a:spcBef>
                <a:spcPct val="0"/>
              </a:spcBef>
              <a:spcAft>
                <a:spcPct val="0"/>
              </a:spcAft>
              <a:defRPr sz="2400">
                <a:solidFill>
                  <a:schemeClr val="tx1"/>
                </a:solidFill>
                <a:latin typeface="Times" charset="0"/>
                <a:ea typeface="MS PGothic" charset="-128"/>
              </a:defRPr>
            </a:lvl9pPr>
          </a:lstStyle>
          <a:p>
            <a:fld id="{3C802B7E-C81F-7042-847B-BE2FBE30DF3B}" type="slidenum">
              <a:rPr lang="en-US" altLang="en-US" sz="1200"/>
              <a:pPr/>
              <a:t>4</a:t>
            </a:fld>
            <a:endParaRPr lang="en-US" altLang="en-US" sz="1200"/>
          </a:p>
        </p:txBody>
      </p:sp>
      <p:sp>
        <p:nvSpPr>
          <p:cNvPr id="56322" name="Rectangle 2"/>
          <p:cNvSpPr>
            <a:spLocks noGrp="1" noRot="1" noChangeAspect="1" noChangeArrowheads="1" noTextEdit="1"/>
          </p:cNvSpPr>
          <p:nvPr>
            <p:ph type="sldImg"/>
          </p:nvPr>
        </p:nvSpPr>
        <p:spPr>
          <a:xfrm>
            <a:off x="1257300" y="720725"/>
            <a:ext cx="4800600" cy="3600450"/>
          </a:xfrm>
          <a:ln/>
        </p:spPr>
      </p:sp>
      <p:sp>
        <p:nvSpPr>
          <p:cNvPr id="56323" name="Rectangle 3"/>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dirty="0">
                <a:ea typeface="MS PGothic" charset="-128"/>
              </a:rPr>
              <a:t>FIGURE 3-3 Stereoisomerism in </a:t>
            </a:r>
            <a:r>
              <a:rPr lang="en-US" altLang="en-US" b="1" i="1" dirty="0">
                <a:latin typeface="Symbol" charset="2"/>
                <a:ea typeface="MS PGothic" charset="-128"/>
                <a:sym typeface="Symbol" charset="2"/>
              </a:rPr>
              <a:t>α</a:t>
            </a:r>
            <a:r>
              <a:rPr lang="en-US" altLang="en-US" b="1" dirty="0">
                <a:ea typeface="MS PGothic" charset="-128"/>
              </a:rPr>
              <a:t>-amino acids.</a:t>
            </a:r>
            <a:r>
              <a:rPr lang="en-US" altLang="en-US" dirty="0">
                <a:ea typeface="MS PGothic" charset="-128"/>
              </a:rPr>
              <a:t> (a) The two stereoisomers of alanine, </a:t>
            </a:r>
            <a:r>
              <a:rPr lang="en-US" altLang="en-US" sz="900" dirty="0">
                <a:ea typeface="MS PGothic" charset="-128"/>
              </a:rPr>
              <a:t>l</a:t>
            </a:r>
            <a:r>
              <a:rPr lang="en-US" altLang="en-US" dirty="0">
                <a:ea typeface="MS PGothic" charset="-128"/>
              </a:rPr>
              <a:t>- and </a:t>
            </a:r>
            <a:r>
              <a:rPr lang="en-US" altLang="en-US" sz="900" dirty="0">
                <a:ea typeface="MS PGothic" charset="-128"/>
              </a:rPr>
              <a:t>d</a:t>
            </a:r>
            <a:r>
              <a:rPr lang="en-US" altLang="en-US" dirty="0">
                <a:ea typeface="MS PGothic" charset="-128"/>
              </a:rPr>
              <a:t>-alanine, are </a:t>
            </a:r>
            <a:r>
              <a:rPr lang="en-US" altLang="en-US" dirty="0" err="1">
                <a:ea typeface="MS PGothic" charset="-128"/>
              </a:rPr>
              <a:t>nonsuperposable</a:t>
            </a:r>
            <a:r>
              <a:rPr lang="en-US" altLang="en-US" dirty="0">
                <a:ea typeface="MS PGothic" charset="-128"/>
              </a:rPr>
              <a:t> mirror images of each other (enantiomers). (b, c) Two different conventions for showing the configurations in space of stereoisomers. In perspective formulas (b), the solid wedge-shaped bonds project out of the plane of the paper, the dashed bonds behind it. In projection formulas (c), the horizontal bonds are assumed to project out of the plane of the paper, the vertical bonds behind. However, projection formulas are often used casually and are not always intended to portray a specific stereochemical configuration.</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ga-IE"/>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ga-IE"/>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B1F464F-3B03-2848-9621-4D4B9ED5BFE5}" type="slidenum">
              <a:rPr lang="en-US" altLang="en-US"/>
              <a:pPr/>
              <a:t>‹#›</a:t>
            </a:fld>
            <a:endParaRPr lang="en-US" altLang="en-US"/>
          </a:p>
        </p:txBody>
      </p:sp>
    </p:spTree>
    <p:extLst>
      <p:ext uri="{BB962C8B-B14F-4D97-AF65-F5344CB8AC3E}">
        <p14:creationId xmlns:p14="http://schemas.microsoft.com/office/powerpoint/2010/main" val="5680775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4BB6E98-64D8-1944-9157-006245743B19}" type="slidenum">
              <a:rPr lang="en-US" altLang="en-US"/>
              <a:pPr/>
              <a:t>‹#›</a:t>
            </a:fld>
            <a:endParaRPr lang="en-US" altLang="en-US"/>
          </a:p>
        </p:txBody>
      </p:sp>
    </p:spTree>
    <p:extLst>
      <p:ext uri="{BB962C8B-B14F-4D97-AF65-F5344CB8AC3E}">
        <p14:creationId xmlns:p14="http://schemas.microsoft.com/office/powerpoint/2010/main" val="177652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ga-IE"/>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4675BA3-C45A-144A-BA84-425104564D2B}" type="slidenum">
              <a:rPr lang="en-US" altLang="en-US"/>
              <a:pPr/>
              <a:t>‹#›</a:t>
            </a:fld>
            <a:endParaRPr lang="en-US" altLang="en-US"/>
          </a:p>
        </p:txBody>
      </p:sp>
    </p:spTree>
    <p:extLst>
      <p:ext uri="{BB962C8B-B14F-4D97-AF65-F5344CB8AC3E}">
        <p14:creationId xmlns:p14="http://schemas.microsoft.com/office/powerpoint/2010/main" val="8018359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lstStyle>
            <a:lvl1pPr>
              <a:defRPr>
                <a:solidFill>
                  <a:srgbClr val="2FB0DC"/>
                </a:solidFill>
              </a:defRPr>
            </a:lvl1pPr>
          </a:lstStyle>
          <a:p>
            <a:r>
              <a:rPr lang="ga-IE"/>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249B8E6-1D4E-3C4F-8075-DFCF36E82CC3}" type="slidenum">
              <a:rPr lang="en-US" altLang="en-US"/>
              <a:pPr/>
              <a:t>‹#›</a:t>
            </a:fld>
            <a:endParaRPr lang="en-US" altLang="en-US"/>
          </a:p>
        </p:txBody>
      </p:sp>
    </p:spTree>
    <p:extLst>
      <p:ext uri="{BB962C8B-B14F-4D97-AF65-F5344CB8AC3E}">
        <p14:creationId xmlns:p14="http://schemas.microsoft.com/office/powerpoint/2010/main" val="9971116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lstStyle/>
          <a:p>
            <a:r>
              <a:rPr lang="ga-IE"/>
              <a:t>Click to edit Master title style</a:t>
            </a:r>
            <a:endParaRPr lang="en-US"/>
          </a:p>
        </p:txBody>
      </p:sp>
      <p:sp>
        <p:nvSpPr>
          <p:cNvPr id="3" name="Content Placeholder 2"/>
          <p:cNvSpPr>
            <a:spLocks noGrp="1"/>
          </p:cNvSpPr>
          <p:nvPr>
            <p:ph sz="half" idx="1"/>
          </p:nvPr>
        </p:nvSpPr>
        <p:spPr>
          <a:xfrm>
            <a:off x="685800" y="1981200"/>
            <a:ext cx="7772400" cy="1981200"/>
          </a:xfrm>
        </p:spPr>
        <p:txBody>
          <a:bodyPr/>
          <a:lstStyle/>
          <a:p>
            <a:pPr lvl="0"/>
            <a:r>
              <a:rPr lang="ga-IE" dirty="0"/>
              <a:t>Click to edit Master text styles</a:t>
            </a:r>
          </a:p>
          <a:p>
            <a:pPr lvl="1"/>
            <a:r>
              <a:rPr lang="ga-IE" dirty="0"/>
              <a:t>Second level</a:t>
            </a:r>
          </a:p>
          <a:p>
            <a:pPr lvl="2"/>
            <a:r>
              <a:rPr lang="ga-IE" dirty="0"/>
              <a:t>Third level</a:t>
            </a:r>
          </a:p>
          <a:p>
            <a:pPr lvl="3"/>
            <a:r>
              <a:rPr lang="ga-IE" dirty="0"/>
              <a:t>Fourth level</a:t>
            </a:r>
          </a:p>
          <a:p>
            <a:pPr lvl="4"/>
            <a:r>
              <a:rPr lang="ga-IE" dirty="0"/>
              <a:t>Fifth level</a:t>
            </a:r>
            <a:endParaRPr lang="en-US" dirty="0"/>
          </a:p>
        </p:txBody>
      </p:sp>
      <p:sp>
        <p:nvSpPr>
          <p:cNvPr id="4" name="Text Placeholder 3"/>
          <p:cNvSpPr>
            <a:spLocks noGrp="1"/>
          </p:cNvSpPr>
          <p:nvPr>
            <p:ph type="body" sz="half" idx="2"/>
          </p:nvPr>
        </p:nvSpPr>
        <p:spPr>
          <a:xfrm>
            <a:off x="685800" y="4114800"/>
            <a:ext cx="7772400" cy="19812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05310E2A-34BA-9F4B-B2C9-59F11183A374}" type="slidenum">
              <a:rPr lang="en-US" altLang="en-US"/>
              <a:pPr/>
              <a:t>‹#›</a:t>
            </a:fld>
            <a:endParaRPr lang="en-US" altLang="en-US"/>
          </a:p>
        </p:txBody>
      </p:sp>
    </p:spTree>
    <p:extLst>
      <p:ext uri="{BB962C8B-B14F-4D97-AF65-F5344CB8AC3E}">
        <p14:creationId xmlns:p14="http://schemas.microsoft.com/office/powerpoint/2010/main" val="16397972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lstStyle/>
          <a:p>
            <a:r>
              <a:rPr lang="ga-IE"/>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4F0C02CC-5052-6C4C-BF84-A190797A4E2D}" type="slidenum">
              <a:rPr lang="en-US" altLang="en-US"/>
              <a:pPr/>
              <a:t>‹#›</a:t>
            </a:fld>
            <a:endParaRPr lang="en-US" altLang="en-US"/>
          </a:p>
        </p:txBody>
      </p:sp>
    </p:spTree>
    <p:extLst>
      <p:ext uri="{BB962C8B-B14F-4D97-AF65-F5344CB8AC3E}">
        <p14:creationId xmlns:p14="http://schemas.microsoft.com/office/powerpoint/2010/main" val="14151253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354" y="152400"/>
            <a:ext cx="9139646" cy="1143000"/>
          </a:xfrm>
        </p:spPr>
        <p:txBody>
          <a:bodyPr/>
          <a:lstStyle/>
          <a:p>
            <a:r>
              <a:rPr lang="ga-IE"/>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04CB5464-2BF3-174D-A8DA-9F72F225D32E}" type="slidenum">
              <a:rPr lang="en-US" altLang="en-US"/>
              <a:pPr/>
              <a:t>‹#›</a:t>
            </a:fld>
            <a:endParaRPr lang="en-US" altLang="en-US"/>
          </a:p>
        </p:txBody>
      </p:sp>
    </p:spTree>
    <p:extLst>
      <p:ext uri="{BB962C8B-B14F-4D97-AF65-F5344CB8AC3E}">
        <p14:creationId xmlns:p14="http://schemas.microsoft.com/office/powerpoint/2010/main" val="6305349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lstStyle/>
          <a:p>
            <a:r>
              <a:rPr lang="ga-IE"/>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3B200EA-4BE2-EE4C-AFCC-049BFE65EBCB}" type="slidenum">
              <a:rPr lang="en-US" altLang="en-US"/>
              <a:pPr/>
              <a:t>‹#›</a:t>
            </a:fld>
            <a:endParaRPr lang="en-US" altLang="en-US"/>
          </a:p>
        </p:txBody>
      </p:sp>
    </p:spTree>
    <p:extLst>
      <p:ext uri="{BB962C8B-B14F-4D97-AF65-F5344CB8AC3E}">
        <p14:creationId xmlns:p14="http://schemas.microsoft.com/office/powerpoint/2010/main" val="1717346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idx="1"/>
          </p:nvPr>
        </p:nvSpPr>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D7054D3-DB08-7940-A9CE-9D44AB275BD2}" type="slidenum">
              <a:rPr lang="en-US" altLang="en-US"/>
              <a:pPr/>
              <a:t>‹#›</a:t>
            </a:fld>
            <a:endParaRPr lang="en-US" altLang="en-US"/>
          </a:p>
        </p:txBody>
      </p:sp>
    </p:spTree>
    <p:extLst>
      <p:ext uri="{BB962C8B-B14F-4D97-AF65-F5344CB8AC3E}">
        <p14:creationId xmlns:p14="http://schemas.microsoft.com/office/powerpoint/2010/main" val="2114303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ga-I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ga-IE"/>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1BAF682-9CC9-E344-97B6-D30C87701282}" type="slidenum">
              <a:rPr lang="en-US" altLang="en-US"/>
              <a:pPr/>
              <a:t>‹#›</a:t>
            </a:fld>
            <a:endParaRPr lang="en-US" altLang="en-US"/>
          </a:p>
        </p:txBody>
      </p:sp>
    </p:spTree>
    <p:extLst>
      <p:ext uri="{BB962C8B-B14F-4D97-AF65-F5344CB8AC3E}">
        <p14:creationId xmlns:p14="http://schemas.microsoft.com/office/powerpoint/2010/main" val="6790006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B51A9BB-1D26-4041-B1CE-E5988D4D6765}" type="slidenum">
              <a:rPr lang="en-US" altLang="en-US"/>
              <a:pPr/>
              <a:t>‹#›</a:t>
            </a:fld>
            <a:endParaRPr lang="en-US" altLang="en-US"/>
          </a:p>
        </p:txBody>
      </p:sp>
    </p:spTree>
    <p:extLst>
      <p:ext uri="{BB962C8B-B14F-4D97-AF65-F5344CB8AC3E}">
        <p14:creationId xmlns:p14="http://schemas.microsoft.com/office/powerpoint/2010/main" val="2358580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064" y="152400"/>
            <a:ext cx="9157063" cy="1143000"/>
          </a:xfrm>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8B2C378E-C62D-C94F-AA73-1A34E94AE33E}" type="slidenum">
              <a:rPr lang="en-US" altLang="en-US"/>
              <a:pPr/>
              <a:t>‹#›</a:t>
            </a:fld>
            <a:endParaRPr lang="en-US" altLang="en-US"/>
          </a:p>
        </p:txBody>
      </p:sp>
    </p:spTree>
    <p:extLst>
      <p:ext uri="{BB962C8B-B14F-4D97-AF65-F5344CB8AC3E}">
        <p14:creationId xmlns:p14="http://schemas.microsoft.com/office/powerpoint/2010/main" val="19581781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B9F47059-CBE3-7040-9310-DC9DC97B1FAE}" type="slidenum">
              <a:rPr lang="en-US" altLang="en-US"/>
              <a:pPr/>
              <a:t>‹#›</a:t>
            </a:fld>
            <a:endParaRPr lang="en-US" altLang="en-US"/>
          </a:p>
        </p:txBody>
      </p:sp>
    </p:spTree>
    <p:extLst>
      <p:ext uri="{BB962C8B-B14F-4D97-AF65-F5344CB8AC3E}">
        <p14:creationId xmlns:p14="http://schemas.microsoft.com/office/powerpoint/2010/main" val="9128902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E645F7D5-84C8-9C46-B6F6-EE06C2999A2B}" type="slidenum">
              <a:rPr lang="en-US" altLang="en-US"/>
              <a:pPr/>
              <a:t>‹#›</a:t>
            </a:fld>
            <a:endParaRPr lang="en-US" altLang="en-US"/>
          </a:p>
        </p:txBody>
      </p:sp>
    </p:spTree>
    <p:extLst>
      <p:ext uri="{BB962C8B-B14F-4D97-AF65-F5344CB8AC3E}">
        <p14:creationId xmlns:p14="http://schemas.microsoft.com/office/powerpoint/2010/main" val="13226525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ga-IE"/>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FAD8EED-481A-D34D-90BF-299C9C44FC4A}" type="slidenum">
              <a:rPr lang="en-US" altLang="en-US"/>
              <a:pPr/>
              <a:t>‹#›</a:t>
            </a:fld>
            <a:endParaRPr lang="en-US" altLang="en-US"/>
          </a:p>
        </p:txBody>
      </p:sp>
    </p:spTree>
    <p:extLst>
      <p:ext uri="{BB962C8B-B14F-4D97-AF65-F5344CB8AC3E}">
        <p14:creationId xmlns:p14="http://schemas.microsoft.com/office/powerpoint/2010/main" val="12178416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ga-I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9FD60EC-2750-AB42-9798-F6E79B86AB6E}" type="slidenum">
              <a:rPr lang="en-US" altLang="en-US"/>
              <a:pPr/>
              <a:t>‹#›</a:t>
            </a:fld>
            <a:endParaRPr lang="en-US" altLang="en-US"/>
          </a:p>
        </p:txBody>
      </p:sp>
    </p:spTree>
    <p:extLst>
      <p:ext uri="{BB962C8B-B14F-4D97-AF65-F5344CB8AC3E}">
        <p14:creationId xmlns:p14="http://schemas.microsoft.com/office/powerpoint/2010/main" val="5973501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5875" y="152400"/>
            <a:ext cx="91598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Calibri" pitchFamily="34" charset="0"/>
                <a:ea typeface="ＭＳ Ｐゴシック" charset="-128"/>
                <a:cs typeface="Calibri" pitchFamily="34"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Calibri" pitchFamily="34" charset="0"/>
                <a:ea typeface="ＭＳ Ｐゴシック" charset="-128"/>
                <a:cs typeface="Calibri" pitchFamily="34"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Calibri" charset="0"/>
              </a:defRPr>
            </a:lvl1pPr>
          </a:lstStyle>
          <a:p>
            <a:fld id="{D8B07430-DD64-004D-B23B-0C5C3911C115}"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 id="2147483786" r:id="rId16"/>
  </p:sldLayoutIdLst>
  <p:txStyles>
    <p:titleStyle>
      <a:lvl1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1pPr>
      <a:lvl2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2pPr>
      <a:lvl3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3pPr>
      <a:lvl4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4pPr>
      <a:lvl5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5pPr>
      <a:lvl6pPr marL="457200" algn="ctr" rtl="0" fontAlgn="base">
        <a:spcBef>
          <a:spcPct val="0"/>
        </a:spcBef>
        <a:spcAft>
          <a:spcPct val="0"/>
        </a:spcAft>
        <a:defRPr sz="4400">
          <a:solidFill>
            <a:srgbClr val="1116F0"/>
          </a:solidFill>
          <a:latin typeface="Arial" charset="0"/>
        </a:defRPr>
      </a:lvl6pPr>
      <a:lvl7pPr marL="914400" algn="ctr" rtl="0" fontAlgn="base">
        <a:spcBef>
          <a:spcPct val="0"/>
        </a:spcBef>
        <a:spcAft>
          <a:spcPct val="0"/>
        </a:spcAft>
        <a:defRPr sz="4400">
          <a:solidFill>
            <a:srgbClr val="1116F0"/>
          </a:solidFill>
          <a:latin typeface="Arial" charset="0"/>
        </a:defRPr>
      </a:lvl7pPr>
      <a:lvl8pPr marL="1371600" algn="ctr" rtl="0" fontAlgn="base">
        <a:spcBef>
          <a:spcPct val="0"/>
        </a:spcBef>
        <a:spcAft>
          <a:spcPct val="0"/>
        </a:spcAft>
        <a:defRPr sz="4400">
          <a:solidFill>
            <a:srgbClr val="1116F0"/>
          </a:solidFill>
          <a:latin typeface="Arial" charset="0"/>
        </a:defRPr>
      </a:lvl8pPr>
      <a:lvl9pPr marL="1828800" algn="ctr" rtl="0" fontAlgn="base">
        <a:spcBef>
          <a:spcPct val="0"/>
        </a:spcBef>
        <a:spcAft>
          <a:spcPct val="0"/>
        </a:spcAft>
        <a:defRPr sz="4400">
          <a:solidFill>
            <a:srgbClr val="1116F0"/>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itchFamily="34" charset="0"/>
          <a:ea typeface="MS PGothic" pitchFamily="34" charset="-128"/>
          <a:cs typeface="Calibri" pitchFamily="34" charset="0"/>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MS PGothic" pitchFamily="34" charset="-128"/>
          <a:cs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MS PGothic" pitchFamily="34" charset="-128"/>
          <a:cs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MS PGothic" pitchFamily="34" charset="-128"/>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MS PGothic" pitchFamily="34" charset="-128"/>
          <a:cs typeface="Calibri"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Box 1"/>
          <p:cNvSpPr txBox="1">
            <a:spLocks noChangeArrowheads="1"/>
          </p:cNvSpPr>
          <p:nvPr/>
        </p:nvSpPr>
        <p:spPr bwMode="auto">
          <a:xfrm>
            <a:off x="165734" y="457200"/>
            <a:ext cx="8812531" cy="7232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800" dirty="0">
                <a:latin typeface="Arial" charset="0"/>
                <a:cs typeface="Arial" charset="0"/>
              </a:rPr>
              <a:t>Amino Acids</a:t>
            </a:r>
          </a:p>
          <a:p>
            <a:endParaRPr lang="en-US" sz="2000" dirty="0">
              <a:latin typeface="Arial" charset="0"/>
              <a:cs typeface="Arial" charset="0"/>
            </a:endParaRPr>
          </a:p>
          <a:p>
            <a:r>
              <a:rPr lang="en-US" sz="2000" dirty="0">
                <a:latin typeface="Arial" charset="0"/>
                <a:cs typeface="Arial" charset="0"/>
              </a:rPr>
              <a:t>	</a:t>
            </a:r>
          </a:p>
          <a:p>
            <a:endParaRPr lang="en-US" sz="2000" dirty="0">
              <a:latin typeface="Arial" charset="0"/>
              <a:cs typeface="Arial" charset="0"/>
            </a:endParaRPr>
          </a:p>
          <a:p>
            <a:r>
              <a:rPr lang="en-US" dirty="0">
                <a:latin typeface="Arial" charset="0"/>
                <a:cs typeface="Arial" charset="0"/>
              </a:rPr>
              <a:t>An amino acid contains </a:t>
            </a:r>
          </a:p>
          <a:p>
            <a:r>
              <a:rPr lang="en-US" dirty="0">
                <a:latin typeface="Arial" charset="0"/>
                <a:cs typeface="Arial" charset="0"/>
              </a:rPr>
              <a:t>		</a:t>
            </a:r>
            <a:r>
              <a:rPr lang="en-US" dirty="0">
                <a:solidFill>
                  <a:srgbClr val="7030A0"/>
                </a:solidFill>
                <a:latin typeface="Arial" charset="0"/>
                <a:cs typeface="Arial" charset="0"/>
              </a:rPr>
              <a:t>an amine group, </a:t>
            </a:r>
          </a:p>
          <a:p>
            <a:r>
              <a:rPr lang="en-US" dirty="0">
                <a:latin typeface="Arial" charset="0"/>
                <a:cs typeface="Arial" charset="0"/>
              </a:rPr>
              <a:t>		</a:t>
            </a:r>
            <a:r>
              <a:rPr lang="en-US" dirty="0">
                <a:solidFill>
                  <a:schemeClr val="accent5">
                    <a:lumMod val="50000"/>
                  </a:schemeClr>
                </a:solidFill>
                <a:latin typeface="Arial" charset="0"/>
                <a:cs typeface="Arial" charset="0"/>
              </a:rPr>
              <a:t>a carboxylic acid group</a:t>
            </a:r>
            <a:r>
              <a:rPr lang="en-US" dirty="0">
                <a:solidFill>
                  <a:schemeClr val="accent1">
                    <a:lumMod val="25000"/>
                  </a:schemeClr>
                </a:solidFill>
                <a:latin typeface="Arial" charset="0"/>
                <a:cs typeface="Arial" charset="0"/>
              </a:rPr>
              <a:t>, </a:t>
            </a:r>
          </a:p>
          <a:p>
            <a:r>
              <a:rPr lang="en-US" dirty="0">
                <a:latin typeface="Arial" charset="0"/>
                <a:cs typeface="Arial" charset="0"/>
              </a:rPr>
              <a:t>		</a:t>
            </a:r>
            <a:r>
              <a:rPr lang="en-US" dirty="0">
                <a:solidFill>
                  <a:srgbClr val="C15516"/>
                </a:solidFill>
                <a:latin typeface="Arial" charset="0"/>
                <a:cs typeface="Arial" charset="0"/>
              </a:rPr>
              <a:t>a side-chain </a:t>
            </a:r>
            <a:r>
              <a:rPr lang="en-US" dirty="0">
                <a:latin typeface="Arial" charset="0"/>
                <a:cs typeface="Arial" charset="0"/>
              </a:rPr>
              <a:t>(or R-group),</a:t>
            </a:r>
          </a:p>
          <a:p>
            <a:r>
              <a:rPr lang="en-US" dirty="0">
                <a:latin typeface="Arial" charset="0"/>
                <a:cs typeface="Arial" charset="0"/>
              </a:rPr>
              <a:t>		all attached to a common chiral carbon atom (Cα),</a:t>
            </a:r>
          </a:p>
          <a:p>
            <a:r>
              <a:rPr lang="en-US" dirty="0">
                <a:latin typeface="Arial" charset="0"/>
                <a:cs typeface="Arial" charset="0"/>
              </a:rPr>
              <a:t>		with L stereochemistry</a:t>
            </a:r>
          </a:p>
          <a:p>
            <a:endParaRPr lang="en-US" dirty="0">
              <a:latin typeface="Arial" charset="0"/>
              <a:cs typeface="Arial" charset="0"/>
            </a:endParaRPr>
          </a:p>
          <a:p>
            <a:r>
              <a:rPr lang="en-US" dirty="0">
                <a:latin typeface="Arial" charset="0"/>
                <a:cs typeface="Arial" charset="0"/>
              </a:rPr>
              <a:t>There are twenty proteinogenic* amino acids, which are encoded by the genetic code, which is universal throughout the tree of life. Amino acids are distinguished by their sidechains. </a:t>
            </a:r>
          </a:p>
          <a:p>
            <a:endParaRPr lang="en-US" dirty="0">
              <a:latin typeface="Arial" charset="0"/>
              <a:cs typeface="Arial" charset="0"/>
            </a:endParaRPr>
          </a:p>
          <a:p>
            <a:pPr marL="171450" indent="-171450">
              <a:buFont typeface="Arial" panose="020B0604020202020204" pitchFamily="34" charset="0"/>
              <a:buChar char="•"/>
            </a:pPr>
            <a:r>
              <a:rPr lang="en-US" sz="1200" dirty="0">
                <a:latin typeface="Arial" charset="0"/>
                <a:cs typeface="Arial" charset="0"/>
              </a:rPr>
              <a:t>Selenocysteine is encoded (by UGA, normally a stop) and is said to be the 21</a:t>
            </a:r>
            <a:r>
              <a:rPr lang="en-US" sz="1200" baseline="30000" dirty="0">
                <a:latin typeface="Arial" charset="0"/>
                <a:cs typeface="Arial" charset="0"/>
              </a:rPr>
              <a:t>st</a:t>
            </a:r>
            <a:r>
              <a:rPr lang="en-US" sz="1200" dirty="0">
                <a:latin typeface="Arial" charset="0"/>
                <a:cs typeface="Arial" charset="0"/>
              </a:rPr>
              <a:t> proteinogenic amino acid but is rare (in only 25 proteins in humans).</a:t>
            </a:r>
          </a:p>
          <a:p>
            <a:pPr marL="171450" indent="-171450">
              <a:buFont typeface="Arial" panose="020B0604020202020204" pitchFamily="34" charset="0"/>
              <a:buChar char="•"/>
            </a:pPr>
            <a:r>
              <a:rPr lang="en-US" sz="1200" dirty="0" err="1">
                <a:latin typeface="Arial" charset="0"/>
                <a:cs typeface="Arial" charset="0"/>
              </a:rPr>
              <a:t>Pyrrolysine</a:t>
            </a:r>
            <a:r>
              <a:rPr lang="en-US" sz="1200" dirty="0">
                <a:latin typeface="Arial" charset="0"/>
                <a:cs typeface="Arial" charset="0"/>
              </a:rPr>
              <a:t> is encoded (by UAG, normally a stop) and is said to be the 22</a:t>
            </a:r>
            <a:r>
              <a:rPr lang="en-US" sz="1200" baseline="30000" dirty="0">
                <a:latin typeface="Arial" charset="0"/>
                <a:cs typeface="Arial" charset="0"/>
              </a:rPr>
              <a:t>nd</a:t>
            </a:r>
            <a:r>
              <a:rPr lang="en-US" sz="1200" dirty="0">
                <a:latin typeface="Arial" charset="0"/>
                <a:cs typeface="Arial" charset="0"/>
              </a:rPr>
              <a:t> amino acid but is very rare (only found in some bacteria).</a:t>
            </a:r>
          </a:p>
          <a:p>
            <a:endParaRPr lang="en-US" dirty="0">
              <a:latin typeface="Arial" charset="0"/>
              <a:cs typeface="Arial" charset="0"/>
            </a:endParaRPr>
          </a:p>
          <a:p>
            <a:endParaRPr lang="en-US" sz="2000" dirty="0">
              <a:latin typeface="Arial" charset="0"/>
              <a:cs typeface="Arial" charset="0"/>
            </a:endParaRPr>
          </a:p>
          <a:p>
            <a:endParaRPr lang="en-US" sz="2000" dirty="0">
              <a:latin typeface="Arial" charset="0"/>
              <a:cs typeface="Arial" charset="0"/>
            </a:endParaRPr>
          </a:p>
        </p:txBody>
      </p:sp>
      <p:pic>
        <p:nvPicPr>
          <p:cNvPr id="3" name="Picture 2">
            <a:extLst>
              <a:ext uri="{FF2B5EF4-FFF2-40B4-BE49-F238E27FC236}">
                <a16:creationId xmlns:a16="http://schemas.microsoft.com/office/drawing/2014/main" id="{BF69A2D0-24CB-E641-849C-C6717078679E}"/>
              </a:ext>
            </a:extLst>
          </p:cNvPr>
          <p:cNvPicPr>
            <a:picLocks noChangeAspect="1"/>
          </p:cNvPicPr>
          <p:nvPr/>
        </p:nvPicPr>
        <p:blipFill>
          <a:blip r:embed="rId2"/>
          <a:stretch>
            <a:fillRect/>
          </a:stretch>
        </p:blipFill>
        <p:spPr>
          <a:xfrm>
            <a:off x="5486400" y="609600"/>
            <a:ext cx="3357453" cy="1981200"/>
          </a:xfrm>
          <a:prstGeom prst="rect">
            <a:avLst/>
          </a:prstGeom>
        </p:spPr>
      </p:pic>
    </p:spTree>
    <p:extLst>
      <p:ext uri="{BB962C8B-B14F-4D97-AF65-F5344CB8AC3E}">
        <p14:creationId xmlns:p14="http://schemas.microsoft.com/office/powerpoint/2010/main" val="33239903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KHP_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100" y="0"/>
            <a:ext cx="7779921" cy="6858000"/>
          </a:xfrm>
          <a:prstGeom prst="rect">
            <a:avLst/>
          </a:prstGeom>
        </p:spPr>
      </p:pic>
      <p:sp>
        <p:nvSpPr>
          <p:cNvPr id="6" name="Rectangle 5"/>
          <p:cNvSpPr/>
          <p:nvPr/>
        </p:nvSpPr>
        <p:spPr bwMode="auto">
          <a:xfrm>
            <a:off x="0" y="1143000"/>
            <a:ext cx="9144000" cy="5715000"/>
          </a:xfrm>
          <a:prstGeom prst="rect">
            <a:avLst/>
          </a:prstGeom>
          <a:solidFill>
            <a:srgbClr val="F5F5F5"/>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Tree>
    <p:extLst>
      <p:ext uri="{BB962C8B-B14F-4D97-AF65-F5344CB8AC3E}">
        <p14:creationId xmlns:p14="http://schemas.microsoft.com/office/powerpoint/2010/main" val="22407714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KHP_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0"/>
            <a:ext cx="7779921" cy="6858000"/>
          </a:xfrm>
          <a:prstGeom prst="rect">
            <a:avLst/>
          </a:prstGeom>
        </p:spPr>
      </p:pic>
      <p:sp>
        <p:nvSpPr>
          <p:cNvPr id="2" name="TextBox 1"/>
          <p:cNvSpPr txBox="1"/>
          <p:nvPr/>
        </p:nvSpPr>
        <p:spPr>
          <a:xfrm>
            <a:off x="4572000" y="4648200"/>
            <a:ext cx="4572000" cy="1754327"/>
          </a:xfrm>
          <a:prstGeom prst="rect">
            <a:avLst/>
          </a:prstGeom>
          <a:noFill/>
        </p:spPr>
        <p:txBody>
          <a:bodyPr wrap="square" rtlCol="0">
            <a:spAutoFit/>
          </a:bodyPr>
          <a:lstStyle/>
          <a:p>
            <a:r>
              <a:rPr lang="en-US" sz="1800" dirty="0">
                <a:latin typeface="Arial"/>
                <a:cs typeface="Arial"/>
              </a:rPr>
              <a:t>This is how I want you to draw peptides</a:t>
            </a:r>
          </a:p>
          <a:p>
            <a:pPr marL="457200" indent="-457200">
              <a:buAutoNum type="arabicParenR"/>
            </a:pPr>
            <a:r>
              <a:rPr lang="en-US" sz="1800" dirty="0">
                <a:latin typeface="Arial"/>
                <a:cs typeface="Arial"/>
              </a:rPr>
              <a:t>N to C (----&gt;)</a:t>
            </a:r>
          </a:p>
          <a:p>
            <a:pPr marL="457200" indent="-457200">
              <a:buAutoNum type="arabicParenR"/>
            </a:pPr>
            <a:r>
              <a:rPr lang="en-US" sz="1800" dirty="0">
                <a:latin typeface="Arial"/>
                <a:cs typeface="Arial"/>
              </a:rPr>
              <a:t>correct stereochemistry at </a:t>
            </a:r>
            <a:r>
              <a:rPr lang="en-US" sz="1800" dirty="0" err="1">
                <a:latin typeface="Arial"/>
                <a:cs typeface="Arial"/>
              </a:rPr>
              <a:t>C</a:t>
            </a:r>
            <a:r>
              <a:rPr lang="en-US" sz="1800" dirty="0" err="1">
                <a:latin typeface="Symbol" charset="2"/>
                <a:cs typeface="Symbol" charset="2"/>
              </a:rPr>
              <a:t>a</a:t>
            </a:r>
            <a:endParaRPr lang="en-US" sz="1800" dirty="0">
              <a:latin typeface="Symbol" charset="2"/>
              <a:cs typeface="Symbol" charset="2"/>
            </a:endParaRPr>
          </a:p>
          <a:p>
            <a:pPr marL="457200" indent="-457200">
              <a:buAutoNum type="arabicParenR"/>
            </a:pPr>
            <a:r>
              <a:rPr lang="en-US" sz="1800" dirty="0">
                <a:latin typeface="Arial"/>
                <a:cs typeface="Arial"/>
              </a:rPr>
              <a:t>correct ionization states (</a:t>
            </a:r>
            <a:r>
              <a:rPr lang="en-US" sz="1800" dirty="0" err="1">
                <a:latin typeface="Arial"/>
                <a:cs typeface="Arial"/>
              </a:rPr>
              <a:t>His,Cys</a:t>
            </a:r>
            <a:r>
              <a:rPr lang="en-US" sz="1800" dirty="0">
                <a:latin typeface="Arial"/>
                <a:cs typeface="Arial"/>
              </a:rPr>
              <a:t>)</a:t>
            </a:r>
          </a:p>
          <a:p>
            <a:pPr marL="457200" indent="-457200">
              <a:buAutoNum type="arabicParenR"/>
            </a:pPr>
            <a:r>
              <a:rPr lang="en-US" sz="1800" dirty="0">
                <a:latin typeface="Arial"/>
                <a:cs typeface="Arial"/>
              </a:rPr>
              <a:t>draw all H, except those bonded to C</a:t>
            </a:r>
          </a:p>
          <a:p>
            <a:pPr marL="457200" indent="-457200">
              <a:buAutoNum type="arabicParenR"/>
            </a:pPr>
            <a:r>
              <a:rPr lang="en-US" sz="1800" dirty="0">
                <a:latin typeface="Arial"/>
                <a:cs typeface="Arial"/>
              </a:rPr>
              <a:t>no chemical mistakes</a:t>
            </a:r>
          </a:p>
        </p:txBody>
      </p:sp>
    </p:spTree>
    <p:extLst>
      <p:ext uri="{BB962C8B-B14F-4D97-AF65-F5344CB8AC3E}">
        <p14:creationId xmlns:p14="http://schemas.microsoft.com/office/powerpoint/2010/main" val="36781531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39900" y="0"/>
            <a:ext cx="5663088" cy="6858000"/>
          </a:xfrm>
          <a:prstGeom prst="rect">
            <a:avLst/>
          </a:prstGeom>
        </p:spPr>
      </p:pic>
    </p:spTree>
    <p:extLst>
      <p:ext uri="{BB962C8B-B14F-4D97-AF65-F5344CB8AC3E}">
        <p14:creationId xmlns:p14="http://schemas.microsoft.com/office/powerpoint/2010/main" val="38537044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1524000"/>
            <a:ext cx="4922838" cy="3785652"/>
          </a:xfrm>
          <a:prstGeom prst="rect">
            <a:avLst/>
          </a:prstGeom>
          <a:noFill/>
        </p:spPr>
        <p:txBody>
          <a:bodyPr wrap="square" rtlCol="0">
            <a:spAutoFit/>
          </a:bodyPr>
          <a:lstStyle/>
          <a:p>
            <a:r>
              <a:rPr lang="en-US" sz="2000" dirty="0">
                <a:latin typeface="Calibri" panose="020F0502020204030204" pitchFamily="34" charset="0"/>
                <a:cs typeface="Calibri" panose="020F0502020204030204" pitchFamily="34" charset="0"/>
              </a:rPr>
              <a:t>alanine 	 	</a:t>
            </a:r>
            <a:r>
              <a:rPr lang="en-US" sz="2000" dirty="0" err="1">
                <a:latin typeface="Calibri" panose="020F0502020204030204" pitchFamily="34" charset="0"/>
                <a:cs typeface="Calibri" panose="020F0502020204030204" pitchFamily="34" charset="0"/>
              </a:rPr>
              <a:t>Ala</a:t>
            </a:r>
            <a:r>
              <a:rPr lang="en-US" sz="2000" dirty="0">
                <a:latin typeface="Calibri" panose="020F0502020204030204" pitchFamily="34" charset="0"/>
                <a:cs typeface="Calibri" panose="020F0502020204030204" pitchFamily="34" charset="0"/>
              </a:rPr>
              <a:t>	 (A) </a:t>
            </a:r>
          </a:p>
          <a:p>
            <a:r>
              <a:rPr lang="en-US" sz="2000" dirty="0">
                <a:latin typeface="Calibri" panose="020F0502020204030204" pitchFamily="34" charset="0"/>
                <a:cs typeface="Calibri" panose="020F0502020204030204" pitchFamily="34" charset="0"/>
              </a:rPr>
              <a:t>arginine 	 	</a:t>
            </a:r>
            <a:r>
              <a:rPr lang="en-US" sz="2000" dirty="0" err="1">
                <a:latin typeface="Calibri" panose="020F0502020204030204" pitchFamily="34" charset="0"/>
                <a:cs typeface="Calibri" panose="020F0502020204030204" pitchFamily="34" charset="0"/>
              </a:rPr>
              <a:t>Arg</a:t>
            </a:r>
            <a:r>
              <a:rPr lang="en-US" sz="2000" dirty="0">
                <a:latin typeface="Calibri" panose="020F0502020204030204" pitchFamily="34" charset="0"/>
                <a:cs typeface="Calibri" panose="020F0502020204030204" pitchFamily="34" charset="0"/>
              </a:rPr>
              <a:t>	 (R)</a:t>
            </a:r>
          </a:p>
          <a:p>
            <a:r>
              <a:rPr lang="en-US" sz="2000" dirty="0">
                <a:latin typeface="Calibri" panose="020F0502020204030204" pitchFamily="34" charset="0"/>
                <a:cs typeface="Calibri" panose="020F0502020204030204" pitchFamily="34" charset="0"/>
              </a:rPr>
              <a:t>asparagine 	 </a:t>
            </a:r>
            <a:r>
              <a:rPr lang="en-US" sz="2000" dirty="0" err="1">
                <a:latin typeface="Calibri" panose="020F0502020204030204" pitchFamily="34" charset="0"/>
                <a:cs typeface="Calibri" panose="020F0502020204030204" pitchFamily="34" charset="0"/>
              </a:rPr>
              <a:t>Asn</a:t>
            </a:r>
            <a:r>
              <a:rPr lang="en-US" sz="2000" dirty="0">
                <a:latin typeface="Calibri" panose="020F0502020204030204" pitchFamily="34" charset="0"/>
                <a:cs typeface="Calibri" panose="020F0502020204030204" pitchFamily="34" charset="0"/>
              </a:rPr>
              <a:t>	 (N) </a:t>
            </a:r>
          </a:p>
          <a:p>
            <a:r>
              <a:rPr lang="en-US" sz="2000" dirty="0">
                <a:latin typeface="Calibri" panose="020F0502020204030204" pitchFamily="34" charset="0"/>
                <a:cs typeface="Calibri" panose="020F0502020204030204" pitchFamily="34" charset="0"/>
              </a:rPr>
              <a:t>aspartic acid 	Asp	 (D)</a:t>
            </a:r>
          </a:p>
          <a:p>
            <a:r>
              <a:rPr lang="en-US" sz="2000" dirty="0">
                <a:latin typeface="Calibri" panose="020F0502020204030204" pitchFamily="34" charset="0"/>
                <a:cs typeface="Calibri" panose="020F0502020204030204" pitchFamily="34" charset="0"/>
              </a:rPr>
              <a:t>cysteine 	 	</a:t>
            </a:r>
            <a:r>
              <a:rPr lang="en-US" sz="2000" dirty="0" err="1">
                <a:latin typeface="Calibri" panose="020F0502020204030204" pitchFamily="34" charset="0"/>
                <a:cs typeface="Calibri" panose="020F0502020204030204" pitchFamily="34" charset="0"/>
              </a:rPr>
              <a:t>Cys</a:t>
            </a:r>
            <a:r>
              <a:rPr lang="en-US" sz="2000" dirty="0">
                <a:latin typeface="Calibri" panose="020F0502020204030204" pitchFamily="34" charset="0"/>
                <a:cs typeface="Calibri" panose="020F0502020204030204" pitchFamily="34" charset="0"/>
              </a:rPr>
              <a:t>	 (C)</a:t>
            </a:r>
          </a:p>
          <a:p>
            <a:r>
              <a:rPr lang="en-US" sz="2000" dirty="0">
                <a:latin typeface="Calibri" panose="020F0502020204030204" pitchFamily="34" charset="0"/>
                <a:cs typeface="Calibri" panose="020F0502020204030204" pitchFamily="34" charset="0"/>
              </a:rPr>
              <a:t>glutamic acid 	</a:t>
            </a:r>
            <a:r>
              <a:rPr lang="en-US" sz="2000" dirty="0" err="1">
                <a:latin typeface="Calibri" panose="020F0502020204030204" pitchFamily="34" charset="0"/>
                <a:cs typeface="Calibri" panose="020F0502020204030204" pitchFamily="34" charset="0"/>
              </a:rPr>
              <a:t>Glu</a:t>
            </a:r>
            <a:r>
              <a:rPr lang="en-US" sz="2000" dirty="0">
                <a:latin typeface="Calibri" panose="020F0502020204030204" pitchFamily="34" charset="0"/>
                <a:cs typeface="Calibri" panose="020F0502020204030204" pitchFamily="34" charset="0"/>
              </a:rPr>
              <a:t>	 (E)</a:t>
            </a:r>
          </a:p>
          <a:p>
            <a:r>
              <a:rPr lang="en-US" sz="2000" dirty="0">
                <a:latin typeface="Calibri" panose="020F0502020204030204" pitchFamily="34" charset="0"/>
                <a:cs typeface="Calibri" panose="020F0502020204030204" pitchFamily="34" charset="0"/>
              </a:rPr>
              <a:t>glutamine 	</a:t>
            </a:r>
            <a:r>
              <a:rPr lang="en-US" sz="2000" dirty="0" err="1">
                <a:latin typeface="Calibri" panose="020F0502020204030204" pitchFamily="34" charset="0"/>
                <a:cs typeface="Calibri" panose="020F0502020204030204" pitchFamily="34" charset="0"/>
              </a:rPr>
              <a:t>Gln</a:t>
            </a:r>
            <a:r>
              <a:rPr lang="en-US" sz="2000" dirty="0">
                <a:latin typeface="Calibri" panose="020F0502020204030204" pitchFamily="34" charset="0"/>
                <a:cs typeface="Calibri" panose="020F0502020204030204" pitchFamily="34" charset="0"/>
              </a:rPr>
              <a:t>	 (Q)</a:t>
            </a:r>
          </a:p>
          <a:p>
            <a:r>
              <a:rPr lang="en-US" sz="2000" dirty="0">
                <a:latin typeface="Calibri" panose="020F0502020204030204" pitchFamily="34" charset="0"/>
                <a:cs typeface="Calibri" panose="020F0502020204030204" pitchFamily="34" charset="0"/>
              </a:rPr>
              <a:t>glycine 	 	</a:t>
            </a:r>
            <a:r>
              <a:rPr lang="en-US" sz="2000" dirty="0" err="1">
                <a:latin typeface="Calibri" panose="020F0502020204030204" pitchFamily="34" charset="0"/>
                <a:cs typeface="Calibri" panose="020F0502020204030204" pitchFamily="34" charset="0"/>
              </a:rPr>
              <a:t>Gly</a:t>
            </a:r>
            <a:r>
              <a:rPr lang="en-US" sz="2000" dirty="0">
                <a:latin typeface="Calibri" panose="020F0502020204030204" pitchFamily="34" charset="0"/>
                <a:cs typeface="Calibri" panose="020F0502020204030204" pitchFamily="34" charset="0"/>
              </a:rPr>
              <a:t>	 (G) </a:t>
            </a:r>
          </a:p>
          <a:p>
            <a:r>
              <a:rPr lang="en-US" sz="2000" dirty="0" err="1">
                <a:latin typeface="Calibri" panose="020F0502020204030204" pitchFamily="34" charset="0"/>
                <a:cs typeface="Calibri" panose="020F0502020204030204" pitchFamily="34" charset="0"/>
              </a:rPr>
              <a:t>histidine</a:t>
            </a:r>
            <a:r>
              <a:rPr lang="en-US" sz="2000" dirty="0">
                <a:latin typeface="Calibri" panose="020F0502020204030204" pitchFamily="34" charset="0"/>
                <a:cs typeface="Calibri" panose="020F0502020204030204" pitchFamily="34" charset="0"/>
              </a:rPr>
              <a:t> 	His	 (H)</a:t>
            </a:r>
          </a:p>
          <a:p>
            <a:r>
              <a:rPr lang="en-US" sz="2000" dirty="0">
                <a:latin typeface="Calibri" panose="020F0502020204030204" pitchFamily="34" charset="0"/>
                <a:cs typeface="Calibri" panose="020F0502020204030204" pitchFamily="34" charset="0"/>
              </a:rPr>
              <a:t>isoleucine 	Ile	 (I)</a:t>
            </a:r>
          </a:p>
          <a:p>
            <a:r>
              <a:rPr lang="en-US" sz="2000" dirty="0" err="1">
                <a:latin typeface="Calibri" panose="020F0502020204030204" pitchFamily="34" charset="0"/>
                <a:cs typeface="Calibri" panose="020F0502020204030204" pitchFamily="34" charset="0"/>
              </a:rPr>
              <a:t>leucine</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Leu</a:t>
            </a:r>
            <a:r>
              <a:rPr lang="en-US" sz="2000" dirty="0">
                <a:latin typeface="Calibri" panose="020F0502020204030204" pitchFamily="34" charset="0"/>
                <a:cs typeface="Calibri" panose="020F0502020204030204" pitchFamily="34" charset="0"/>
              </a:rPr>
              <a:t>	 (L)</a:t>
            </a:r>
          </a:p>
          <a:p>
            <a:endParaRPr lang="en-US" sz="2000" dirty="0">
              <a:latin typeface="Calibri" panose="020F0502020204030204" pitchFamily="34" charset="0"/>
              <a:cs typeface="Calibri" panose="020F0502020204030204" pitchFamily="34" charset="0"/>
            </a:endParaRPr>
          </a:p>
        </p:txBody>
      </p:sp>
      <p:sp>
        <p:nvSpPr>
          <p:cNvPr id="6" name="Title 1">
            <a:extLst>
              <a:ext uri="{FF2B5EF4-FFF2-40B4-BE49-F238E27FC236}">
                <a16:creationId xmlns:a16="http://schemas.microsoft.com/office/drawing/2014/main" id="{F05562F4-0F53-664B-862B-09E2D5DCA233}"/>
              </a:ext>
            </a:extLst>
          </p:cNvPr>
          <p:cNvSpPr txBox="1">
            <a:spLocks/>
          </p:cNvSpPr>
          <p:nvPr/>
        </p:nvSpPr>
        <p:spPr>
          <a:xfrm>
            <a:off x="-15875" y="-76200"/>
            <a:ext cx="9159875" cy="1143000"/>
          </a:xfrm>
          <a:prstGeom prst="rect">
            <a:avLst/>
          </a:prstGeom>
        </p:spPr>
        <p:txBody>
          <a:bodyPr/>
          <a:lstStyle>
            <a:lvl1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1pPr>
            <a:lvl2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2pPr>
            <a:lvl3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3pPr>
            <a:lvl4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4pPr>
            <a:lvl5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5pPr>
            <a:lvl6pPr marL="457200" algn="ctr" rtl="0" fontAlgn="base">
              <a:spcBef>
                <a:spcPct val="0"/>
              </a:spcBef>
              <a:spcAft>
                <a:spcPct val="0"/>
              </a:spcAft>
              <a:defRPr sz="4400">
                <a:solidFill>
                  <a:srgbClr val="1116F0"/>
                </a:solidFill>
                <a:latin typeface="Arial" charset="0"/>
              </a:defRPr>
            </a:lvl6pPr>
            <a:lvl7pPr marL="914400" algn="ctr" rtl="0" fontAlgn="base">
              <a:spcBef>
                <a:spcPct val="0"/>
              </a:spcBef>
              <a:spcAft>
                <a:spcPct val="0"/>
              </a:spcAft>
              <a:defRPr sz="4400">
                <a:solidFill>
                  <a:srgbClr val="1116F0"/>
                </a:solidFill>
                <a:latin typeface="Arial" charset="0"/>
              </a:defRPr>
            </a:lvl7pPr>
            <a:lvl8pPr marL="1371600" algn="ctr" rtl="0" fontAlgn="base">
              <a:spcBef>
                <a:spcPct val="0"/>
              </a:spcBef>
              <a:spcAft>
                <a:spcPct val="0"/>
              </a:spcAft>
              <a:defRPr sz="4400">
                <a:solidFill>
                  <a:srgbClr val="1116F0"/>
                </a:solidFill>
                <a:latin typeface="Arial" charset="0"/>
              </a:defRPr>
            </a:lvl8pPr>
            <a:lvl9pPr marL="1828800" algn="ctr" rtl="0" fontAlgn="base">
              <a:spcBef>
                <a:spcPct val="0"/>
              </a:spcBef>
              <a:spcAft>
                <a:spcPct val="0"/>
              </a:spcAft>
              <a:defRPr sz="4400">
                <a:solidFill>
                  <a:srgbClr val="1116F0"/>
                </a:solidFill>
                <a:latin typeface="Arial" charset="0"/>
              </a:defRPr>
            </a:lvl9pPr>
          </a:lstStyle>
          <a:p>
            <a:r>
              <a:rPr lang="en-US" altLang="en-US" kern="0" dirty="0">
                <a:latin typeface="Calibri" charset="0"/>
                <a:ea typeface="MS PGothic" charset="-128"/>
              </a:rPr>
              <a:t>Amino Acids Differ Only in the </a:t>
            </a:r>
            <a:r>
              <a:rPr lang="en-US" altLang="en-US" kern="0" dirty="0">
                <a:solidFill>
                  <a:srgbClr val="CC0099"/>
                </a:solidFill>
                <a:latin typeface="Calibri" charset="0"/>
                <a:ea typeface="MS PGothic" charset="-128"/>
              </a:rPr>
              <a:t>R</a:t>
            </a:r>
            <a:r>
              <a:rPr lang="en-US" altLang="en-US" kern="0" dirty="0">
                <a:latin typeface="Calibri" charset="0"/>
                <a:ea typeface="MS PGothic" charset="-128"/>
              </a:rPr>
              <a:t> Groups </a:t>
            </a:r>
            <a:br>
              <a:rPr lang="en-US" altLang="en-US" kern="0" dirty="0">
                <a:latin typeface="Calibri" charset="0"/>
                <a:ea typeface="MS PGothic" charset="-128"/>
              </a:rPr>
            </a:br>
            <a:r>
              <a:rPr lang="en-US" altLang="en-US" kern="0" dirty="0">
                <a:latin typeface="Calibri" charset="0"/>
                <a:ea typeface="MS PGothic" charset="-128"/>
              </a:rPr>
              <a:t>(aka Sidechains)</a:t>
            </a:r>
          </a:p>
        </p:txBody>
      </p:sp>
      <p:sp>
        <p:nvSpPr>
          <p:cNvPr id="7" name="Line 4">
            <a:extLst>
              <a:ext uri="{FF2B5EF4-FFF2-40B4-BE49-F238E27FC236}">
                <a16:creationId xmlns:a16="http://schemas.microsoft.com/office/drawing/2014/main" id="{48137E70-DE3F-D84B-94AD-942F054B0F0F}"/>
              </a:ext>
            </a:extLst>
          </p:cNvPr>
          <p:cNvSpPr>
            <a:spLocks noChangeShapeType="1"/>
          </p:cNvSpPr>
          <p:nvPr/>
        </p:nvSpPr>
        <p:spPr bwMode="auto">
          <a:xfrm>
            <a:off x="609600" y="1219200"/>
            <a:ext cx="7924800" cy="0"/>
          </a:xfrm>
          <a:prstGeom prst="line">
            <a:avLst/>
          </a:prstGeom>
          <a:noFill/>
          <a:ln w="57150" cmpd="thinThick">
            <a:solidFill>
              <a:srgbClr val="2FB0D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 name="TextBox 7">
            <a:extLst>
              <a:ext uri="{FF2B5EF4-FFF2-40B4-BE49-F238E27FC236}">
                <a16:creationId xmlns:a16="http://schemas.microsoft.com/office/drawing/2014/main" id="{29B1A0DD-C4C3-4E4F-B5AD-536A84A42356}"/>
              </a:ext>
            </a:extLst>
          </p:cNvPr>
          <p:cNvSpPr txBox="1"/>
          <p:nvPr/>
        </p:nvSpPr>
        <p:spPr>
          <a:xfrm>
            <a:off x="4604657" y="1676401"/>
            <a:ext cx="4922838" cy="3170099"/>
          </a:xfrm>
          <a:prstGeom prst="rect">
            <a:avLst/>
          </a:prstGeom>
          <a:noFill/>
        </p:spPr>
        <p:txBody>
          <a:bodyPr wrap="square" rtlCol="0">
            <a:spAutoFit/>
          </a:bodyPr>
          <a:lstStyle/>
          <a:p>
            <a:r>
              <a:rPr lang="en-US" sz="2000" dirty="0">
                <a:latin typeface="Calibri" panose="020F0502020204030204" pitchFamily="34" charset="0"/>
                <a:cs typeface="Calibri" panose="020F0502020204030204" pitchFamily="34" charset="0"/>
              </a:rPr>
              <a:t>lysine 	 	Lys	 (K)</a:t>
            </a:r>
          </a:p>
          <a:p>
            <a:r>
              <a:rPr lang="en-US" sz="2000" dirty="0">
                <a:latin typeface="Calibri" panose="020F0502020204030204" pitchFamily="34" charset="0"/>
                <a:cs typeface="Calibri" panose="020F0502020204030204" pitchFamily="34" charset="0"/>
              </a:rPr>
              <a:t>methionine 	Met	 (M)</a:t>
            </a:r>
          </a:p>
          <a:p>
            <a:r>
              <a:rPr lang="en-US" sz="2000" dirty="0">
                <a:latin typeface="Calibri" panose="020F0502020204030204" pitchFamily="34" charset="0"/>
                <a:cs typeface="Calibri" panose="020F0502020204030204" pitchFamily="34" charset="0"/>
              </a:rPr>
              <a:t>phenylalanine	Phe	 (F)</a:t>
            </a:r>
          </a:p>
          <a:p>
            <a:r>
              <a:rPr lang="en-US" sz="2000" dirty="0" err="1">
                <a:latin typeface="Calibri" panose="020F0502020204030204" pitchFamily="34" charset="0"/>
                <a:cs typeface="Calibri" panose="020F0502020204030204" pitchFamily="34" charset="0"/>
              </a:rPr>
              <a:t>proline</a:t>
            </a:r>
            <a:r>
              <a:rPr lang="en-US" sz="2000" dirty="0">
                <a:latin typeface="Calibri" panose="020F0502020204030204" pitchFamily="34" charset="0"/>
                <a:cs typeface="Calibri" panose="020F0502020204030204" pitchFamily="34" charset="0"/>
              </a:rPr>
              <a:t> 	 	Pro	 (P)</a:t>
            </a:r>
          </a:p>
          <a:p>
            <a:r>
              <a:rPr lang="en-US" sz="2000" dirty="0">
                <a:latin typeface="Calibri" panose="020F0502020204030204" pitchFamily="34" charset="0"/>
                <a:cs typeface="Calibri" panose="020F0502020204030204" pitchFamily="34" charset="0"/>
              </a:rPr>
              <a:t>serine 	 	</a:t>
            </a:r>
            <a:r>
              <a:rPr lang="en-US" sz="2000" dirty="0" err="1">
                <a:latin typeface="Calibri" panose="020F0502020204030204" pitchFamily="34" charset="0"/>
                <a:cs typeface="Calibri" panose="020F0502020204030204" pitchFamily="34" charset="0"/>
              </a:rPr>
              <a:t>Ser</a:t>
            </a:r>
            <a:r>
              <a:rPr lang="en-US" sz="2000" dirty="0">
                <a:latin typeface="Calibri" panose="020F0502020204030204" pitchFamily="34" charset="0"/>
                <a:cs typeface="Calibri" panose="020F0502020204030204" pitchFamily="34" charset="0"/>
              </a:rPr>
              <a:t>	 (S)</a:t>
            </a:r>
          </a:p>
          <a:p>
            <a:r>
              <a:rPr lang="en-US" sz="2000" dirty="0">
                <a:latin typeface="Calibri" panose="020F0502020204030204" pitchFamily="34" charset="0"/>
                <a:cs typeface="Calibri" panose="020F0502020204030204" pitchFamily="34" charset="0"/>
              </a:rPr>
              <a:t>threonine 	</a:t>
            </a:r>
            <a:r>
              <a:rPr lang="en-US" sz="2000" dirty="0" err="1">
                <a:latin typeface="Calibri" panose="020F0502020204030204" pitchFamily="34" charset="0"/>
                <a:cs typeface="Calibri" panose="020F0502020204030204" pitchFamily="34" charset="0"/>
              </a:rPr>
              <a:t>Thr</a:t>
            </a:r>
            <a:r>
              <a:rPr lang="en-US" sz="2000" dirty="0">
                <a:latin typeface="Calibri" panose="020F0502020204030204" pitchFamily="34" charset="0"/>
                <a:cs typeface="Calibri" panose="020F0502020204030204" pitchFamily="34" charset="0"/>
              </a:rPr>
              <a:t>	 (T) </a:t>
            </a:r>
          </a:p>
          <a:p>
            <a:r>
              <a:rPr lang="en-US" sz="2000" dirty="0">
                <a:latin typeface="Calibri" panose="020F0502020204030204" pitchFamily="34" charset="0"/>
                <a:cs typeface="Calibri" panose="020F0502020204030204" pitchFamily="34" charset="0"/>
              </a:rPr>
              <a:t>tryptophan 	</a:t>
            </a:r>
            <a:r>
              <a:rPr lang="en-US" sz="2000" dirty="0" err="1">
                <a:latin typeface="Calibri" panose="020F0502020204030204" pitchFamily="34" charset="0"/>
                <a:cs typeface="Calibri" panose="020F0502020204030204" pitchFamily="34" charset="0"/>
              </a:rPr>
              <a:t>Trp</a:t>
            </a:r>
            <a:r>
              <a:rPr lang="en-US" sz="2000" dirty="0">
                <a:latin typeface="Calibri" panose="020F0502020204030204" pitchFamily="34" charset="0"/>
                <a:cs typeface="Calibri" panose="020F0502020204030204" pitchFamily="34" charset="0"/>
              </a:rPr>
              <a:t>	 (W)</a:t>
            </a:r>
          </a:p>
          <a:p>
            <a:r>
              <a:rPr lang="en-US" sz="2000" dirty="0">
                <a:latin typeface="Calibri" panose="020F0502020204030204" pitchFamily="34" charset="0"/>
                <a:cs typeface="Calibri" panose="020F0502020204030204" pitchFamily="34" charset="0"/>
              </a:rPr>
              <a:t>tyrosine 	 	Tyr	 (Y)</a:t>
            </a:r>
          </a:p>
          <a:p>
            <a:r>
              <a:rPr lang="en-US" sz="2000" dirty="0" err="1">
                <a:latin typeface="Calibri" panose="020F0502020204030204" pitchFamily="34" charset="0"/>
                <a:cs typeface="Calibri" panose="020F0502020204030204" pitchFamily="34" charset="0"/>
              </a:rPr>
              <a:t>valine</a:t>
            </a:r>
            <a:r>
              <a:rPr lang="en-US" sz="2000" dirty="0">
                <a:latin typeface="Calibri" panose="020F0502020204030204" pitchFamily="34" charset="0"/>
                <a:cs typeface="Calibri" panose="020F0502020204030204" pitchFamily="34" charset="0"/>
              </a:rPr>
              <a:t> 	 	Val	 (V) </a:t>
            </a:r>
          </a:p>
          <a:p>
            <a:endParaRPr lang="en-US" sz="2000" dirty="0">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4FCBF919-B4F9-3340-BEFA-C46F6C68BF98}"/>
              </a:ext>
            </a:extLst>
          </p:cNvPr>
          <p:cNvPicPr>
            <a:picLocks noChangeAspect="1"/>
          </p:cNvPicPr>
          <p:nvPr/>
        </p:nvPicPr>
        <p:blipFill>
          <a:blip r:embed="rId2"/>
          <a:stretch>
            <a:fillRect/>
          </a:stretch>
        </p:blipFill>
        <p:spPr>
          <a:xfrm>
            <a:off x="4008438" y="4778311"/>
            <a:ext cx="2743200" cy="1977081"/>
          </a:xfrm>
          <a:prstGeom prst="rect">
            <a:avLst/>
          </a:prstGeom>
        </p:spPr>
      </p:pic>
    </p:spTree>
    <p:extLst>
      <p:ext uri="{BB962C8B-B14F-4D97-AF65-F5344CB8AC3E}">
        <p14:creationId xmlns:p14="http://schemas.microsoft.com/office/powerpoint/2010/main" val="15294607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p:cNvSpPr>
            <a:spLocks noGrp="1"/>
          </p:cNvSpPr>
          <p:nvPr>
            <p:ph type="title"/>
          </p:nvPr>
        </p:nvSpPr>
        <p:spPr>
          <a:xfrm>
            <a:off x="0" y="-76200"/>
            <a:ext cx="9159875" cy="1143000"/>
          </a:xfrm>
        </p:spPr>
        <p:txBody>
          <a:bodyPr/>
          <a:lstStyle/>
          <a:p>
            <a:r>
              <a:rPr lang="en-US" altLang="en-US" dirty="0">
                <a:latin typeface="Calibri" charset="0"/>
                <a:ea typeface="MS PGothic" charset="-128"/>
              </a:rPr>
              <a:t>Amino Acids are Chiral</a:t>
            </a:r>
          </a:p>
        </p:txBody>
      </p:sp>
      <p:sp>
        <p:nvSpPr>
          <p:cNvPr id="53250" name="Line 4"/>
          <p:cNvSpPr>
            <a:spLocks noChangeShapeType="1"/>
          </p:cNvSpPr>
          <p:nvPr/>
        </p:nvSpPr>
        <p:spPr bwMode="auto">
          <a:xfrm>
            <a:off x="601662" y="990600"/>
            <a:ext cx="7924800" cy="0"/>
          </a:xfrm>
          <a:prstGeom prst="line">
            <a:avLst/>
          </a:prstGeom>
          <a:noFill/>
          <a:ln w="57150" cmpd="thinThick">
            <a:solidFill>
              <a:srgbClr val="2FB0DC"/>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2" name="Picture 1">
            <a:extLst>
              <a:ext uri="{FF2B5EF4-FFF2-40B4-BE49-F238E27FC236}">
                <a16:creationId xmlns:a16="http://schemas.microsoft.com/office/drawing/2014/main" id="{8A284A2C-D17F-484C-8C52-FB06171BAE19}"/>
              </a:ext>
            </a:extLst>
          </p:cNvPr>
          <p:cNvPicPr>
            <a:picLocks noChangeAspect="1"/>
          </p:cNvPicPr>
          <p:nvPr/>
        </p:nvPicPr>
        <p:blipFill>
          <a:blip r:embed="rId3"/>
          <a:stretch>
            <a:fillRect/>
          </a:stretch>
        </p:blipFill>
        <p:spPr>
          <a:xfrm>
            <a:off x="1005093" y="1981200"/>
            <a:ext cx="6184582" cy="4784976"/>
          </a:xfrm>
          <a:prstGeom prst="rect">
            <a:avLst/>
          </a:prstGeom>
        </p:spPr>
      </p:pic>
      <p:sp>
        <p:nvSpPr>
          <p:cNvPr id="3" name="Rectangle 2">
            <a:extLst>
              <a:ext uri="{FF2B5EF4-FFF2-40B4-BE49-F238E27FC236}">
                <a16:creationId xmlns:a16="http://schemas.microsoft.com/office/drawing/2014/main" id="{ACD225D1-A101-CF4D-AFBF-9D34F63816D5}"/>
              </a:ext>
            </a:extLst>
          </p:cNvPr>
          <p:cNvSpPr/>
          <p:nvPr/>
        </p:nvSpPr>
        <p:spPr>
          <a:xfrm>
            <a:off x="5029200" y="5562600"/>
            <a:ext cx="3737658" cy="1015663"/>
          </a:xfrm>
          <a:prstGeom prst="rect">
            <a:avLst/>
          </a:prstGeom>
        </p:spPr>
        <p:txBody>
          <a:bodyPr wrap="square">
            <a:spAutoFit/>
          </a:bodyPr>
          <a:lstStyle/>
          <a:p>
            <a:r>
              <a:rPr lang="en-US" sz="2000" dirty="0">
                <a:latin typeface="Calibri" panose="020F0502020204030204" pitchFamily="34" charset="0"/>
                <a:cs typeface="Calibri" panose="020F0502020204030204" pitchFamily="34" charset="0"/>
              </a:rPr>
              <a:t>Proteinogenic amino acids are L (not D</a:t>
            </a:r>
            <a:r>
              <a:rPr lang="en-US" sz="2000" cap="small" dirty="0">
                <a:solidFill>
                  <a:schemeClr val="tx1">
                    <a:lumMod val="95000"/>
                    <a:lumOff val="5000"/>
                  </a:schemeClr>
                </a:solidFill>
                <a:latin typeface="Calibri" panose="020F0502020204030204" pitchFamily="34" charset="0"/>
                <a:ea typeface="ＭＳ Ｐゴシック" charset="-128"/>
                <a:cs typeface="Calibri" panose="020F0502020204030204" pitchFamily="34" charset="0"/>
              </a:rPr>
              <a:t>)</a:t>
            </a:r>
            <a:r>
              <a:rPr lang="en-US" sz="2000" dirty="0">
                <a:solidFill>
                  <a:schemeClr val="tx1">
                    <a:lumMod val="95000"/>
                    <a:lumOff val="5000"/>
                  </a:schemeClr>
                </a:solidFill>
                <a:latin typeface="Calibri" panose="020F0502020204030204" pitchFamily="34" charset="0"/>
                <a:ea typeface="ＭＳ Ｐゴシック" charset="-128"/>
                <a:cs typeface="Calibri" panose="020F0502020204030204" pitchFamily="34" charset="0"/>
              </a:rPr>
              <a:t>. </a:t>
            </a:r>
          </a:p>
          <a:p>
            <a:r>
              <a:rPr lang="en-US" sz="2000" dirty="0">
                <a:solidFill>
                  <a:schemeClr val="tx1">
                    <a:lumMod val="95000"/>
                    <a:lumOff val="5000"/>
                  </a:schemeClr>
                </a:solidFill>
                <a:latin typeface="Calibri" panose="020F0502020204030204" pitchFamily="34" charset="0"/>
                <a:ea typeface="ＭＳ Ｐゴシック" charset="-128"/>
                <a:cs typeface="Calibri" panose="020F0502020204030204" pitchFamily="34" charset="0"/>
              </a:rPr>
              <a:t>[glycine (R=H) is not chiral]</a:t>
            </a:r>
            <a:endParaRPr lang="en-US" sz="2000" dirty="0">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F48111A0-20F7-7542-9F9E-2DFE17CAB0AC}"/>
              </a:ext>
            </a:extLst>
          </p:cNvPr>
          <p:cNvSpPr/>
          <p:nvPr/>
        </p:nvSpPr>
        <p:spPr>
          <a:xfrm>
            <a:off x="1037519" y="1066800"/>
            <a:ext cx="6385338" cy="1200329"/>
          </a:xfrm>
          <a:prstGeom prst="rect">
            <a:avLst/>
          </a:prstGeom>
        </p:spPr>
        <p:txBody>
          <a:bodyPr wrap="none">
            <a:spAutoFit/>
          </a:bodyPr>
          <a:lstStyle/>
          <a:p>
            <a:r>
              <a:rPr lang="en-US" dirty="0">
                <a:solidFill>
                  <a:schemeClr val="tx1">
                    <a:lumMod val="95000"/>
                    <a:lumOff val="5000"/>
                  </a:schemeClr>
                </a:solidFill>
                <a:latin typeface="Calibri" panose="020F0502020204030204" pitchFamily="34" charset="0"/>
                <a:ea typeface="ＭＳ Ｐゴシック" charset="-128"/>
                <a:cs typeface="Calibri" panose="020F0502020204030204" pitchFamily="34" charset="0"/>
              </a:rPr>
              <a:t>Always draw proteinogenic amino acids like this.</a:t>
            </a:r>
          </a:p>
          <a:p>
            <a:r>
              <a:rPr lang="en-US" dirty="0">
                <a:solidFill>
                  <a:schemeClr val="tx1">
                    <a:lumMod val="95000"/>
                    <a:lumOff val="5000"/>
                  </a:schemeClr>
                </a:solidFill>
                <a:latin typeface="Calibri" panose="020F0502020204030204" pitchFamily="34" charset="0"/>
                <a:ea typeface="ＭＳ Ｐゴシック" charset="-128"/>
                <a:cs typeface="Calibri" panose="020F0502020204030204" pitchFamily="34" charset="0"/>
              </a:rPr>
              <a:t>	(</a:t>
            </a:r>
            <a:r>
              <a:rPr lang="en-US" dirty="0" err="1">
                <a:solidFill>
                  <a:schemeClr val="tx1">
                    <a:lumMod val="95000"/>
                    <a:lumOff val="5000"/>
                  </a:schemeClr>
                </a:solidFill>
                <a:latin typeface="Calibri" panose="020F0502020204030204" pitchFamily="34" charset="0"/>
                <a:ea typeface="ＭＳ Ｐゴシック" charset="-128"/>
                <a:cs typeface="Calibri" panose="020F0502020204030204" pitchFamily="34" charset="0"/>
              </a:rPr>
              <a:t>i</a:t>
            </a:r>
            <a:r>
              <a:rPr lang="en-US" dirty="0">
                <a:solidFill>
                  <a:schemeClr val="tx1">
                    <a:lumMod val="95000"/>
                    <a:lumOff val="5000"/>
                  </a:schemeClr>
                </a:solidFill>
                <a:latin typeface="Calibri" panose="020F0502020204030204" pitchFamily="34" charset="0"/>
                <a:ea typeface="ＭＳ Ｐゴシック" charset="-128"/>
                <a:cs typeface="Calibri" panose="020F0502020204030204" pitchFamily="34" charset="0"/>
              </a:rPr>
              <a:t>) N to C (left to right)</a:t>
            </a:r>
          </a:p>
          <a:p>
            <a:r>
              <a:rPr lang="en-US" dirty="0">
                <a:solidFill>
                  <a:schemeClr val="tx1">
                    <a:lumMod val="95000"/>
                    <a:lumOff val="5000"/>
                  </a:schemeClr>
                </a:solidFill>
                <a:latin typeface="Calibri" panose="020F0502020204030204" pitchFamily="34" charset="0"/>
                <a:ea typeface="ＭＳ Ｐゴシック" charset="-128"/>
                <a:cs typeface="Calibri" panose="020F0502020204030204" pitchFamily="34" charset="0"/>
              </a:rPr>
              <a:t>	(ii) R group up and out (or down and back)</a:t>
            </a:r>
            <a:endParaRPr lang="en-US" dirty="0">
              <a:latin typeface="Calibri" panose="020F0502020204030204" pitchFamily="34" charset="0"/>
              <a:cs typeface="Calibri" panose="020F050202020403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600" dirty="0">
                <a:ea typeface="ＭＳ Ｐゴシック" charset="-128"/>
              </a:rPr>
              <a:t>All Amino Acids Are Chiral (Except Glycine)</a:t>
            </a:r>
            <a:br>
              <a:rPr lang="en-US" sz="3600" dirty="0">
                <a:ea typeface="ＭＳ Ｐゴシック" charset="-128"/>
              </a:rPr>
            </a:br>
            <a:r>
              <a:rPr lang="en-US" sz="3200" b="0" dirty="0">
                <a:solidFill>
                  <a:schemeClr val="tx1">
                    <a:lumMod val="95000"/>
                    <a:lumOff val="5000"/>
                  </a:schemeClr>
                </a:solidFill>
                <a:ea typeface="ＭＳ Ｐゴシック" charset="-128"/>
              </a:rPr>
              <a:t>Proteins only contain </a:t>
            </a:r>
            <a:r>
              <a:rPr lang="en-US" sz="3200" b="0" cap="small" dirty="0">
                <a:solidFill>
                  <a:schemeClr val="tx1">
                    <a:lumMod val="95000"/>
                    <a:lumOff val="5000"/>
                  </a:schemeClr>
                </a:solidFill>
                <a:ea typeface="ＭＳ Ｐゴシック" charset="-128"/>
              </a:rPr>
              <a:t>l</a:t>
            </a:r>
            <a:r>
              <a:rPr lang="en-US" sz="3200" b="0" dirty="0">
                <a:solidFill>
                  <a:schemeClr val="tx1">
                    <a:lumMod val="95000"/>
                    <a:lumOff val="5000"/>
                  </a:schemeClr>
                </a:solidFill>
                <a:ea typeface="ＭＳ Ｐゴシック" charset="-128"/>
              </a:rPr>
              <a:t> amino acids</a:t>
            </a:r>
          </a:p>
        </p:txBody>
      </p:sp>
      <p:pic>
        <p:nvPicPr>
          <p:cNvPr id="55298" name="Picture 3" descr="Six chemical structure diagrams show different ways to illustrate stereoisomerism in alpha-amino acids.&#10;Diagram 3-3a presents the structure of the two stereoisomers of alanine, L- and D-alanine, representing bonds as sticks or tubes and the atoms spaced apart.  C-alpha bonds to the right to H, to the bottom to CH3, to the left to H3N, and to the top to COO-minus. The representation of the D-alanine stereoisomer is a mirror image of the L-alanine image. Diagram 3-3b represents the same stereoisomers of alanine, using wedge-shaped bonds for H and H3N and  dashed bonds for COO-minus and CH3. Diagram 3-3c also presents the same stereoisomers of alanine, representing bonds with line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1387475"/>
            <a:ext cx="4346575" cy="531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947006A8-22FC-784D-86D3-486CD72CB21F}"/>
              </a:ext>
            </a:extLst>
          </p:cNvPr>
          <p:cNvSpPr txBox="1"/>
          <p:nvPr/>
        </p:nvSpPr>
        <p:spPr>
          <a:xfrm>
            <a:off x="200414" y="2590800"/>
            <a:ext cx="2182863" cy="1200329"/>
          </a:xfrm>
          <a:prstGeom prst="rect">
            <a:avLst/>
          </a:prstGeom>
          <a:noFill/>
        </p:spPr>
        <p:txBody>
          <a:bodyPr wrap="square" rtlCol="0">
            <a:spAutoFit/>
          </a:bodyPr>
          <a:lstStyle/>
          <a:p>
            <a:r>
              <a:rPr lang="en-US" dirty="0"/>
              <a:t>Never draw amino acids like this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8EE749-0B37-6D41-AEFA-F276F1A28090}"/>
              </a:ext>
            </a:extLst>
          </p:cNvPr>
          <p:cNvPicPr>
            <a:picLocks noChangeAspect="1"/>
          </p:cNvPicPr>
          <p:nvPr/>
        </p:nvPicPr>
        <p:blipFill>
          <a:blip r:embed="rId2"/>
          <a:stretch>
            <a:fillRect/>
          </a:stretch>
        </p:blipFill>
        <p:spPr>
          <a:xfrm>
            <a:off x="3598391" y="-10886"/>
            <a:ext cx="5567380" cy="6858000"/>
          </a:xfrm>
          <a:prstGeom prst="rect">
            <a:avLst/>
          </a:prstGeom>
        </p:spPr>
      </p:pic>
      <p:sp>
        <p:nvSpPr>
          <p:cNvPr id="2" name="TextBox 1">
            <a:extLst>
              <a:ext uri="{FF2B5EF4-FFF2-40B4-BE49-F238E27FC236}">
                <a16:creationId xmlns:a16="http://schemas.microsoft.com/office/drawing/2014/main" id="{015C28DD-4072-F54E-97EA-2FAE1A6293D7}"/>
              </a:ext>
            </a:extLst>
          </p:cNvPr>
          <p:cNvSpPr txBox="1"/>
          <p:nvPr/>
        </p:nvSpPr>
        <p:spPr>
          <a:xfrm>
            <a:off x="457200" y="2228671"/>
            <a:ext cx="2182863" cy="1200329"/>
          </a:xfrm>
          <a:prstGeom prst="rect">
            <a:avLst/>
          </a:prstGeom>
          <a:noFill/>
        </p:spPr>
        <p:txBody>
          <a:bodyPr wrap="square" rtlCol="0">
            <a:spAutoFit/>
          </a:bodyPr>
          <a:lstStyle/>
          <a:p>
            <a:r>
              <a:rPr lang="en-US" dirty="0"/>
              <a:t>Never draw amino acids like this</a:t>
            </a:r>
          </a:p>
        </p:txBody>
      </p:sp>
    </p:spTree>
    <p:extLst>
      <p:ext uri="{BB962C8B-B14F-4D97-AF65-F5344CB8AC3E}">
        <p14:creationId xmlns:p14="http://schemas.microsoft.com/office/powerpoint/2010/main" val="2773784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4124F2-CC65-7941-A96A-3018AA81E4B5}"/>
              </a:ext>
            </a:extLst>
          </p:cNvPr>
          <p:cNvPicPr>
            <a:picLocks noChangeAspect="1"/>
          </p:cNvPicPr>
          <p:nvPr/>
        </p:nvPicPr>
        <p:blipFill>
          <a:blip r:embed="rId2"/>
          <a:stretch>
            <a:fillRect/>
          </a:stretch>
        </p:blipFill>
        <p:spPr>
          <a:xfrm>
            <a:off x="59585" y="328068"/>
            <a:ext cx="8703415" cy="5963045"/>
          </a:xfrm>
          <a:prstGeom prst="rect">
            <a:avLst/>
          </a:prstGeom>
        </p:spPr>
      </p:pic>
    </p:spTree>
    <p:extLst>
      <p:ext uri="{BB962C8B-B14F-4D97-AF65-F5344CB8AC3E}">
        <p14:creationId xmlns:p14="http://schemas.microsoft.com/office/powerpoint/2010/main" val="16705725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Box 3"/>
          <p:cNvSpPr txBox="1">
            <a:spLocks noChangeArrowheads="1"/>
          </p:cNvSpPr>
          <p:nvPr/>
        </p:nvSpPr>
        <p:spPr bwMode="auto">
          <a:xfrm>
            <a:off x="0" y="28177"/>
            <a:ext cx="5656116"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3200" b="1" dirty="0" err="1">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a:cs typeface="Arial"/>
              </a:rPr>
              <a:t>Histidine</a:t>
            </a:r>
            <a:r>
              <a:rPr lang="en-US" sz="32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a:cs typeface="Arial"/>
              </a:rPr>
              <a:t> (protonation state)</a:t>
            </a:r>
          </a:p>
        </p:txBody>
      </p:sp>
      <p:sp>
        <p:nvSpPr>
          <p:cNvPr id="40963" name="TextBox 4"/>
          <p:cNvSpPr txBox="1">
            <a:spLocks noChangeArrowheads="1"/>
          </p:cNvSpPr>
          <p:nvPr/>
        </p:nvSpPr>
        <p:spPr bwMode="auto">
          <a:xfrm>
            <a:off x="685800" y="1828800"/>
            <a:ext cx="13557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dirty="0"/>
              <a:t>pH &lt; </a:t>
            </a:r>
            <a:r>
              <a:rPr lang="en-US" dirty="0" err="1"/>
              <a:t>pK</a:t>
            </a:r>
            <a:r>
              <a:rPr lang="en-US" baseline="-25000" dirty="0" err="1"/>
              <a:t>a</a:t>
            </a:r>
            <a:endParaRPr lang="en-US" baseline="-25000" dirty="0"/>
          </a:p>
        </p:txBody>
      </p:sp>
      <p:sp>
        <p:nvSpPr>
          <p:cNvPr id="40964" name="TextBox 5"/>
          <p:cNvSpPr txBox="1">
            <a:spLocks noChangeArrowheads="1"/>
          </p:cNvSpPr>
          <p:nvPr/>
        </p:nvSpPr>
        <p:spPr bwMode="auto">
          <a:xfrm>
            <a:off x="6019800" y="1066800"/>
            <a:ext cx="13557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dirty="0"/>
              <a:t>pH &gt; </a:t>
            </a:r>
            <a:r>
              <a:rPr lang="en-US" dirty="0" err="1"/>
              <a:t>pK</a:t>
            </a:r>
            <a:r>
              <a:rPr lang="en-US" baseline="-25000" dirty="0" err="1"/>
              <a:t>a</a:t>
            </a:r>
            <a:endParaRPr lang="en-US" baseline="-25000" dirty="0"/>
          </a:p>
        </p:txBody>
      </p:sp>
      <p:pic>
        <p:nvPicPr>
          <p:cNvPr id="3" name="Picture 2">
            <a:extLst>
              <a:ext uri="{FF2B5EF4-FFF2-40B4-BE49-F238E27FC236}">
                <a16:creationId xmlns:a16="http://schemas.microsoft.com/office/drawing/2014/main" id="{2708AE07-DD5B-0F41-8D4F-6E7FB1CCCB2A}"/>
              </a:ext>
            </a:extLst>
          </p:cNvPr>
          <p:cNvPicPr>
            <a:picLocks noChangeAspect="1"/>
          </p:cNvPicPr>
          <p:nvPr/>
        </p:nvPicPr>
        <p:blipFill>
          <a:blip r:embed="rId2"/>
          <a:stretch>
            <a:fillRect/>
          </a:stretch>
        </p:blipFill>
        <p:spPr>
          <a:xfrm>
            <a:off x="457200" y="1625478"/>
            <a:ext cx="8280400" cy="5283200"/>
          </a:xfrm>
          <a:prstGeom prst="rect">
            <a:avLst/>
          </a:prstGeom>
        </p:spPr>
      </p:pic>
      <p:sp>
        <p:nvSpPr>
          <p:cNvPr id="2" name="TextBox 1">
            <a:extLst>
              <a:ext uri="{FF2B5EF4-FFF2-40B4-BE49-F238E27FC236}">
                <a16:creationId xmlns:a16="http://schemas.microsoft.com/office/drawing/2014/main" id="{DBE6B39F-54CE-424D-8CD7-BEFDD0F84B9C}"/>
              </a:ext>
            </a:extLst>
          </p:cNvPr>
          <p:cNvSpPr txBox="1"/>
          <p:nvPr/>
        </p:nvSpPr>
        <p:spPr>
          <a:xfrm>
            <a:off x="3657600" y="4800600"/>
            <a:ext cx="1739194" cy="584775"/>
          </a:xfrm>
          <a:prstGeom prst="rect">
            <a:avLst/>
          </a:prstGeom>
          <a:noFill/>
        </p:spPr>
        <p:txBody>
          <a:bodyPr wrap="none" rtlCol="0">
            <a:spAutoFit/>
          </a:bodyPr>
          <a:lstStyle/>
          <a:p>
            <a:r>
              <a:rPr lang="en-US" sz="3200" dirty="0" err="1">
                <a:latin typeface="Calibri" panose="020F0502020204030204" pitchFamily="34" charset="0"/>
                <a:cs typeface="Calibri" panose="020F0502020204030204" pitchFamily="34" charset="0"/>
              </a:rPr>
              <a:t>pKa</a:t>
            </a:r>
            <a:r>
              <a:rPr lang="en-US" sz="3200" dirty="0">
                <a:latin typeface="Calibri" panose="020F0502020204030204" pitchFamily="34" charset="0"/>
                <a:cs typeface="Calibri" panose="020F0502020204030204" pitchFamily="34" charset="0"/>
              </a:rPr>
              <a:t>=6.05</a:t>
            </a:r>
          </a:p>
        </p:txBody>
      </p:sp>
      <p:sp>
        <p:nvSpPr>
          <p:cNvPr id="4" name="Rectangle 3">
            <a:extLst>
              <a:ext uri="{FF2B5EF4-FFF2-40B4-BE49-F238E27FC236}">
                <a16:creationId xmlns:a16="http://schemas.microsoft.com/office/drawing/2014/main" id="{0196722C-BE28-D74A-B050-9FB2C50E403D}"/>
              </a:ext>
            </a:extLst>
          </p:cNvPr>
          <p:cNvSpPr/>
          <p:nvPr/>
        </p:nvSpPr>
        <p:spPr bwMode="auto">
          <a:xfrm>
            <a:off x="6477000" y="6096000"/>
            <a:ext cx="2590800" cy="762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Tree>
    <p:extLst>
      <p:ext uri="{BB962C8B-B14F-4D97-AF65-F5344CB8AC3E}">
        <p14:creationId xmlns:p14="http://schemas.microsoft.com/office/powerpoint/2010/main" val="2508744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1" descr="a1_peptid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145540"/>
            <a:ext cx="6934200" cy="57124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938" name="TextBox 2"/>
          <p:cNvSpPr txBox="1">
            <a:spLocks noChangeArrowheads="1"/>
          </p:cNvSpPr>
          <p:nvPr/>
        </p:nvSpPr>
        <p:spPr bwMode="auto">
          <a:xfrm>
            <a:off x="2422620" y="0"/>
            <a:ext cx="4390896"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a:cs typeface="Arial"/>
              </a:rPr>
              <a:t>Formation of a Peptide Bond</a:t>
            </a:r>
          </a:p>
          <a:p>
            <a:pPr algn="ctr"/>
            <a:r>
              <a:rPr lang="en-US"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a:cs typeface="Arial"/>
              </a:rPr>
              <a:t>in the ribosome</a:t>
            </a:r>
          </a:p>
        </p:txBody>
      </p:sp>
    </p:spTree>
    <p:extLst>
      <p:ext uri="{BB962C8B-B14F-4D97-AF65-F5344CB8AC3E}">
        <p14:creationId xmlns:p14="http://schemas.microsoft.com/office/powerpoint/2010/main" val="3009193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457200"/>
            <a:ext cx="9982200" cy="2754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987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3124200"/>
            <a:ext cx="5038725"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218582553"/>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7565</TotalTime>
  <Words>662</Words>
  <Application>Microsoft Macintosh PowerPoint</Application>
  <PresentationFormat>On-screen Show (4:3)</PresentationFormat>
  <Paragraphs>62</Paragraphs>
  <Slides>12</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Symbol</vt:lpstr>
      <vt:lpstr>Times</vt:lpstr>
      <vt:lpstr>Blank Presentation</vt:lpstr>
      <vt:lpstr>PowerPoint Presentation</vt:lpstr>
      <vt:lpstr>PowerPoint Presentation</vt:lpstr>
      <vt:lpstr>Amino Acids are Chiral</vt:lpstr>
      <vt:lpstr>All Amino Acids Are Chiral (Except Glycine) Proteins only contain l amino acids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UCSB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Amino Acids</dc:title>
  <dc:subject>Biochemistry</dc:subject>
  <dc:creator>Dr. Kalju Kahn</dc:creator>
  <cp:lastModifiedBy>Justin's Dad</cp:lastModifiedBy>
  <cp:revision>272</cp:revision>
  <cp:lastPrinted>2017-10-18T10:03:09Z</cp:lastPrinted>
  <dcterms:created xsi:type="dcterms:W3CDTF">2008-08-27T14:03:10Z</dcterms:created>
  <dcterms:modified xsi:type="dcterms:W3CDTF">2020-08-31T14:42:04Z</dcterms:modified>
</cp:coreProperties>
</file>