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99" r:id="rId2"/>
    <p:sldId id="600" r:id="rId3"/>
    <p:sldId id="601" r:id="rId4"/>
    <p:sldId id="256" r:id="rId5"/>
    <p:sldId id="560" r:id="rId6"/>
    <p:sldId id="597" r:id="rId7"/>
    <p:sldId id="602" r:id="rId8"/>
    <p:sldId id="561" r:id="rId9"/>
    <p:sldId id="562" r:id="rId10"/>
    <p:sldId id="563" r:id="rId11"/>
    <p:sldId id="564" r:id="rId12"/>
    <p:sldId id="596" r:id="rId13"/>
    <p:sldId id="566" r:id="rId14"/>
    <p:sldId id="567" r:id="rId15"/>
    <p:sldId id="568" r:id="rId16"/>
    <p:sldId id="569" r:id="rId17"/>
    <p:sldId id="5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6405"/>
  </p:normalViewPr>
  <p:slideViewPr>
    <p:cSldViewPr snapToGrid="0" snapToObjects="1">
      <p:cViewPr varScale="1">
        <p:scale>
          <a:sx n="90" d="100"/>
          <a:sy n="90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4911-7770-254C-9937-FDC88880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FD578-9B81-E445-BC19-DFCB03013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F400-9ED9-4749-8115-C2E4419D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9E03-5350-ED46-96C3-08D1EBC3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9E80A-175C-2F47-AC29-3363AF94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7551-E922-AD49-8C8A-F0B0E2B9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C0604-6BAC-C840-AB32-3F03565D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5B67-125D-EF47-9B54-AD28FFDC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1137-6951-054E-BB63-0A3AAE80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E5B5-C32A-A147-A3C4-9C72D26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F588C-031B-8745-987C-AA12F9A22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C3FA6-BD04-964C-8BB7-9D5AB036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0C01-7214-B346-BD4E-19E8EE5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7020-CA62-A44C-8B00-E1D27040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EF3E-B915-C14E-8ED8-87E810FB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E86E-CBC1-9446-82C1-A9FE7DE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E7B-7793-4247-A925-2CD5A0A0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EFAC-78E6-884B-9098-7C0AECD3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7DC4-B86B-E24C-A228-5057FD5C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B8B3-C1AF-F74F-9B12-34A6EBB7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4A23-3383-1448-9EF4-9481269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8D80-A129-AA4C-8413-1F0F7984B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B6D0-587E-A64C-ACDE-8B39A575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AE18A-908F-5948-9283-6A8D55D8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ADFB3-C1E1-4248-9596-E0E5FB30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3D53-8082-C84B-9FDC-A56B1B61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BD9A-3CC5-2A47-AAF3-02C052040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259EA-18D9-844D-81A4-1D421B24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38B91-2FF7-1240-B3E6-B3E15D16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76907-EE9A-E44B-BD98-4C6D435E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C8644-229B-BC47-A347-2A3BEDEE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E43-B53C-BC43-A945-78A9FAEC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61F9A-6F55-F249-9FEE-8F18224F8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7F5CF-51EC-2F44-B1B6-E83C372E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26424-C85E-2344-870D-DE4CD2585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272BC-4D55-6C43-B0CB-2BF2CE3B7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8E97C-333C-0247-9127-23EF2FF0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BBFF-17CB-F746-8CC9-BC54D981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D5AAB-79DA-8E4D-BB65-9655F73F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42ED-5828-214F-A1BE-BC43C03C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9B4DD-F6D8-154E-BA02-0DA670F1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91462-6445-D949-857A-00F7008B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5C151-0895-3142-8693-07D70FF3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90528-918B-694E-B832-5158D806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BA7EB-7E77-7A4B-BCFC-BA7D46C3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24A4-72F0-9048-B7FA-C254573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1F9D-8C80-BB42-98AE-AE84187F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86D0-86BD-DA44-9FA0-5A427948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E2616-EDF1-5F4E-80F0-586DADF3B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59B5-2B7B-D848-B2DC-293FDDEE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6E11C-4BA6-2E42-915F-76EDCF3B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D07C-DA7D-954F-9044-10E5CBCB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1B77-F8E8-E44F-8463-7EA900FF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638B9-5516-F249-B0D8-A705169DD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B08EB-BCFE-5E4A-9FF0-84AABE0A5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C5A84-E5AA-AA4F-958C-A52A2F8B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A2C3C-420E-AE4B-B022-8962E947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4D441-C847-A846-BB63-B24E656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137CA-1936-DE4D-B0E1-A0A34844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F7E4-F37A-E242-9592-994CA3FC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1ED6-D7A1-184B-82A9-1758000D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351E-7C4E-F941-BC9E-B500CA27C520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9F9F-F3F1-8C45-BA3A-7F5F4B70D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62ED-460D-7C41-B959-C8BC08D8A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7098-AFCD-F240-9CD7-BA578268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Serine Proteases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5451-40F4-0845-92E9-FEEDEC10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7371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Almost one-third of all proteases contain a Ser nucleophile in the active site.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Distinguished by catalytic triad: Asp−His−Ser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There are some strange catalytic triads and dyads; Ser−His−Glu, Ser−Lys/His, His−Ser−His, and N-terminal Ser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Four clans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chymotrypsin/trypsin (most abundant, found in bacteria, archaea, </a:t>
            </a:r>
            <a:r>
              <a:rPr lang="en-US" sz="1600" dirty="0" err="1"/>
              <a:t>eukarya</a:t>
            </a:r>
            <a:r>
              <a:rPr lang="en-US" sz="1600" dirty="0"/>
              <a:t>, viruses),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subtilisin,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carboxypeptidase Y, </a:t>
            </a:r>
          </a:p>
          <a:p>
            <a:pPr lvl="1">
              <a:lnSpc>
                <a:spcPct val="100000"/>
              </a:lnSpc>
            </a:pPr>
            <a:r>
              <a:rPr lang="en-US" sz="1600" dirty="0" err="1"/>
              <a:t>Clp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Chymotrypsin-like proteases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digestion, hemostasis, apoptosis, signal transduction, production, immune response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Perform posttranslational proteolysis, removing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N-terminal methionine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N-terminal signal or targeting peptide,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activation peptide to unmasks the latent activity,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80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9A4A9C-5AC4-5948-A6E4-50672E56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5CE94-AF4D-5548-89E9-8AC4494A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05" y="35172"/>
            <a:ext cx="4692515" cy="34223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BE8C94-DF90-2E42-8FBB-3F1EA5D3BC15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0FEA1-A29E-F748-8164-7A0A5467099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1EB32D-AACA-6445-ACFB-F53B20FE4152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272658-35CF-9A49-AB93-ED6CE09D5679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C4659-AF94-0B4C-92A6-622D954F418B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46DEEF-D52F-1C41-906C-F59A58AE85B0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2C263-9ACF-564E-8EAC-B9004750E172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A7A8C531-3898-6049-ADF4-66898E766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7" t="24485" r="750" b="64523"/>
          <a:stretch/>
        </p:blipFill>
        <p:spPr bwMode="auto">
          <a:xfrm>
            <a:off x="1660518" y="2134614"/>
            <a:ext cx="2121511" cy="11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0B653-21E2-A96F-9B8C-16FF9C8B9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73" y="3462763"/>
            <a:ext cx="4368727" cy="31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582C6-0157-7A4E-8804-837759C1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31" y="38996"/>
            <a:ext cx="4664793" cy="3402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0FFCD1-0998-3046-B385-BD7BDAA77391}"/>
              </a:ext>
            </a:extLst>
          </p:cNvPr>
          <p:cNvSpPr/>
          <p:nvPr/>
        </p:nvSpPr>
        <p:spPr>
          <a:xfrm>
            <a:off x="8742584" y="5180351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9F61DB-44D1-7544-B11B-A9C6FA35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90" y="40326"/>
            <a:ext cx="4671004" cy="3406671"/>
          </a:xfrm>
          <a:prstGeom prst="rect">
            <a:avLst/>
          </a:prstGeom>
        </p:spPr>
      </p:pic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88BF9AC1-3600-AD4C-AC8E-A60E3EB1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40115" r="40398" b="49809"/>
          <a:stretch/>
        </p:blipFill>
        <p:spPr bwMode="auto">
          <a:xfrm>
            <a:off x="1744839" y="3911404"/>
            <a:ext cx="162098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8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E2FB8A-EA98-8F4D-9A0D-678C7C30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39B6AE-AC14-F84D-863E-1BF8AE3FCB0A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E2F27-8E20-C847-803C-9939D316E3A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21B2F-19C9-3F4B-912C-29DA64BED3A0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D08CA-927B-C840-AA07-438C6177DDD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42D2DF-0360-2740-93E6-9843A755702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C829FF-E321-FA48-A023-F596C90A5EBF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0BD23-C912-0346-9272-910172BD25AB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voet4_fig_11_29">
            <a:extLst>
              <a:ext uri="{FF2B5EF4-FFF2-40B4-BE49-F238E27FC236}">
                <a16:creationId xmlns:a16="http://schemas.microsoft.com/office/drawing/2014/main" id="{2FBF2520-43F5-5540-B871-1124DD56A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54848" r="77731" b="34175"/>
          <a:stretch/>
        </p:blipFill>
        <p:spPr bwMode="auto">
          <a:xfrm>
            <a:off x="2133601" y="3487841"/>
            <a:ext cx="2188093" cy="124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72E06-8187-1D43-B104-6C29FBA7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644" y="29310"/>
            <a:ext cx="47016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7F57B-A1B5-1E47-9B15-3AF2434B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70432-2416-C24B-A4C1-04C66D71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962DD-CF02-C847-8EA6-882AA9ABCD5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E4D07-570B-D345-8BA9-6E75BEE483B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770E1-C918-5745-B1D3-8E594F60A8F9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2D99E-243B-A144-84C7-B7109854D41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1C007-01C5-1E4B-9D6E-B52CEF58BBDC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820A6-80BB-B44A-9B29-0AB8873208A2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40E5C-6AD3-DA40-860D-30DE5A0B204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3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0D795-A931-3E4A-A430-98C14129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82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A6B56-D592-944F-887E-AE7401BD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EE6875-4E92-B34F-B027-406C86797E27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FB38C-E55B-BC45-B2BD-99BF77A66C5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90BF3D-8687-8141-BDB0-1C7407374D5E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108E5-7F77-3B4B-BEE2-532EDD98C384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46520-3CB5-E641-8292-BCCFD9F2909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E19FC6-C20A-EF40-B2DF-EBE9E0A23E4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A7C5C-B4FF-4E4E-A0B4-B3E0BB0608A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F4DF2122-6B30-5A4B-842E-40E27693D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4" t="63422" r="41207" b="19035"/>
          <a:stretch/>
        </p:blipFill>
        <p:spPr bwMode="auto">
          <a:xfrm>
            <a:off x="1737936" y="3675401"/>
            <a:ext cx="1600200" cy="19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2ACDB-9A3B-8B46-B6BE-78E018E1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6F806-E612-074C-B1EE-88EBF2B1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2E77B3-A6FB-D145-8CD5-4F88D24A13C1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F3561-ED34-9041-9867-135341574DA6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37D24-4143-F14C-818A-6E7A9E672374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46A92-D92E-2545-B1F6-CBE94E289965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9D6EA-581B-6741-9F0F-55399E9FF946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2A4477-2068-624B-8A6B-33230E8EC8FE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B8395-3F2C-6B41-8F75-5C919795DE5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D5F13-879B-8B45-933A-99E775AA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85" y="56644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4FCC0F-EAF5-4647-BBAE-B86260F7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1AADFE-521F-1743-AC55-244F0F07529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061E3-A572-884E-85F8-0E343527671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91A5E-FD99-A04B-BFE3-A757934E2ADF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826EC8-440E-8D4A-BC5C-BB39621A2F1D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0A294-8AD9-FE4D-B821-F1DC02D5EE1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1E4ED-08ED-BB46-9B2F-D4FC9F3ABC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45ACAD-65AA-6844-8A1A-A4D2DED7F976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7098-AFCD-F240-9CD7-BA578268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Serine Proteases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5451-40F4-0845-92E9-FEEDEC10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7371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Cascades of sequential activation of serine proteases are seen in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blood coagulation,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complement fixation,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fibrinolysis,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development,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matrix remodeling,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differentiation,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wound healing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620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3CBC1F-2B20-3347-AB9C-462150FE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0"/>
            <a:ext cx="1178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9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E822-D13A-554A-91AB-BB47993C7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193800"/>
            <a:ext cx="9144000" cy="2387600"/>
          </a:xfrm>
        </p:spPr>
        <p:txBody>
          <a:bodyPr/>
          <a:lstStyle/>
          <a:p>
            <a:r>
              <a:rPr lang="en-US" dirty="0"/>
              <a:t>Trypsin Mechanism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E6B1B-F956-7B4F-A044-90197974B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193800"/>
            <a:ext cx="11672887" cy="55030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There are many elementary steps in the mechanism</a:t>
            </a:r>
          </a:p>
          <a:p>
            <a:pPr algn="l"/>
            <a:r>
              <a:rPr lang="en-US" dirty="0"/>
              <a:t>	(i.e., there are many intermediates, many transition states and many rate constants)</a:t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>Demonstrates the following “elements of enzymatic catalysis”</a:t>
            </a:r>
          </a:p>
          <a:p>
            <a:pPr algn="l"/>
            <a:r>
              <a:rPr lang="en-US" dirty="0"/>
              <a:t>	acid &amp; base catalysis (yes)</a:t>
            </a:r>
          </a:p>
          <a:p>
            <a:pPr algn="l"/>
            <a:r>
              <a:rPr lang="en-US" dirty="0"/>
              <a:t> 	covalent intermediates (yes)</a:t>
            </a:r>
          </a:p>
          <a:p>
            <a:pPr algn="l"/>
            <a:r>
              <a:rPr lang="en-US" dirty="0"/>
              <a:t> 	proximity and orientation (yes)</a:t>
            </a:r>
          </a:p>
          <a:p>
            <a:pPr algn="l"/>
            <a:r>
              <a:rPr lang="en-US" dirty="0"/>
              <a:t>	preferential binding to and stabilization of the transition state (yes)</a:t>
            </a:r>
          </a:p>
          <a:p>
            <a:pPr algn="l"/>
            <a:r>
              <a:rPr lang="en-US" dirty="0"/>
              <a:t> 	metal ions (no)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7D04CE-7DBB-2C46-B719-0A4EC01CAE8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14B38-D9E7-DF40-B050-B58B95B5311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16A01-F5E8-134E-B8B5-8BB58502D77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D737E-8BC5-DA40-8DD3-F511EE19F235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19B771-D582-1944-B95F-1966A9A7A1B7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EB317-18F3-DA4E-8F18-7D8F13409A6F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1BBC6-2518-8141-82E4-E60E1E3BC1E0}"/>
              </a:ext>
            </a:extLst>
          </p:cNvPr>
          <p:cNvSpPr/>
          <p:nvPr/>
        </p:nvSpPr>
        <p:spPr>
          <a:xfrm>
            <a:off x="6340173" y="2138101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712A7-8150-724F-9A09-5E13EA0AF4FA}"/>
              </a:ext>
            </a:extLst>
          </p:cNvPr>
          <p:cNvCxnSpPr/>
          <p:nvPr/>
        </p:nvCxnSpPr>
        <p:spPr>
          <a:xfrm>
            <a:off x="6142843" y="-44026"/>
            <a:ext cx="0" cy="74053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BBB8C86-E30D-6FB4-6B3A-5A2F3E27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35" y="79238"/>
            <a:ext cx="4697729" cy="3428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BD5E4-9189-8F1C-DB4C-BF31FB61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5" y="3675400"/>
            <a:ext cx="4152900" cy="25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0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7D04CE-7DBB-2C46-B719-0A4EC01CAE8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14B38-D9E7-DF40-B050-B58B95B5311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16A01-F5E8-134E-B8B5-8BB58502D77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D737E-8BC5-DA40-8DD3-F511EE19F235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19B771-D582-1944-B95F-1966A9A7A1B7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EB317-18F3-DA4E-8F18-7D8F13409A6F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1BBC6-2518-8141-82E4-E60E1E3BC1E0}"/>
              </a:ext>
            </a:extLst>
          </p:cNvPr>
          <p:cNvSpPr/>
          <p:nvPr/>
        </p:nvSpPr>
        <p:spPr>
          <a:xfrm>
            <a:off x="6320286" y="609895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712A7-8150-724F-9A09-5E13EA0AF4FA}"/>
              </a:ext>
            </a:extLst>
          </p:cNvPr>
          <p:cNvCxnSpPr/>
          <p:nvPr/>
        </p:nvCxnSpPr>
        <p:spPr>
          <a:xfrm>
            <a:off x="6142843" y="-44026"/>
            <a:ext cx="0" cy="74053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EA7828A-DBAE-EFE5-1D3F-25DF440F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66" y="3394558"/>
            <a:ext cx="4248658" cy="3205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32350-8809-4CC4-433A-301FD713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8860"/>
            <a:ext cx="47016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77B37-87EC-2749-9060-493AE52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3200"/>
            <a:ext cx="4701619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78EF90-B6C4-7844-9F83-DA05C8C3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4D4BB-07F9-1741-945E-4D4157FD8EE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363AD-8269-E646-B8AE-A772CBE919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B769A-A9EE-DC45-A0D9-77602590AC9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FD8725-920F-C048-8FB0-8438C0F3888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DEF74-FF7D-EF42-AED2-68439B34A643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02B76-4DCB-8342-95EF-6132595BCB0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DC2BAF-BE8F-F145-9711-8B3A478B874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2" descr="voet4_fig_11_29">
            <a:extLst>
              <a:ext uri="{FF2B5EF4-FFF2-40B4-BE49-F238E27FC236}">
                <a16:creationId xmlns:a16="http://schemas.microsoft.com/office/drawing/2014/main" id="{6230BB5A-D339-344A-B878-60AE32AFC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0" r="40531" b="85826"/>
          <a:stretch/>
        </p:blipFill>
        <p:spPr bwMode="auto">
          <a:xfrm>
            <a:off x="1784942" y="1716481"/>
            <a:ext cx="1524917" cy="11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BA1B08-D155-7A93-7E5F-E86891C56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66" y="3394558"/>
            <a:ext cx="4248658" cy="32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591503-F49D-0A4D-BE24-368DC817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5F8BE5-6314-E240-8339-0964CCF3670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A31044-B768-0047-A57C-6EEE1724EA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82CE3-8815-3D49-A1C4-B5355EE0DF7A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7D4BF-FEEB-C345-99A9-640E85FFDA68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27AC1-A0EB-C04D-955A-540DB9F55749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2AB732-A9F4-804F-B0BB-43BD941402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AA98FB-4CDD-3F4A-9317-B13FC6B277D3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73B39-0B41-454C-BC81-7FEDB2C2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138" y="36575"/>
            <a:ext cx="4701619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CE1EA-3D95-0743-925D-075ADF3A1A35}"/>
              </a:ext>
            </a:extLst>
          </p:cNvPr>
          <p:cNvSpPr txBox="1"/>
          <p:nvPr/>
        </p:nvSpPr>
        <p:spPr>
          <a:xfrm>
            <a:off x="1769417" y="2282147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j-lt"/>
              </a:rPr>
              <a:t>Covalent bond formed between enzyme and substrate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0F907D-53CE-E843-B67F-C188F01BE386}"/>
              </a:ext>
            </a:extLst>
          </p:cNvPr>
          <p:cNvSpPr/>
          <p:nvPr/>
        </p:nvSpPr>
        <p:spPr bwMode="auto">
          <a:xfrm>
            <a:off x="4648200" y="1295401"/>
            <a:ext cx="381000" cy="986747"/>
          </a:xfrm>
          <a:prstGeom prst="roundRect">
            <a:avLst/>
          </a:prstGeom>
          <a:solidFill>
            <a:srgbClr val="7030A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CAFEC-742D-E664-1ABC-1D6A4FA64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73" y="3462763"/>
            <a:ext cx="4368727" cy="316004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F1CA18-5776-AFBA-53BB-E4E217BC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72" y="6236650"/>
            <a:ext cx="2834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Covalent catalysis: intermediate resembles transition state.</a:t>
            </a:r>
          </a:p>
        </p:txBody>
      </p:sp>
    </p:spTree>
    <p:extLst>
      <p:ext uri="{BB962C8B-B14F-4D97-AF65-F5344CB8AC3E}">
        <p14:creationId xmlns:p14="http://schemas.microsoft.com/office/powerpoint/2010/main" val="25221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245</Words>
  <Application>Microsoft Macintosh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Office Theme</vt:lpstr>
      <vt:lpstr>Serine Proteases</vt:lpstr>
      <vt:lpstr>Serine Proteases</vt:lpstr>
      <vt:lpstr>PowerPoint Presentation</vt:lpstr>
      <vt:lpstr>Trypsin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Justin's Dad</dc:creator>
  <cp:lastModifiedBy>Williams, Loren D</cp:lastModifiedBy>
  <cp:revision>16</cp:revision>
  <dcterms:created xsi:type="dcterms:W3CDTF">2020-08-16T03:09:25Z</dcterms:created>
  <dcterms:modified xsi:type="dcterms:W3CDTF">2023-02-23T05:10:44Z</dcterms:modified>
</cp:coreProperties>
</file>