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66" r:id="rId2"/>
    <p:sldId id="370" r:id="rId3"/>
    <p:sldId id="391" r:id="rId4"/>
    <p:sldId id="384" r:id="rId5"/>
    <p:sldId id="390" r:id="rId6"/>
    <p:sldId id="381" r:id="rId7"/>
    <p:sldId id="365" r:id="rId8"/>
    <p:sldId id="369" r:id="rId9"/>
    <p:sldId id="282" r:id="rId10"/>
    <p:sldId id="36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0"/>
    <p:restoredTop sz="94623"/>
  </p:normalViewPr>
  <p:slideViewPr>
    <p:cSldViewPr>
      <p:cViewPr varScale="1">
        <p:scale>
          <a:sx n="85" d="100"/>
          <a:sy n="85" d="100"/>
        </p:scale>
        <p:origin x="3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1D67EB2-8FD3-6D4C-8D1B-E8B251FC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13BA1C0-937B-F248-BEBD-FB9DA70550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7E81F36-EA16-6249-B051-9D40B857F7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92DAC9C8-F4D5-8E40-94BE-617CDE67F8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85C0140D-D80D-224E-B19F-5F1961DB7D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ADB5EBD-0ADC-B041-82BC-54011C937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B5AAE-23C3-DB4A-9D7B-300D9E4926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57A39065-2165-0B40-8437-4B084BF68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32C1A15-1E65-5E42-A055-345B3A7A117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FC0C77C5-E151-4B47-87C6-EA11554BE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3132B75-FBC4-8048-AF82-71AA9F95C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9CE4EF-2A19-8245-B708-52A402FAA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EBBE7-E0FE-0246-9061-58AED801B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95B35-D8F1-904E-BD3C-B8C346709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2772-8521-524B-BFB5-7F5EB34FC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49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DA43E6-AE22-6B4B-8620-A919CE505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44188-639E-F949-8B5E-36A5A1B8F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34EBA-CF38-4849-B9CE-2B97102E1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4F8E7-630A-C54A-BD20-7123E322B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0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DB1322-ACC0-0547-8F58-398B28080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1ACEC-89EB-D14F-B7AD-A280FBAEB8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E83FA-006B-0843-A4BD-498403F4A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A4A21-2E0B-CC4B-9B72-632F955A3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3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7AA74-64FF-CB49-9BFC-D56EAAEC8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BE1A2-34AD-5841-9A60-FB353ED74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427BDE-F20E-5840-9F47-691963555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5F3D4-74C6-0B4B-AEC5-4A6EEF187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74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68316-625F-9F4D-B6BC-E2FBF910D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C025F-3382-7745-9EEB-420E36F0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8F12F-7528-0F4F-9A1A-723F0C726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318BE-0980-5D42-8FE0-AB6AD18AB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0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C3590-13EF-AB4A-9B61-6754546ED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0FA00-635C-5246-8BF9-108FD7594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FD8B6-8780-B446-9C29-1988014F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F822E-C7D3-034A-8A6A-5ECDC4BF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6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F6041-43A0-F44B-9A35-B3D374D2A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CDE3FE-29C4-AC4B-868E-A9FF43E7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4F9B6F-96A5-584C-B2D3-75116FBB9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0A489-08AD-0D43-8D91-9A34A0C6B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00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BD4B08-F49D-8749-8736-77DCA21B1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13A8F-71D2-CB4F-AC81-D3580FBA1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902B93-FBA9-A04A-988D-700F62C2A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79ED0-8563-C54C-A653-21C6E416B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1F144F-58CE-9540-96C6-5CA5C740B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25A8A-16A4-9B47-B12A-4FEBD24E8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673A08-7EAF-884A-9A92-07A5C176C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BE0B-A4AE-1A4D-9308-0CE773F0B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3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80BAC-F2D5-DA47-B7C3-6982E755C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2935C-DABB-1642-A479-414C5B985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68E1E-FBD4-9549-BA7E-74407160F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6BD3A-5017-9248-8977-47E2FD56E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6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6D8DC-548F-A442-B779-52CFE1B56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807BE-FFD3-7B47-9006-AB1228C72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2D9B1-0445-324C-9CCF-72766F9C3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295B6-CBF0-6145-AAD8-E5F93D83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B697A3-343C-9142-B460-AC05FD6B7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CA9852-284E-DB44-BA30-31009D4F3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C48350-DD33-3E44-B5E0-B0BCAAB932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A8CA23-4F2C-954B-A1D7-FD257E695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8BF9B4-6AF6-1346-ADCB-DD9CE48215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B0DD15-9A7A-AD45-9530-441484D14F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5D60AE-5604-B04A-BADD-EEAFBCD4FA9B}"/>
              </a:ext>
            </a:extLst>
          </p:cNvPr>
          <p:cNvSpPr/>
          <p:nvPr/>
        </p:nvSpPr>
        <p:spPr>
          <a:xfrm>
            <a:off x="3370392" y="2967335"/>
            <a:ext cx="24032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mbol" charset="2"/>
                <a:ea typeface="ＭＳ Ｐゴシック" charset="0"/>
                <a:cs typeface="Symbol" charset="2"/>
              </a:rPr>
              <a:t>a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 helix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>
            <a:extLst>
              <a:ext uri="{FF2B5EF4-FFF2-40B4-BE49-F238E27FC236}">
                <a16:creationId xmlns:a16="http://schemas.microsoft.com/office/drawing/2014/main" id="{091D2D40-0637-5E47-A250-70C357BD9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5381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2">
            <a:extLst>
              <a:ext uri="{FF2B5EF4-FFF2-40B4-BE49-F238E27FC236}">
                <a16:creationId xmlns:a16="http://schemas.microsoft.com/office/drawing/2014/main" id="{274E49EA-3D51-3644-88CB-5DA2B3D2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27738"/>
            <a:ext cx="815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 pair of coiled-coils can form a four-helix bundle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AE483153-044A-E04A-BE26-DC67E51B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prevalent secondary structural element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uniform secondary structure in conformation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predictable secondary structure from sequence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NH of i+4 donates to O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69 H -&gt; O 65, 68 H-&gt; O 64, 67 H -&gt; O 63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13 atoms in the HB ring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100°/aa</a:t>
            </a:r>
          </a:p>
          <a:p>
            <a:r>
              <a:rPr lang="en-US" altLang="en-US" dirty="0">
                <a:latin typeface="Symbol" pitchFamily="2" charset="2"/>
              </a:rPr>
              <a:t>f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-50° to -90°, </a:t>
            </a:r>
            <a:r>
              <a:rPr lang="en-US" altLang="en-US" dirty="0">
                <a:latin typeface="Symbol" pitchFamily="2" charset="2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-30 to -60°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3.6 aa per turn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/aa, 5.4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/turn (1.5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/aa x 3.6 aa/turn)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Amino-acids have 'propensities' for being in α-helices. Methionine, alanine, leucine, uncharged glutamate, and lysine ("MALEK" in the amino-acid 1-letter codes) have high helix-forming propensities. Proline and glycine have low helix-forming propensities.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3835C2-C4AC-113C-535D-F5088C3E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037"/>
            <a:ext cx="2971800" cy="68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FIG2_2A">
            <a:extLst>
              <a:ext uri="{FF2B5EF4-FFF2-40B4-BE49-F238E27FC236}">
                <a16:creationId xmlns:a16="http://schemas.microsoft.com/office/drawing/2014/main" id="{ED49CEB9-568A-2A49-9DE2-3CFDA4AB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5"/>
          <a:stretch>
            <a:fillRect/>
          </a:stretch>
        </p:blipFill>
        <p:spPr bwMode="auto">
          <a:xfrm>
            <a:off x="0" y="1397000"/>
            <a:ext cx="5257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id="{DE5325B0-3AA1-524E-A7A2-201264314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295400"/>
            <a:ext cx="3886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α helix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right-handed helix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100°/residue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3.6 residues per turn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1.5 Å rise per residue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5.4 Å per turn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1.5 Å/residues x 3.6 residues/turn = 5.4 Å/turn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Each N-H group forms a hydrogen bond with the C=O group four residues earlier.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Sidechains are directed out.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 Peptide dipoles are aligned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>
                <a:latin typeface="Symbol" pitchFamily="2" charset="2"/>
              </a:rPr>
              <a:t> f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-50° to -90°, </a:t>
            </a:r>
            <a:r>
              <a:rPr lang="en-US" altLang="en-US" sz="2000">
                <a:latin typeface="Symbol" pitchFamily="2" charset="2"/>
              </a:rPr>
              <a:t>j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-30 to -60°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/>
          </a:p>
        </p:txBody>
      </p:sp>
      <p:sp>
        <p:nvSpPr>
          <p:cNvPr id="48131" name="Date Placeholder 3">
            <a:extLst>
              <a:ext uri="{FF2B5EF4-FFF2-40B4-BE49-F238E27FC236}">
                <a16:creationId xmlns:a16="http://schemas.microsoft.com/office/drawing/2014/main" id="{FC940E4F-87D5-3E4E-8071-D968E58978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Fall 2011</a:t>
            </a: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E7640129-DD9B-5F4B-A765-8BDC4469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7FE7B0-321E-6946-BC76-8AEC5C438663}" type="slidenum">
              <a:rPr lang="en-US" altLang="en-US" sz="140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8133" name="Footer Placeholder 5">
            <a:extLst>
              <a:ext uri="{FF2B5EF4-FFF2-40B4-BE49-F238E27FC236}">
                <a16:creationId xmlns:a16="http://schemas.microsoft.com/office/drawing/2014/main" id="{AACA1B97-5ED7-C044-99C6-6BB1163A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Chem 4511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1EFC9832-DC6D-4E46-BC85-D3AD22327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58054"/>
            <a:ext cx="5675406" cy="51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3">
            <a:extLst>
              <a:ext uri="{FF2B5EF4-FFF2-40B4-BE49-F238E27FC236}">
                <a16:creationId xmlns:a16="http://schemas.microsoft.com/office/drawing/2014/main" id="{6DA1B408-51BF-8E46-9BB8-21D627017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699182"/>
            <a:ext cx="5767095" cy="540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4">
            <a:extLst>
              <a:ext uri="{FF2B5EF4-FFF2-40B4-BE49-F238E27FC236}">
                <a16:creationId xmlns:a16="http://schemas.microsoft.com/office/drawing/2014/main" id="{516D59C0-0A3A-2E44-94F7-00356E801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38875"/>
            <a:ext cx="339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altLang="en-US" sz="2800" dirty="0">
                <a:latin typeface="Symbol" pitchFamily="2" charset="2"/>
              </a:rPr>
              <a:t>f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an </a:t>
            </a:r>
            <a:r>
              <a:rPr lang="en-US" altLang="en-US" sz="2800" dirty="0">
                <a:latin typeface="Symbol" pitchFamily="2" charset="2"/>
              </a:rPr>
              <a:t>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-helix</a:t>
            </a:r>
          </a:p>
        </p:txBody>
      </p:sp>
      <p:sp>
        <p:nvSpPr>
          <p:cNvPr id="52228" name="TextBox 6">
            <a:extLst>
              <a:ext uri="{FF2B5EF4-FFF2-40B4-BE49-F238E27FC236}">
                <a16:creationId xmlns:a16="http://schemas.microsoft.com/office/drawing/2014/main" id="{73DC9A8A-A15F-164B-A80D-9DDB6428E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757" y="6190126"/>
            <a:ext cx="344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altLang="en-US" sz="2800" dirty="0">
                <a:latin typeface="Symbol" pitchFamily="2" charset="2"/>
              </a:rPr>
              <a:t>j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an </a:t>
            </a:r>
            <a:r>
              <a:rPr lang="en-US" altLang="en-US" sz="2800" dirty="0">
                <a:latin typeface="Symbol" pitchFamily="2" charset="2"/>
              </a:rPr>
              <a:t>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-helix</a:t>
            </a:r>
          </a:p>
        </p:txBody>
      </p:sp>
      <p:sp>
        <p:nvSpPr>
          <p:cNvPr id="52229" name="Rectangle 1">
            <a:extLst>
              <a:ext uri="{FF2B5EF4-FFF2-40B4-BE49-F238E27FC236}">
                <a16:creationId xmlns:a16="http://schemas.microsoft.com/office/drawing/2014/main" id="{31DAB63C-17E5-3C4B-813C-BCE85620C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49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Symbol" pitchFamily="2" charset="2"/>
              </a:rPr>
              <a:t>f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= -50° to -90°, </a:t>
            </a:r>
            <a:r>
              <a:rPr lang="en-US" altLang="en-US">
                <a:latin typeface="Symbol" pitchFamily="2" charset="2"/>
              </a:rPr>
              <a:t>j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= -30 to -60°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>
            <a:extLst>
              <a:ext uri="{FF2B5EF4-FFF2-40B4-BE49-F238E27FC236}">
                <a16:creationId xmlns:a16="http://schemas.microsoft.com/office/drawing/2014/main" id="{EB04FA7A-7CA5-3A4B-91EA-1C970AF8D1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Fall 2011</a:t>
            </a:r>
          </a:p>
        </p:txBody>
      </p:sp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BCA051C0-02B9-BE45-8D87-7F0CAD2E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Chem 4511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2E79C42F-9112-F644-AB93-678BBE1A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719725-B512-3440-9BAE-6DF9DF619C89}" type="slidenum">
              <a:rPr lang="en-US" altLang="en-US" sz="1400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53252" name="Picture 6" descr="hbonds_3d.jpg">
            <a:extLst>
              <a:ext uri="{FF2B5EF4-FFF2-40B4-BE49-F238E27FC236}">
                <a16:creationId xmlns:a16="http://schemas.microsoft.com/office/drawing/2014/main" id="{8CB7E2F3-D2DD-7345-82B1-256AD503A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44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 descr="ramach_hemoglobin.gif">
            <a:extLst>
              <a:ext uri="{FF2B5EF4-FFF2-40B4-BE49-F238E27FC236}">
                <a16:creationId xmlns:a16="http://schemas.microsoft.com/office/drawing/2014/main" id="{0BB07CD8-D229-974E-A628-827D7F6B2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55927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8">
            <a:extLst>
              <a:ext uri="{FF2B5EF4-FFF2-40B4-BE49-F238E27FC236}">
                <a16:creationId xmlns:a16="http://schemas.microsoft.com/office/drawing/2014/main" id="{A1612FFA-1881-2548-84FF-10FFD5ACA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572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Symbol" pitchFamily="2" charset="2"/>
              </a:rPr>
              <a:t>a</a:t>
            </a:r>
            <a:r>
              <a:rPr lang="en-US" altLang="en-US" sz="3200">
                <a:latin typeface="Times New Roman" panose="02020603050405020304" pitchFamily="18" charset="0"/>
              </a:rPr>
              <a:t>-helix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>
            <a:extLst>
              <a:ext uri="{FF2B5EF4-FFF2-40B4-BE49-F238E27FC236}">
                <a16:creationId xmlns:a16="http://schemas.microsoft.com/office/drawing/2014/main" id="{D550974F-F158-E747-B063-A394C31BA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7526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Box 2">
            <a:extLst>
              <a:ext uri="{FF2B5EF4-FFF2-40B4-BE49-F238E27FC236}">
                <a16:creationId xmlns:a16="http://schemas.microsoft.com/office/drawing/2014/main" id="{7616E58A-F5EF-354B-A0C0-7241EE6F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206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Helical Wheel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>
            <a:extLst>
              <a:ext uri="{FF2B5EF4-FFF2-40B4-BE49-F238E27FC236}">
                <a16:creationId xmlns:a16="http://schemas.microsoft.com/office/drawing/2014/main" id="{AD9DC24A-676C-A945-A512-0BB7C8F5C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09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fig_06_15a">
            <a:extLst>
              <a:ext uri="{FF2B5EF4-FFF2-40B4-BE49-F238E27FC236}">
                <a16:creationId xmlns:a16="http://schemas.microsoft.com/office/drawing/2014/main" id="{98C6E5F1-A9D6-A543-B2E2-3C2F858D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1225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2">
            <a:extLst>
              <a:ext uri="{FF2B5EF4-FFF2-40B4-BE49-F238E27FC236}">
                <a16:creationId xmlns:a16="http://schemas.microsoft.com/office/drawing/2014/main" id="{4245A245-AC9F-194B-B7F6-7AF68A1F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Coiled-coils: two </a:t>
            </a:r>
            <a:r>
              <a:rPr lang="en-US" altLang="en-US">
                <a:latin typeface="Symbol" pitchFamily="2" charset="2"/>
              </a:rPr>
              <a:t>a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-helices form a "supercoil" with a heptad sequence repeat of seven aa's (a-b-c-d-e-f-g-a-b-c-d-e-f-g...). The a and d aa's are hydrophobic (d usually leucine). The e and g residues (the e and g aa's have opposing charges.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6477</TotalTime>
  <Words>326</Words>
  <Application>Microsoft Macintosh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Symbol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153</cp:revision>
  <dcterms:created xsi:type="dcterms:W3CDTF">2011-02-08T03:53:24Z</dcterms:created>
  <dcterms:modified xsi:type="dcterms:W3CDTF">2023-02-07T04:45:59Z</dcterms:modified>
  <cp:category/>
</cp:coreProperties>
</file>