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1378" r:id="rId2"/>
    <p:sldId id="1430" r:id="rId3"/>
    <p:sldId id="1431" r:id="rId4"/>
    <p:sldId id="1433" r:id="rId5"/>
    <p:sldId id="1435" r:id="rId6"/>
    <p:sldId id="1434" r:id="rId7"/>
    <p:sldId id="1444" r:id="rId8"/>
    <p:sldId id="1432" r:id="rId9"/>
    <p:sldId id="1437" r:id="rId10"/>
    <p:sldId id="1443" r:id="rId11"/>
    <p:sldId id="1428" r:id="rId12"/>
    <p:sldId id="1429" r:id="rId13"/>
    <p:sldId id="1390" r:id="rId14"/>
    <p:sldId id="1380" r:id="rId15"/>
    <p:sldId id="1356" r:id="rId16"/>
    <p:sldId id="1391" r:id="rId17"/>
    <p:sldId id="1413" r:id="rId18"/>
    <p:sldId id="1440" r:id="rId19"/>
    <p:sldId id="1290" r:id="rId20"/>
    <p:sldId id="1388" r:id="rId21"/>
    <p:sldId id="1427" r:id="rId22"/>
    <p:sldId id="1423" r:id="rId23"/>
    <p:sldId id="1422" r:id="rId24"/>
    <p:sldId id="1389" r:id="rId25"/>
    <p:sldId id="1392" r:id="rId26"/>
    <p:sldId id="1414" r:id="rId27"/>
    <p:sldId id="1393" r:id="rId28"/>
    <p:sldId id="1327" r:id="rId29"/>
    <p:sldId id="1416" r:id="rId30"/>
    <p:sldId id="1331" r:id="rId31"/>
    <p:sldId id="1397" r:id="rId32"/>
    <p:sldId id="1420" r:id="rId33"/>
    <p:sldId id="1396" r:id="rId34"/>
    <p:sldId id="1421" r:id="rId35"/>
    <p:sldId id="1425" r:id="rId36"/>
    <p:sldId id="1424" r:id="rId37"/>
    <p:sldId id="1375" r:id="rId38"/>
    <p:sldId id="1339" r:id="rId39"/>
    <p:sldId id="1407" r:id="rId40"/>
    <p:sldId id="1376" r:id="rId41"/>
    <p:sldId id="1417" r:id="rId42"/>
    <p:sldId id="1426" r:id="rId43"/>
    <p:sldId id="1372" r:id="rId44"/>
    <p:sldId id="1400" r:id="rId45"/>
    <p:sldId id="1217" r:id="rId46"/>
    <p:sldId id="1442" r:id="rId47"/>
    <p:sldId id="1404" r:id="rId48"/>
    <p:sldId id="1403" r:id="rId49"/>
  </p:sldIdLst>
  <p:sldSz cx="10287000" cy="6858000" type="35mm"/>
  <p:notesSz cx="7010400" cy="9296400"/>
  <p:defaultTextStyle>
    <a:defPPr>
      <a:defRPr lang="en-US"/>
    </a:defPPr>
    <a:lvl1pPr algn="l" rtl="0" fontAlgn="base">
      <a:spcBef>
        <a:spcPct val="0"/>
      </a:spcBef>
      <a:spcAft>
        <a:spcPct val="0"/>
      </a:spcAft>
      <a:defRPr sz="4400" kern="1200">
        <a:solidFill>
          <a:schemeClr val="tx1"/>
        </a:solidFill>
        <a:latin typeface="Arial" charset="0"/>
        <a:ea typeface="+mn-ea"/>
        <a:cs typeface="+mn-cs"/>
      </a:defRPr>
    </a:lvl1pPr>
    <a:lvl2pPr marL="457200" algn="l" rtl="0" fontAlgn="base">
      <a:spcBef>
        <a:spcPct val="0"/>
      </a:spcBef>
      <a:spcAft>
        <a:spcPct val="0"/>
      </a:spcAft>
      <a:defRPr sz="4400" kern="1200">
        <a:solidFill>
          <a:schemeClr val="tx1"/>
        </a:solidFill>
        <a:latin typeface="Arial" charset="0"/>
        <a:ea typeface="+mn-ea"/>
        <a:cs typeface="+mn-cs"/>
      </a:defRPr>
    </a:lvl2pPr>
    <a:lvl3pPr marL="914400" algn="l" rtl="0" fontAlgn="base">
      <a:spcBef>
        <a:spcPct val="0"/>
      </a:spcBef>
      <a:spcAft>
        <a:spcPct val="0"/>
      </a:spcAft>
      <a:defRPr sz="4400" kern="1200">
        <a:solidFill>
          <a:schemeClr val="tx1"/>
        </a:solidFill>
        <a:latin typeface="Arial" charset="0"/>
        <a:ea typeface="+mn-ea"/>
        <a:cs typeface="+mn-cs"/>
      </a:defRPr>
    </a:lvl3pPr>
    <a:lvl4pPr marL="1371600" algn="l" rtl="0" fontAlgn="base">
      <a:spcBef>
        <a:spcPct val="0"/>
      </a:spcBef>
      <a:spcAft>
        <a:spcPct val="0"/>
      </a:spcAft>
      <a:defRPr sz="4400" kern="1200">
        <a:solidFill>
          <a:schemeClr val="tx1"/>
        </a:solidFill>
        <a:latin typeface="Arial" charset="0"/>
        <a:ea typeface="+mn-ea"/>
        <a:cs typeface="+mn-cs"/>
      </a:defRPr>
    </a:lvl4pPr>
    <a:lvl5pPr marL="1828800" algn="l" rtl="0" fontAlgn="base">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00FF"/>
    <a:srgbClr val="0066FF"/>
    <a:srgbClr val="339933"/>
    <a:srgbClr val="0033CC"/>
    <a:srgbClr val="FF00FF"/>
    <a:srgbClr val="FF0066"/>
    <a:srgbClr val="FF3399"/>
    <a:srgbClr val="00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7446" autoAdjust="0"/>
    <p:restoredTop sz="97826" autoAdjust="0"/>
  </p:normalViewPr>
  <p:slideViewPr>
    <p:cSldViewPr snapToGrid="0">
      <p:cViewPr>
        <p:scale>
          <a:sx n="100" d="100"/>
          <a:sy n="100" d="100"/>
        </p:scale>
        <p:origin x="-928" y="-48"/>
      </p:cViewPr>
      <p:guideLst>
        <p:guide orient="horz" pos="2636"/>
        <p:guide pos="11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0" d="100"/>
        <a:sy n="150" d="100"/>
      </p:scale>
      <p:origin x="0" y="1596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1">
                <a:solidFill>
                  <a:schemeClr val="bg1"/>
                </a:solidFill>
                <a:latin typeface="Arial" charset="0"/>
              </a:defRPr>
            </a:lvl1pPr>
          </a:lstStyle>
          <a:p>
            <a:pPr>
              <a:defRPr/>
            </a:pPr>
            <a:endParaRPr lang="en-US"/>
          </a:p>
        </p:txBody>
      </p:sp>
      <p:sp>
        <p:nvSpPr>
          <p:cNvPr id="22835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1">
                <a:solidFill>
                  <a:schemeClr val="bg1"/>
                </a:solidFill>
                <a:latin typeface="Arial" charset="0"/>
              </a:defRPr>
            </a:lvl1pPr>
          </a:lstStyle>
          <a:p>
            <a:pPr>
              <a:defRPr/>
            </a:pPr>
            <a:endParaRPr lang="en-US"/>
          </a:p>
        </p:txBody>
      </p:sp>
      <p:sp>
        <p:nvSpPr>
          <p:cNvPr id="22835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1">
                <a:solidFill>
                  <a:schemeClr val="bg1"/>
                </a:solidFill>
                <a:latin typeface="Arial" charset="0"/>
              </a:defRPr>
            </a:lvl1pPr>
          </a:lstStyle>
          <a:p>
            <a:pPr>
              <a:defRPr/>
            </a:pPr>
            <a:endParaRPr lang="en-US"/>
          </a:p>
        </p:txBody>
      </p:sp>
      <p:sp>
        <p:nvSpPr>
          <p:cNvPr id="22835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1">
                <a:solidFill>
                  <a:schemeClr val="bg1"/>
                </a:solidFill>
                <a:latin typeface="Arial" charset="0"/>
              </a:defRPr>
            </a:lvl1pPr>
          </a:lstStyle>
          <a:p>
            <a:pPr>
              <a:defRPr/>
            </a:pPr>
            <a:fld id="{2C8FF820-5985-4039-9778-3504C74AEAE3}" type="slidenum">
              <a:rPr lang="en-US"/>
              <a:pPr>
                <a:defRPr/>
              </a:pPr>
              <a:t>‹#›</a:t>
            </a:fld>
            <a:endParaRPr lang="en-US"/>
          </a:p>
        </p:txBody>
      </p:sp>
    </p:spTree>
    <p:extLst>
      <p:ext uri="{BB962C8B-B14F-4D97-AF65-F5344CB8AC3E}">
        <p14:creationId xmlns:p14="http://schemas.microsoft.com/office/powerpoint/2010/main" val="223137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charset="0"/>
              </a:defRPr>
            </a:lvl1pPr>
          </a:lstStyle>
          <a:p>
            <a:pPr>
              <a:defRPr/>
            </a:pPr>
            <a:endParaRPr lang="en-US"/>
          </a:p>
        </p:txBody>
      </p:sp>
      <p:sp>
        <p:nvSpPr>
          <p:cNvPr id="49155"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890588" y="696913"/>
            <a:ext cx="522922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charset="0"/>
              </a:defRPr>
            </a:lvl1pPr>
          </a:lstStyle>
          <a:p>
            <a:pPr>
              <a:defRPr/>
            </a:pPr>
            <a:endParaRPr lang="en-US"/>
          </a:p>
        </p:txBody>
      </p:sp>
      <p:sp>
        <p:nvSpPr>
          <p:cNvPr id="4915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pPr>
              <a:defRPr/>
            </a:pPr>
            <a:fld id="{F483A553-5AC4-4520-AC07-DE5F395A255D}" type="slidenum">
              <a:rPr lang="en-US"/>
              <a:pPr>
                <a:defRPr/>
              </a:pPr>
              <a:t>‹#›</a:t>
            </a:fld>
            <a:endParaRPr lang="en-US"/>
          </a:p>
        </p:txBody>
      </p:sp>
    </p:spTree>
    <p:extLst>
      <p:ext uri="{BB962C8B-B14F-4D97-AF65-F5344CB8AC3E}">
        <p14:creationId xmlns:p14="http://schemas.microsoft.com/office/powerpoint/2010/main" val="639312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25A5B448-6A01-4C33-B28B-381FBD6DAE73}" type="slidenum">
              <a:rPr lang="en-US" sz="1200">
                <a:latin typeface="Times New Roman" pitchFamily="18" charset="0"/>
              </a:rPr>
              <a:pPr algn="r" eaLnBrk="1" hangingPunct="1"/>
              <a:t>1</a:t>
            </a:fld>
            <a:endParaRPr lang="en-US" sz="1200">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19</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BB53B7EC-A05F-4FB4-BE9B-65685CF1473E}" type="slidenum">
              <a:rPr lang="en-US" sz="1200">
                <a:latin typeface="Times New Roman" pitchFamily="18" charset="0"/>
              </a:rPr>
              <a:pPr algn="r" eaLnBrk="1" hangingPunct="1"/>
              <a:t>20</a:t>
            </a:fld>
            <a:endParaRPr 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21</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22</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24</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BB53B7EC-A05F-4FB4-BE9B-65685CF1473E}" type="slidenum">
              <a:rPr lang="en-US" sz="1200">
                <a:latin typeface="Times New Roman" pitchFamily="18" charset="0"/>
              </a:rPr>
              <a:pPr algn="r" eaLnBrk="1" hangingPunct="1"/>
              <a:t>25</a:t>
            </a:fld>
            <a:endParaRPr lang="en-US" sz="12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27</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EA9D2E4A-DE94-4073-9E83-EFE9426CAF49}" type="slidenum">
              <a:rPr lang="en-US" sz="1200">
                <a:latin typeface="Times New Roman" pitchFamily="18" charset="0"/>
              </a:rPr>
              <a:pPr algn="r" eaLnBrk="1" hangingPunct="1"/>
              <a:t>28</a:t>
            </a:fld>
            <a:endParaRPr lang="en-US" sz="120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31</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33</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algn="ctr" defTabSz="931863" eaLnBrk="0" fontAlgn="base" hangingPunct="0">
              <a:spcBef>
                <a:spcPct val="0"/>
              </a:spcBef>
              <a:spcAft>
                <a:spcPct val="0"/>
              </a:spcAft>
              <a:defRPr>
                <a:solidFill>
                  <a:schemeClr val="tx1"/>
                </a:solidFill>
                <a:latin typeface="Arial" charset="0"/>
              </a:defRPr>
            </a:lvl6pPr>
            <a:lvl7pPr marL="2971800" indent="-228600" algn="ctr" defTabSz="931863" eaLnBrk="0" fontAlgn="base" hangingPunct="0">
              <a:spcBef>
                <a:spcPct val="0"/>
              </a:spcBef>
              <a:spcAft>
                <a:spcPct val="0"/>
              </a:spcAft>
              <a:defRPr>
                <a:solidFill>
                  <a:schemeClr val="tx1"/>
                </a:solidFill>
                <a:latin typeface="Arial" charset="0"/>
              </a:defRPr>
            </a:lvl7pPr>
            <a:lvl8pPr marL="3429000" indent="-228600" algn="ctr" defTabSz="931863" eaLnBrk="0" fontAlgn="base" hangingPunct="0">
              <a:spcBef>
                <a:spcPct val="0"/>
              </a:spcBef>
              <a:spcAft>
                <a:spcPct val="0"/>
              </a:spcAft>
              <a:defRPr>
                <a:solidFill>
                  <a:schemeClr val="tx1"/>
                </a:solidFill>
                <a:latin typeface="Arial" charset="0"/>
              </a:defRPr>
            </a:lvl8pPr>
            <a:lvl9pPr marL="3886200" indent="-228600" algn="ctr" defTabSz="931863" eaLnBrk="0" fontAlgn="base" hangingPunct="0">
              <a:spcBef>
                <a:spcPct val="0"/>
              </a:spcBef>
              <a:spcAft>
                <a:spcPct val="0"/>
              </a:spcAft>
              <a:defRPr>
                <a:solidFill>
                  <a:schemeClr val="tx1"/>
                </a:solidFill>
                <a:latin typeface="Arial" charset="0"/>
              </a:defRPr>
            </a:lvl9pPr>
          </a:lstStyle>
          <a:p>
            <a:pPr algn="r" eaLnBrk="1" hangingPunct="1"/>
            <a:fld id="{125B4085-AB56-49EA-B3A6-8F9342DA72B7}" type="slidenum">
              <a:rPr lang="en-US" altLang="en-US" sz="1200">
                <a:latin typeface="Times New Roman" charset="0"/>
              </a:rPr>
              <a:pPr algn="r" eaLnBrk="1" hangingPunct="1"/>
              <a:t>36</a:t>
            </a:fld>
            <a:endParaRPr lang="en-US" altLang="en-US" sz="1200">
              <a:latin typeface="Times New Roman"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37</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3000" indent="-228600" algn="l" defTabSz="931863" eaLnBrk="0" hangingPunct="0">
              <a:spcBef>
                <a:spcPct val="30000"/>
              </a:spcBef>
              <a:defRPr sz="1200">
                <a:solidFill>
                  <a:schemeClr val="tx1"/>
                </a:solidFill>
                <a:latin typeface="Times New Roman" pitchFamily="18" charset="0"/>
              </a:defRPr>
            </a:lvl3pPr>
            <a:lvl4pPr marL="1600200" indent="-228600" algn="l" defTabSz="931863" eaLnBrk="0" hangingPunct="0">
              <a:spcBef>
                <a:spcPct val="30000"/>
              </a:spcBef>
              <a:defRPr sz="1200">
                <a:solidFill>
                  <a:schemeClr val="tx1"/>
                </a:solidFill>
                <a:latin typeface="Times New Roman" pitchFamily="18" charset="0"/>
              </a:defRPr>
            </a:lvl4pPr>
            <a:lvl5pPr marL="2057400" indent="-228600" algn="l"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1D221C3-15C8-4AFB-BBA6-DE36F09B8E6A}" type="slidenum">
              <a:rPr lang="en-US" altLang="en-US"/>
              <a:pPr algn="r" eaLnBrk="1" hangingPunct="1">
                <a:spcBef>
                  <a:spcPct val="0"/>
                </a:spcBef>
              </a:pPr>
              <a:t>42</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136C-4D16-4054-8A73-1995A062F948}" type="slidenum">
              <a:rPr lang="en-US" altLang="en-US"/>
              <a:pPr/>
              <a:t>43</a:t>
            </a:fld>
            <a:endParaRPr lang="en-US" altLang="en-US"/>
          </a:p>
        </p:txBody>
      </p:sp>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53A49363-86FC-4463-9BFD-3BE9A7CB7DC5}" type="slidenum">
              <a:rPr lang="en-US" sz="1200">
                <a:latin typeface="Times New Roman" pitchFamily="18" charset="0"/>
              </a:rPr>
              <a:pPr algn="r" eaLnBrk="1" hangingPunct="1"/>
              <a:t>46</a:t>
            </a:fld>
            <a:endParaRPr lang="en-US" sz="12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48</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650B12C2-478C-422E-B2B8-92C4E83AED6D}" type="slidenum">
              <a:rPr lang="en-US" sz="1200">
                <a:latin typeface="Times New Roman" pitchFamily="18" charset="0"/>
              </a:rPr>
              <a:pPr algn="r" eaLnBrk="1" hangingPunct="1"/>
              <a:t>9</a:t>
            </a:fld>
            <a:endParaRPr 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4400">
                <a:solidFill>
                  <a:schemeClr val="tx1"/>
                </a:solidFill>
                <a:latin typeface="Arial" charset="0"/>
              </a:defRPr>
            </a:lvl1pPr>
            <a:lvl2pPr marL="742950" indent="-285750" defTabSz="931863" eaLnBrk="0" hangingPunct="0">
              <a:defRPr sz="4400">
                <a:solidFill>
                  <a:schemeClr val="tx1"/>
                </a:solidFill>
                <a:latin typeface="Arial" charset="0"/>
              </a:defRPr>
            </a:lvl2pPr>
            <a:lvl3pPr marL="1143000" indent="-228600" defTabSz="931863" eaLnBrk="0" hangingPunct="0">
              <a:defRPr sz="4400">
                <a:solidFill>
                  <a:schemeClr val="tx1"/>
                </a:solidFill>
                <a:latin typeface="Arial" charset="0"/>
              </a:defRPr>
            </a:lvl3pPr>
            <a:lvl4pPr marL="1600200" indent="-228600" defTabSz="931863" eaLnBrk="0" hangingPunct="0">
              <a:defRPr sz="4400">
                <a:solidFill>
                  <a:schemeClr val="tx1"/>
                </a:solidFill>
                <a:latin typeface="Arial" charset="0"/>
              </a:defRPr>
            </a:lvl4pPr>
            <a:lvl5pPr marL="2057400" indent="-228600" defTabSz="931863" eaLnBrk="0" hangingPunct="0">
              <a:defRPr sz="4400">
                <a:solidFill>
                  <a:schemeClr val="tx1"/>
                </a:solidFill>
                <a:latin typeface="Arial" charset="0"/>
              </a:defRPr>
            </a:lvl5pPr>
            <a:lvl6pPr marL="2514600" indent="-228600" defTabSz="931863" eaLnBrk="0" fontAlgn="base" hangingPunct="0">
              <a:spcBef>
                <a:spcPct val="0"/>
              </a:spcBef>
              <a:spcAft>
                <a:spcPct val="0"/>
              </a:spcAft>
              <a:defRPr sz="4400">
                <a:solidFill>
                  <a:schemeClr val="tx1"/>
                </a:solidFill>
                <a:latin typeface="Arial" charset="0"/>
              </a:defRPr>
            </a:lvl6pPr>
            <a:lvl7pPr marL="2971800" indent="-228600" defTabSz="931863" eaLnBrk="0" fontAlgn="base" hangingPunct="0">
              <a:spcBef>
                <a:spcPct val="0"/>
              </a:spcBef>
              <a:spcAft>
                <a:spcPct val="0"/>
              </a:spcAft>
              <a:defRPr sz="4400">
                <a:solidFill>
                  <a:schemeClr val="tx1"/>
                </a:solidFill>
                <a:latin typeface="Arial" charset="0"/>
              </a:defRPr>
            </a:lvl7pPr>
            <a:lvl8pPr marL="3429000" indent="-228600" defTabSz="931863" eaLnBrk="0" fontAlgn="base" hangingPunct="0">
              <a:spcBef>
                <a:spcPct val="0"/>
              </a:spcBef>
              <a:spcAft>
                <a:spcPct val="0"/>
              </a:spcAft>
              <a:defRPr sz="4400">
                <a:solidFill>
                  <a:schemeClr val="tx1"/>
                </a:solidFill>
                <a:latin typeface="Arial" charset="0"/>
              </a:defRPr>
            </a:lvl8pPr>
            <a:lvl9pPr marL="3886200" indent="-228600" defTabSz="931863" eaLnBrk="0" fontAlgn="base" hangingPunct="0">
              <a:spcBef>
                <a:spcPct val="0"/>
              </a:spcBef>
              <a:spcAft>
                <a:spcPct val="0"/>
              </a:spcAft>
              <a:defRPr sz="4400">
                <a:solidFill>
                  <a:schemeClr val="tx1"/>
                </a:solidFill>
                <a:latin typeface="Arial" charset="0"/>
              </a:defRPr>
            </a:lvl9pPr>
          </a:lstStyle>
          <a:p>
            <a:pPr algn="r" eaLnBrk="1" hangingPunct="1"/>
            <a:fld id="{650B12C2-478C-422E-B2B8-92C4E83AED6D}" type="slidenum">
              <a:rPr lang="en-US" sz="1200">
                <a:latin typeface="Times New Roman" pitchFamily="18" charset="0"/>
              </a:rPr>
              <a:pPr algn="r" eaLnBrk="1" hangingPunct="1"/>
              <a:t>10</a:t>
            </a:fld>
            <a:endParaRPr lang="en-US" sz="12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13</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16</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17</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algn="ctr" defTabSz="931863" eaLnBrk="0" fontAlgn="base" hangingPunct="0">
              <a:spcBef>
                <a:spcPct val="0"/>
              </a:spcBef>
              <a:spcAft>
                <a:spcPct val="0"/>
              </a:spcAft>
              <a:defRPr sz="2400">
                <a:solidFill>
                  <a:schemeClr val="tx1"/>
                </a:solidFill>
                <a:latin typeface="Arial" charset="0"/>
              </a:defRPr>
            </a:lvl6pPr>
            <a:lvl7pPr marL="2971800" indent="-228600" algn="ctr" defTabSz="931863" eaLnBrk="0" fontAlgn="base" hangingPunct="0">
              <a:spcBef>
                <a:spcPct val="0"/>
              </a:spcBef>
              <a:spcAft>
                <a:spcPct val="0"/>
              </a:spcAft>
              <a:defRPr sz="2400">
                <a:solidFill>
                  <a:schemeClr val="tx1"/>
                </a:solidFill>
                <a:latin typeface="Arial" charset="0"/>
              </a:defRPr>
            </a:lvl7pPr>
            <a:lvl8pPr marL="3429000" indent="-228600" algn="ctr" defTabSz="931863" eaLnBrk="0" fontAlgn="base" hangingPunct="0">
              <a:spcBef>
                <a:spcPct val="0"/>
              </a:spcBef>
              <a:spcAft>
                <a:spcPct val="0"/>
              </a:spcAft>
              <a:defRPr sz="2400">
                <a:solidFill>
                  <a:schemeClr val="tx1"/>
                </a:solidFill>
                <a:latin typeface="Arial" charset="0"/>
              </a:defRPr>
            </a:lvl8pPr>
            <a:lvl9pPr marL="3886200" indent="-228600" algn="ctr" defTabSz="931863" eaLnBrk="0" fontAlgn="base" hangingPunct="0">
              <a:spcBef>
                <a:spcPct val="0"/>
              </a:spcBef>
              <a:spcAft>
                <a:spcPct val="0"/>
              </a:spcAft>
              <a:defRPr sz="2400">
                <a:solidFill>
                  <a:schemeClr val="tx1"/>
                </a:solidFill>
                <a:latin typeface="Arial" charset="0"/>
              </a:defRPr>
            </a:lvl9pPr>
          </a:lstStyle>
          <a:p>
            <a:pPr algn="r" eaLnBrk="1" hangingPunct="1"/>
            <a:fld id="{45E66621-8B81-498C-8906-E4CABD985F0A}" type="slidenum">
              <a:rPr lang="en-US" sz="1200">
                <a:latin typeface="Times New Roman" pitchFamily="18" charset="0"/>
              </a:rPr>
              <a:pPr algn="r" eaLnBrk="1" hangingPunct="1"/>
              <a:t>18</a:t>
            </a:fld>
            <a:endParaRPr lang="en-US" sz="120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60" descr="Picture1light"/>
          <p:cNvPicPr>
            <a:picLocks noChangeAspect="1" noChangeArrowheads="1"/>
          </p:cNvPicPr>
          <p:nvPr/>
        </p:nvPicPr>
        <p:blipFill>
          <a:blip r:embed="rId2">
            <a:lum bright="24000" contrast="-18000"/>
            <a:extLst>
              <a:ext uri="{28A0092B-C50C-407E-A947-70E740481C1C}">
                <a14:useLocalDpi xmlns:a14="http://schemas.microsoft.com/office/drawing/2010/main" val="0"/>
              </a:ext>
            </a:extLst>
          </a:blip>
          <a:srcRect/>
          <a:stretch>
            <a:fillRect/>
          </a:stretch>
        </p:blipFill>
        <p:spPr bwMode="auto">
          <a:xfrm>
            <a:off x="1133475" y="4763"/>
            <a:ext cx="7951788"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056"/>
          <p:cNvSpPr>
            <a:spLocks noChangeShapeType="1"/>
          </p:cNvSpPr>
          <p:nvPr/>
        </p:nvSpPr>
        <p:spPr bwMode="auto">
          <a:xfrm flipH="1">
            <a:off x="514350" y="3733800"/>
            <a:ext cx="92583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2058"/>
          <p:cNvSpPr>
            <a:spLocks noChangeShapeType="1"/>
          </p:cNvSpPr>
          <p:nvPr/>
        </p:nvSpPr>
        <p:spPr bwMode="auto">
          <a:xfrm flipH="1">
            <a:off x="514350" y="3779838"/>
            <a:ext cx="92583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2059"/>
          <p:cNvSpPr txBox="1">
            <a:spLocks noChangeArrowheads="1"/>
          </p:cNvSpPr>
          <p:nvPr/>
        </p:nvSpPr>
        <p:spPr bwMode="auto">
          <a:xfrm>
            <a:off x="514350" y="6223000"/>
            <a:ext cx="2486025" cy="482600"/>
          </a:xfrm>
          <a:prstGeom prst="rect">
            <a:avLst/>
          </a:prstGeom>
          <a:noFill/>
          <a:ln w="9525">
            <a:noFill/>
            <a:miter lim="800000"/>
            <a:headEnd/>
            <a:tailEnd/>
          </a:ln>
          <a:effectLst/>
        </p:spPr>
        <p:txBody>
          <a:bodyPr>
            <a:spAutoFit/>
          </a:bodyPr>
          <a:lstStyle/>
          <a:p>
            <a:pPr>
              <a:lnSpc>
                <a:spcPct val="80000"/>
              </a:lnSpc>
              <a:defRPr/>
            </a:pPr>
            <a:r>
              <a:rPr lang="en-US" sz="1600" b="1">
                <a:solidFill>
                  <a:srgbClr val="A50021"/>
                </a:solidFill>
                <a:effectLst>
                  <a:outerShdw blurRad="38100" dist="38100" dir="2700000" algn="tl">
                    <a:srgbClr val="000000"/>
                  </a:outerShdw>
                </a:effectLst>
              </a:rPr>
              <a:t>C</a:t>
            </a:r>
            <a:r>
              <a:rPr lang="en-US" sz="1200">
                <a:solidFill>
                  <a:srgbClr val="4D4D4D"/>
                </a:solidFill>
                <a:effectLst>
                  <a:outerShdw blurRad="38100" dist="38100" dir="2700000" algn="tl">
                    <a:srgbClr val="000000"/>
                  </a:outerShdw>
                </a:effectLst>
              </a:rPr>
              <a:t>enter For </a:t>
            </a:r>
            <a:r>
              <a:rPr lang="en-US" sz="1600" b="1">
                <a:solidFill>
                  <a:srgbClr val="A50021"/>
                </a:solidFill>
                <a:effectLst>
                  <a:outerShdw blurRad="38100" dist="38100" dir="2700000" algn="tl">
                    <a:srgbClr val="000000"/>
                  </a:outerShdw>
                </a:effectLst>
              </a:rPr>
              <a:t>C</a:t>
            </a:r>
            <a:r>
              <a:rPr lang="en-US" sz="1200">
                <a:solidFill>
                  <a:srgbClr val="4D4D4D"/>
                </a:solidFill>
                <a:effectLst>
                  <a:outerShdw blurRad="38100" dist="38100" dir="2700000" algn="tl">
                    <a:srgbClr val="000000"/>
                  </a:outerShdw>
                </a:effectLst>
              </a:rPr>
              <a:t>omputational</a:t>
            </a:r>
          </a:p>
          <a:p>
            <a:pPr>
              <a:lnSpc>
                <a:spcPct val="80000"/>
              </a:lnSpc>
              <a:defRPr/>
            </a:pPr>
            <a:r>
              <a:rPr lang="en-US" sz="1600" b="1">
                <a:solidFill>
                  <a:srgbClr val="A50021"/>
                </a:solidFill>
                <a:effectLst>
                  <a:outerShdw blurRad="38100" dist="38100" dir="2700000" algn="tl">
                    <a:srgbClr val="000000"/>
                  </a:outerShdw>
                </a:effectLst>
              </a:rPr>
              <a:t>B</a:t>
            </a:r>
            <a:r>
              <a:rPr lang="en-US" sz="1200">
                <a:solidFill>
                  <a:srgbClr val="4D4D4D"/>
                </a:solidFill>
                <a:effectLst>
                  <a:outerShdw blurRad="38100" dist="38100" dir="2700000" algn="tl">
                    <a:srgbClr val="000000"/>
                  </a:outerShdw>
                </a:effectLst>
              </a:rPr>
              <a:t>iology and </a:t>
            </a:r>
            <a:r>
              <a:rPr lang="en-US" sz="1600" b="1">
                <a:solidFill>
                  <a:srgbClr val="A50021"/>
                </a:solidFill>
                <a:effectLst>
                  <a:outerShdw blurRad="38100" dist="38100" dir="2700000" algn="tl">
                    <a:srgbClr val="000000"/>
                  </a:outerShdw>
                </a:effectLst>
              </a:rPr>
              <a:t>B</a:t>
            </a:r>
            <a:r>
              <a:rPr lang="en-US" sz="1200">
                <a:solidFill>
                  <a:srgbClr val="4D4D4D"/>
                </a:solidFill>
                <a:effectLst>
                  <a:outerShdw blurRad="38100" dist="38100" dir="2700000" algn="tl">
                    <a:srgbClr val="000000"/>
                  </a:outerShdw>
                </a:effectLst>
              </a:rPr>
              <a:t>ioinformatics</a:t>
            </a:r>
          </a:p>
        </p:txBody>
      </p:sp>
      <p:pic>
        <p:nvPicPr>
          <p:cNvPr id="8" name="Picture 2063" descr="banner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6254750"/>
            <a:ext cx="2781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39" name="Rectangle 2051"/>
          <p:cNvSpPr>
            <a:spLocks noGrp="1" noChangeArrowheads="1"/>
          </p:cNvSpPr>
          <p:nvPr>
            <p:ph type="ctrTitle"/>
          </p:nvPr>
        </p:nvSpPr>
        <p:spPr>
          <a:xfrm>
            <a:off x="771525" y="2130425"/>
            <a:ext cx="8743950" cy="1470025"/>
          </a:xfrm>
        </p:spPr>
        <p:txBody>
          <a:bodyPr/>
          <a:lstStyle>
            <a:lvl1pPr>
              <a:defRPr/>
            </a:lvl1pPr>
          </a:lstStyle>
          <a:p>
            <a:r>
              <a:rPr lang="en-US"/>
              <a:t>Click to edit Master title style</a:t>
            </a:r>
          </a:p>
        </p:txBody>
      </p:sp>
      <p:sp>
        <p:nvSpPr>
          <p:cNvPr id="347140" name="Rectangle 2052"/>
          <p:cNvSpPr>
            <a:spLocks noGrp="1" noChangeArrowheads="1"/>
          </p:cNvSpPr>
          <p:nvPr>
            <p:ph type="subTitle" idx="1"/>
          </p:nvPr>
        </p:nvSpPr>
        <p:spPr>
          <a:xfrm>
            <a:off x="1543050" y="3886200"/>
            <a:ext cx="7200900" cy="1752600"/>
          </a:xfrm>
        </p:spPr>
        <p:txBody>
          <a:bodyPr/>
          <a:lstStyle>
            <a:lvl1pPr marL="0" indent="0" algn="ctr">
              <a:buFontTx/>
              <a:buNone/>
              <a:defRPr/>
            </a:lvl1pPr>
          </a:lstStyle>
          <a:p>
            <a:r>
              <a:rPr lang="en-US"/>
              <a:t>Click to edit Master subtitle style</a:t>
            </a:r>
          </a:p>
        </p:txBody>
      </p:sp>
      <p:sp>
        <p:nvSpPr>
          <p:cNvPr id="9" name="Rectangle 2053"/>
          <p:cNvSpPr>
            <a:spLocks noGrp="1" noChangeArrowheads="1"/>
          </p:cNvSpPr>
          <p:nvPr>
            <p:ph type="dt" sz="half" idx="10"/>
          </p:nvPr>
        </p:nvSpPr>
        <p:spPr bwMode="auto">
          <a:xfrm>
            <a:off x="514350" y="6245225"/>
            <a:ext cx="24003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 name="Rectangle 2054"/>
          <p:cNvSpPr>
            <a:spLocks noGrp="1" noChangeArrowheads="1"/>
          </p:cNvSpPr>
          <p:nvPr>
            <p:ph type="ftr" sz="quarter" idx="11"/>
          </p:nvPr>
        </p:nvSpPr>
        <p:spPr/>
        <p:txBody>
          <a:bodyPr/>
          <a:lstStyle>
            <a:lvl1pPr>
              <a:defRPr/>
            </a:lvl1pPr>
          </a:lstStyle>
          <a:p>
            <a:pPr>
              <a:defRPr/>
            </a:pPr>
            <a:endParaRPr lang="en-US"/>
          </a:p>
        </p:txBody>
      </p:sp>
      <p:sp>
        <p:nvSpPr>
          <p:cNvPr id="11" name="Rectangle 2055"/>
          <p:cNvSpPr>
            <a:spLocks noGrp="1" noChangeArrowheads="1"/>
          </p:cNvSpPr>
          <p:nvPr>
            <p:ph type="sldNum" sz="quarter" idx="12"/>
          </p:nvPr>
        </p:nvSpPr>
        <p:spPr bwMode="auto">
          <a:xfrm>
            <a:off x="7372350" y="6245225"/>
            <a:ext cx="24003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F9222D6-5D7A-4713-BC50-ACA638A2041B}" type="slidenum">
              <a:rPr lang="en-US"/>
              <a:pPr>
                <a:defRPr/>
              </a:pPr>
              <a:t>‹#›</a:t>
            </a:fld>
            <a:endParaRPr lang="en-US"/>
          </a:p>
        </p:txBody>
      </p:sp>
    </p:spTree>
    <p:extLst>
      <p:ext uri="{BB962C8B-B14F-4D97-AF65-F5344CB8AC3E}">
        <p14:creationId xmlns:p14="http://schemas.microsoft.com/office/powerpoint/2010/main" val="216622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7536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1748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600200"/>
            <a:ext cx="45529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38588"/>
            <a:ext cx="45529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576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14350" y="1600200"/>
            <a:ext cx="9258300" cy="4525963"/>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628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994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688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626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86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915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897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7158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438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6751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6118" name="Rectangle 6"/>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29" name="Line 8"/>
          <p:cNvSpPr>
            <a:spLocks noChangeShapeType="1"/>
          </p:cNvSpPr>
          <p:nvPr/>
        </p:nvSpPr>
        <p:spPr bwMode="auto">
          <a:xfrm flipH="1">
            <a:off x="514350" y="1447800"/>
            <a:ext cx="9258300" cy="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Line 10"/>
          <p:cNvSpPr>
            <a:spLocks noChangeShapeType="1"/>
          </p:cNvSpPr>
          <p:nvPr/>
        </p:nvSpPr>
        <p:spPr bwMode="auto">
          <a:xfrm flipH="1">
            <a:off x="514350" y="1481138"/>
            <a:ext cx="925830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219"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jpeg"/><Relationship Id="rId5" Type="http://schemas.openxmlformats.org/officeDocument/2006/relationships/image" Target="../media/image29.jpeg"/><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cid:77ABF0C6-A578-4E2B-A759-7A97BBD5CEE8@Hom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6" Type="http://schemas.openxmlformats.org/officeDocument/2006/relationships/image" Target="../media/image60.png"/><Relationship Id="rId21" Type="http://schemas.openxmlformats.org/officeDocument/2006/relationships/image" Target="../media/image55.png"/><Relationship Id="rId42" Type="http://schemas.openxmlformats.org/officeDocument/2006/relationships/image" Target="../media/image76.png"/><Relationship Id="rId47" Type="http://schemas.openxmlformats.org/officeDocument/2006/relationships/image" Target="../media/image81.png"/><Relationship Id="rId63" Type="http://schemas.openxmlformats.org/officeDocument/2006/relationships/image" Target="../media/image97.png"/><Relationship Id="rId68" Type="http://schemas.openxmlformats.org/officeDocument/2006/relationships/image" Target="../media/image102.png"/><Relationship Id="rId16" Type="http://schemas.openxmlformats.org/officeDocument/2006/relationships/image" Target="../media/image50.png"/><Relationship Id="rId11" Type="http://schemas.openxmlformats.org/officeDocument/2006/relationships/image" Target="../media/image45.png"/><Relationship Id="rId32" Type="http://schemas.openxmlformats.org/officeDocument/2006/relationships/image" Target="../media/image66.png"/><Relationship Id="rId37" Type="http://schemas.openxmlformats.org/officeDocument/2006/relationships/image" Target="../media/image71.png"/><Relationship Id="rId53" Type="http://schemas.openxmlformats.org/officeDocument/2006/relationships/image" Target="../media/image87.png"/><Relationship Id="rId58" Type="http://schemas.openxmlformats.org/officeDocument/2006/relationships/image" Target="../media/image92.png"/><Relationship Id="rId74" Type="http://schemas.openxmlformats.org/officeDocument/2006/relationships/image" Target="../media/image108.png"/><Relationship Id="rId79" Type="http://schemas.openxmlformats.org/officeDocument/2006/relationships/image" Target="../media/image37.wmf"/><Relationship Id="rId5" Type="http://schemas.openxmlformats.org/officeDocument/2006/relationships/image" Target="../media/image39.png"/><Relationship Id="rId61" Type="http://schemas.openxmlformats.org/officeDocument/2006/relationships/image" Target="../media/image95.png"/><Relationship Id="rId19" Type="http://schemas.openxmlformats.org/officeDocument/2006/relationships/image" Target="../media/image5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 Id="rId48" Type="http://schemas.openxmlformats.org/officeDocument/2006/relationships/image" Target="../media/image82.png"/><Relationship Id="rId56" Type="http://schemas.openxmlformats.org/officeDocument/2006/relationships/image" Target="../media/image90.png"/><Relationship Id="rId64" Type="http://schemas.openxmlformats.org/officeDocument/2006/relationships/image" Target="../media/image98.png"/><Relationship Id="rId69" Type="http://schemas.openxmlformats.org/officeDocument/2006/relationships/image" Target="../media/image103.png"/><Relationship Id="rId77" Type="http://schemas.openxmlformats.org/officeDocument/2006/relationships/image" Target="../media/image111.png"/><Relationship Id="rId8" Type="http://schemas.openxmlformats.org/officeDocument/2006/relationships/image" Target="../media/image42.png"/><Relationship Id="rId51" Type="http://schemas.openxmlformats.org/officeDocument/2006/relationships/image" Target="../media/image85.png"/><Relationship Id="rId72" Type="http://schemas.openxmlformats.org/officeDocument/2006/relationships/image" Target="../media/image106.png"/><Relationship Id="rId80" Type="http://schemas.openxmlformats.org/officeDocument/2006/relationships/oleObject" Target="../embeddings/oleObject4.bin"/><Relationship Id="rId3" Type="http://schemas.openxmlformats.org/officeDocument/2006/relationships/notesSlide" Target="../notesSlides/notesSlide21.xml"/><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46" Type="http://schemas.openxmlformats.org/officeDocument/2006/relationships/image" Target="../media/image80.png"/><Relationship Id="rId59" Type="http://schemas.openxmlformats.org/officeDocument/2006/relationships/image" Target="../media/image93.png"/><Relationship Id="rId67" Type="http://schemas.openxmlformats.org/officeDocument/2006/relationships/image" Target="../media/image101.png"/><Relationship Id="rId20" Type="http://schemas.openxmlformats.org/officeDocument/2006/relationships/image" Target="../media/image54.png"/><Relationship Id="rId41" Type="http://schemas.openxmlformats.org/officeDocument/2006/relationships/image" Target="../media/image75.png"/><Relationship Id="rId54" Type="http://schemas.openxmlformats.org/officeDocument/2006/relationships/image" Target="../media/image88.png"/><Relationship Id="rId62" Type="http://schemas.openxmlformats.org/officeDocument/2006/relationships/image" Target="../media/image96.png"/><Relationship Id="rId70" Type="http://schemas.openxmlformats.org/officeDocument/2006/relationships/image" Target="../media/image104.png"/><Relationship Id="rId75" Type="http://schemas.openxmlformats.org/officeDocument/2006/relationships/image" Target="../media/image109.png"/><Relationship Id="rId1" Type="http://schemas.openxmlformats.org/officeDocument/2006/relationships/vmlDrawing" Target="../drawings/vmlDrawing3.vml"/><Relationship Id="rId6"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49" Type="http://schemas.openxmlformats.org/officeDocument/2006/relationships/image" Target="../media/image83.png"/><Relationship Id="rId57" Type="http://schemas.openxmlformats.org/officeDocument/2006/relationships/image" Target="../media/image91.png"/><Relationship Id="rId10" Type="http://schemas.openxmlformats.org/officeDocument/2006/relationships/image" Target="../media/image44.png"/><Relationship Id="rId31" Type="http://schemas.openxmlformats.org/officeDocument/2006/relationships/image" Target="../media/image65.png"/><Relationship Id="rId44" Type="http://schemas.openxmlformats.org/officeDocument/2006/relationships/image" Target="../media/image78.png"/><Relationship Id="rId52" Type="http://schemas.openxmlformats.org/officeDocument/2006/relationships/image" Target="../media/image86.png"/><Relationship Id="rId60" Type="http://schemas.openxmlformats.org/officeDocument/2006/relationships/image" Target="../media/image94.png"/><Relationship Id="rId65" Type="http://schemas.openxmlformats.org/officeDocument/2006/relationships/image" Target="../media/image99.png"/><Relationship Id="rId73" Type="http://schemas.openxmlformats.org/officeDocument/2006/relationships/image" Target="../media/image107.png"/><Relationship Id="rId78" Type="http://schemas.openxmlformats.org/officeDocument/2006/relationships/oleObject" Target="../embeddings/oleObject3.bin"/><Relationship Id="rId81" Type="http://schemas.openxmlformats.org/officeDocument/2006/relationships/image" Target="../media/image38.wmf"/><Relationship Id="rId4" Type="http://schemas.openxmlformats.org/officeDocument/2006/relationships/hyperlink" Target="http://pawsonlab.mshri.on.ca/index.php?option=com_content&amp;task=view&amp;Itemid=64&amp;id=141" TargetMode="External"/><Relationship Id="rId9" Type="http://schemas.openxmlformats.org/officeDocument/2006/relationships/image" Target="../media/image43.png"/><Relationship Id="rId13" Type="http://schemas.openxmlformats.org/officeDocument/2006/relationships/image" Target="../media/image47.png"/><Relationship Id="rId18" Type="http://schemas.openxmlformats.org/officeDocument/2006/relationships/image" Target="../media/image52.png"/><Relationship Id="rId39" Type="http://schemas.openxmlformats.org/officeDocument/2006/relationships/image" Target="../media/image73.png"/><Relationship Id="rId34" Type="http://schemas.openxmlformats.org/officeDocument/2006/relationships/image" Target="../media/image68.png"/><Relationship Id="rId50" Type="http://schemas.openxmlformats.org/officeDocument/2006/relationships/image" Target="../media/image84.png"/><Relationship Id="rId55" Type="http://schemas.openxmlformats.org/officeDocument/2006/relationships/image" Target="../media/image89.png"/><Relationship Id="rId76" Type="http://schemas.openxmlformats.org/officeDocument/2006/relationships/image" Target="../media/image110.png"/><Relationship Id="rId7" Type="http://schemas.openxmlformats.org/officeDocument/2006/relationships/image" Target="../media/image41.png"/><Relationship Id="rId71" Type="http://schemas.openxmlformats.org/officeDocument/2006/relationships/image" Target="../media/image105.png"/><Relationship Id="rId2" Type="http://schemas.openxmlformats.org/officeDocument/2006/relationships/slideLayout" Target="../slideLayouts/slideLayout7.xml"/><Relationship Id="rId29" Type="http://schemas.openxmlformats.org/officeDocument/2006/relationships/image" Target="../media/image63.png"/><Relationship Id="rId24" Type="http://schemas.openxmlformats.org/officeDocument/2006/relationships/image" Target="../media/image58.png"/><Relationship Id="rId40" Type="http://schemas.openxmlformats.org/officeDocument/2006/relationships/image" Target="../media/image74.png"/><Relationship Id="rId45" Type="http://schemas.openxmlformats.org/officeDocument/2006/relationships/image" Target="../media/image79.png"/><Relationship Id="rId66" Type="http://schemas.openxmlformats.org/officeDocument/2006/relationships/image" Target="../media/image10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jpeg"/><Relationship Id="rId5" Type="http://schemas.openxmlformats.org/officeDocument/2006/relationships/image" Target="../media/image116.png"/><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3200" y="0"/>
            <a:ext cx="10274300" cy="3778250"/>
          </a:xfrm>
        </p:spPr>
        <p:txBody>
          <a:bodyPr/>
          <a:lstStyle/>
          <a:p>
            <a:pPr marL="609600" indent="-609600" eaLnBrk="1" hangingPunct="1">
              <a:lnSpc>
                <a:spcPct val="90000"/>
              </a:lnSpc>
            </a:pP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IDP Workshop, Part 1: Intrinsically Disordered Proteins</a:t>
            </a:r>
            <a:r>
              <a:rPr lang="en-US" sz="3200" b="1" dirty="0" smtClean="0">
                <a:solidFill>
                  <a:srgbClr val="FF0000"/>
                </a:solidFill>
              </a:rPr>
              <a:t/>
            </a:r>
            <a:br>
              <a:rPr lang="en-US" sz="3200" b="1" dirty="0" smtClean="0">
                <a:solidFill>
                  <a:srgbClr val="FF0000"/>
                </a:solidFill>
              </a:rPr>
            </a:br>
            <a:r>
              <a:rPr lang="en-US" sz="2800" b="1" dirty="0" smtClean="0">
                <a:solidFill>
                  <a:srgbClr val="0000FF"/>
                </a:solidFill>
              </a:rPr>
              <a:t>1. Why don’t </a:t>
            </a:r>
            <a:r>
              <a:rPr lang="en-US" sz="2800" b="1" dirty="0" smtClean="0">
                <a:solidFill>
                  <a:srgbClr val="FF0000"/>
                </a:solidFill>
              </a:rPr>
              <a:t>IDPs</a:t>
            </a:r>
            <a:r>
              <a:rPr lang="en-US" sz="2800" b="1" dirty="0" smtClean="0">
                <a:solidFill>
                  <a:srgbClr val="0000FF"/>
                </a:solidFill>
              </a:rPr>
              <a:t> and </a:t>
            </a:r>
            <a:r>
              <a:rPr lang="en-US" sz="2800" b="1" dirty="0" smtClean="0">
                <a:solidFill>
                  <a:srgbClr val="FF0000"/>
                </a:solidFill>
              </a:rPr>
              <a:t>IDP Regions </a:t>
            </a:r>
            <a:r>
              <a:rPr lang="en-US" sz="2800" b="1" dirty="0" smtClean="0">
                <a:solidFill>
                  <a:srgbClr val="0000FF"/>
                </a:solidFill>
              </a:rPr>
              <a:t>fold? </a:t>
            </a:r>
            <a:br>
              <a:rPr lang="en-US" sz="2800" b="1" dirty="0" smtClean="0">
                <a:solidFill>
                  <a:srgbClr val="0000FF"/>
                </a:solidFill>
              </a:rPr>
            </a:br>
            <a:r>
              <a:rPr lang="en-US" sz="2800" b="1" dirty="0" smtClean="0">
                <a:solidFill>
                  <a:srgbClr val="0000FF"/>
                </a:solidFill>
              </a:rPr>
              <a:t>2. How common are </a:t>
            </a:r>
            <a:r>
              <a:rPr lang="en-US" sz="2800" b="1" dirty="0" smtClean="0">
                <a:solidFill>
                  <a:srgbClr val="FF0000"/>
                </a:solidFill>
              </a:rPr>
              <a:t>IDPs</a:t>
            </a:r>
            <a:r>
              <a:rPr lang="en-US" sz="2800" b="1" dirty="0" smtClean="0">
                <a:solidFill>
                  <a:srgbClr val="0000FF"/>
                </a:solidFill>
              </a:rPr>
              <a:t> and </a:t>
            </a:r>
            <a:r>
              <a:rPr lang="en-US" sz="2800" b="1" dirty="0" smtClean="0">
                <a:solidFill>
                  <a:srgbClr val="FF0000"/>
                </a:solidFill>
              </a:rPr>
              <a:t>IDP Regions</a:t>
            </a:r>
            <a:r>
              <a:rPr lang="en-US" sz="2800" b="1" dirty="0" smtClean="0">
                <a:solidFill>
                  <a:srgbClr val="0000FF"/>
                </a:solidFill>
              </a:rPr>
              <a:t>?</a:t>
            </a:r>
            <a:br>
              <a:rPr lang="en-US" sz="2800" b="1" dirty="0" smtClean="0">
                <a:solidFill>
                  <a:srgbClr val="0000FF"/>
                </a:solidFill>
              </a:rPr>
            </a:br>
            <a:r>
              <a:rPr lang="en-US" sz="2800" b="1" dirty="0" smtClean="0">
                <a:solidFill>
                  <a:srgbClr val="0000FF"/>
                </a:solidFill>
              </a:rPr>
              <a:t>3. What are the functions of </a:t>
            </a:r>
            <a:r>
              <a:rPr lang="en-US" sz="2800" b="1" dirty="0" smtClean="0">
                <a:solidFill>
                  <a:srgbClr val="FF0000"/>
                </a:solidFill>
              </a:rPr>
              <a:t>IDPs</a:t>
            </a:r>
            <a:r>
              <a:rPr lang="en-US" sz="2800" b="1" dirty="0" smtClean="0">
                <a:solidFill>
                  <a:srgbClr val="0000FF"/>
                </a:solidFill>
              </a:rPr>
              <a:t> and </a:t>
            </a:r>
            <a:r>
              <a:rPr lang="en-US" sz="2800" b="1" dirty="0" smtClean="0">
                <a:solidFill>
                  <a:srgbClr val="FF0000"/>
                </a:solidFill>
              </a:rPr>
              <a:t>IDP Regions</a:t>
            </a:r>
            <a:r>
              <a:rPr lang="en-US" sz="2800" b="1" dirty="0" smtClean="0">
                <a:solidFill>
                  <a:srgbClr val="0000FF"/>
                </a:solidFill>
              </a:rPr>
              <a:t>? </a:t>
            </a:r>
            <a:br>
              <a:rPr lang="en-US" sz="2800" b="1" dirty="0" smtClean="0">
                <a:solidFill>
                  <a:srgbClr val="0000FF"/>
                </a:solidFill>
              </a:rPr>
            </a:br>
            <a:r>
              <a:rPr lang="en-US" sz="1600" b="1" dirty="0" smtClean="0">
                <a:solidFill>
                  <a:srgbClr val="0000FF"/>
                </a:solidFill>
              </a:rPr>
              <a:t>  </a:t>
            </a:r>
            <a:r>
              <a:rPr lang="en-US" sz="3600" b="1" dirty="0" smtClean="0">
                <a:solidFill>
                  <a:srgbClr val="FF0000"/>
                </a:solidFill>
              </a:rPr>
              <a:t/>
            </a:r>
            <a:br>
              <a:rPr lang="en-US" sz="3600" b="1" dirty="0" smtClean="0">
                <a:solidFill>
                  <a:srgbClr val="FF0000"/>
                </a:solidFill>
              </a:rPr>
            </a:br>
            <a:r>
              <a:rPr lang="en-US" sz="2800" b="1" dirty="0" smtClean="0"/>
              <a:t>A. Keith Dunker</a:t>
            </a:r>
            <a:br>
              <a:rPr lang="en-US" sz="2800" b="1" dirty="0" smtClean="0"/>
            </a:br>
            <a:r>
              <a:rPr lang="en-US" sz="2800" b="1" dirty="0" smtClean="0"/>
              <a:t>Department of Biochemistry and Molecular Biology </a:t>
            </a:r>
            <a:r>
              <a:rPr lang="en-US" sz="2800" b="1" dirty="0"/>
              <a:t/>
            </a:r>
            <a:br>
              <a:rPr lang="en-US" sz="2800" b="1" dirty="0"/>
            </a:br>
            <a:r>
              <a:rPr lang="en-US" sz="2800" b="1" dirty="0" smtClean="0"/>
              <a:t>Indiana University School of Medicine </a:t>
            </a:r>
            <a:br>
              <a:rPr lang="en-US" sz="2800" b="1" dirty="0" smtClean="0"/>
            </a:br>
            <a:r>
              <a:rPr lang="en-US" sz="2800" b="1" dirty="0">
                <a:solidFill>
                  <a:srgbClr val="FF0000"/>
                </a:solidFill>
              </a:rPr>
              <a:t>(</a:t>
            </a:r>
            <a:r>
              <a:rPr lang="en-US" sz="2800" b="1" dirty="0" smtClean="0">
                <a:solidFill>
                  <a:srgbClr val="FF0000"/>
                </a:solidFill>
              </a:rPr>
              <a:t>kedunker@iupui.edu)</a:t>
            </a:r>
            <a:br>
              <a:rPr lang="en-US" sz="2800" b="1" dirty="0" smtClean="0">
                <a:solidFill>
                  <a:srgbClr val="FF0000"/>
                </a:solidFill>
              </a:rPr>
            </a:br>
            <a:r>
              <a:rPr lang="en-US" sz="2800" b="1" dirty="0" smtClean="0">
                <a:solidFill>
                  <a:schemeClr val="tx1"/>
                </a:solidFill>
              </a:rPr>
              <a:t/>
            </a:r>
            <a:br>
              <a:rPr lang="en-US" sz="2800" b="1" dirty="0" smtClean="0">
                <a:solidFill>
                  <a:schemeClr val="tx1"/>
                </a:solidFill>
              </a:rPr>
            </a:br>
            <a:r>
              <a:rPr lang="en-US" b="1" dirty="0" smtClean="0"/>
              <a:t> </a:t>
            </a:r>
          </a:p>
        </p:txBody>
      </p:sp>
      <p:sp>
        <p:nvSpPr>
          <p:cNvPr id="3075" name="Rectangle 3"/>
          <p:cNvSpPr>
            <a:spLocks noGrp="1" noChangeArrowheads="1"/>
          </p:cNvSpPr>
          <p:nvPr>
            <p:ph type="subTitle" idx="1"/>
          </p:nvPr>
        </p:nvSpPr>
        <p:spPr>
          <a:xfrm>
            <a:off x="1" y="3653995"/>
            <a:ext cx="10287000" cy="2700139"/>
          </a:xfrm>
        </p:spPr>
        <p:txBody>
          <a:bodyPr/>
          <a:lstStyle/>
          <a:p>
            <a:pPr marL="609600" indent="-609600" eaLnBrk="1" hangingPunct="1">
              <a:lnSpc>
                <a:spcPct val="90000"/>
              </a:lnSpc>
            </a:pPr>
            <a:endParaRPr lang="en-US" sz="2800" b="1" dirty="0" smtClean="0"/>
          </a:p>
          <a:p>
            <a:pPr marL="609600" indent="-609600" algn="ctr" eaLnBrk="1" hangingPunct="1">
              <a:lnSpc>
                <a:spcPct val="90000"/>
              </a:lnSpc>
              <a:buFontTx/>
              <a:buNone/>
            </a:pPr>
            <a:r>
              <a:rPr lang="en-US" sz="2800" b="1" i="1" dirty="0" smtClean="0"/>
              <a:t>Thursday, May 24, 2018 </a:t>
            </a:r>
          </a:p>
          <a:p>
            <a:pPr marL="609600" indent="-609600" algn="ctr" eaLnBrk="1" hangingPunct="1">
              <a:lnSpc>
                <a:spcPct val="90000"/>
              </a:lnSpc>
              <a:buFontTx/>
              <a:buNone/>
            </a:pPr>
            <a:r>
              <a:rPr lang="en-US" sz="2800" b="1" i="1" dirty="0" smtClean="0"/>
              <a:t>Department of Chemical and Systems Biology</a:t>
            </a:r>
          </a:p>
          <a:p>
            <a:pPr marL="609600" indent="-609600" algn="ctr" eaLnBrk="1" hangingPunct="1">
              <a:lnSpc>
                <a:spcPct val="90000"/>
              </a:lnSpc>
              <a:buFontTx/>
              <a:buNone/>
            </a:pPr>
            <a:r>
              <a:rPr lang="en-US" sz="2800" b="1" i="1" dirty="0" smtClean="0"/>
              <a:t>Stanford University</a:t>
            </a:r>
          </a:p>
          <a:p>
            <a:pPr marL="609600" indent="-609600" algn="ctr" eaLnBrk="1" hangingPunct="1">
              <a:lnSpc>
                <a:spcPct val="90000"/>
              </a:lnSpc>
              <a:buFontTx/>
              <a:buNone/>
            </a:pPr>
            <a:r>
              <a:rPr lang="en-US" sz="2800" b="1" i="1" dirty="0" smtClean="0"/>
              <a:t>Palo Alto</a:t>
            </a:r>
            <a:r>
              <a:rPr lang="en-US" sz="2800" b="1" i="1" smtClean="0"/>
              <a:t>, California</a:t>
            </a:r>
            <a:endParaRPr lang="en-US" sz="2700" b="1" i="1" dirty="0" smtClean="0"/>
          </a:p>
          <a:p>
            <a:pPr marL="609600" indent="-609600" algn="ctr" eaLnBrk="1" hangingPunct="1">
              <a:lnSpc>
                <a:spcPct val="90000"/>
              </a:lnSpc>
              <a:buFontTx/>
              <a:buNone/>
            </a:pPr>
            <a:endParaRPr lang="en-US" sz="2800" b="1" i="1" dirty="0" smtClean="0"/>
          </a:p>
          <a:p>
            <a:pPr marL="609600" indent="-609600" algn="ctr" eaLnBrk="1" hangingPunct="1">
              <a:lnSpc>
                <a:spcPct val="90000"/>
              </a:lnSpc>
              <a:buFontTx/>
              <a:buNone/>
            </a:pPr>
            <a:endParaRPr lang="en-US" sz="2800" b="1" i="1" dirty="0" smtClean="0"/>
          </a:p>
          <a:p>
            <a:pPr marL="609600" indent="-609600" algn="ctr" eaLnBrk="1" hangingPunct="1">
              <a:lnSpc>
                <a:spcPct val="90000"/>
              </a:lnSpc>
              <a:buFontTx/>
              <a:buNone/>
            </a:pPr>
            <a:r>
              <a:rPr lang="en-US" sz="2800" b="1" i="1" dirty="0" smtClean="0"/>
              <a:t> </a:t>
            </a:r>
          </a:p>
          <a:p>
            <a:pPr marL="609600" indent="-609600" algn="ctr" eaLnBrk="1" hangingPunct="1">
              <a:lnSpc>
                <a:spcPct val="90000"/>
              </a:lnSpc>
              <a:buFontTx/>
              <a:buNone/>
            </a:pPr>
            <a:endParaRPr lang="en-US" sz="2800" b="1" i="1" dirty="0" smtClean="0"/>
          </a:p>
        </p:txBody>
      </p:sp>
    </p:spTree>
    <p:extLst>
      <p:ext uri="{BB962C8B-B14F-4D97-AF65-F5344CB8AC3E}">
        <p14:creationId xmlns:p14="http://schemas.microsoft.com/office/powerpoint/2010/main" val="144653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10287000" cy="1328738"/>
          </a:xfrm>
        </p:spPr>
        <p:txBody>
          <a:bodyPr/>
          <a:lstStyle/>
          <a:p>
            <a:pPr eaLnBrk="1" hangingPunct="1"/>
            <a:r>
              <a:rPr lang="en-US" sz="4000" b="1" dirty="0" smtClean="0">
                <a:solidFill>
                  <a:schemeClr val="tx1"/>
                </a:solidFill>
              </a:rPr>
              <a:t>Definition:</a:t>
            </a:r>
            <a:r>
              <a:rPr lang="en-US" sz="4000" b="1" dirty="0" smtClean="0">
                <a:solidFill>
                  <a:srgbClr val="FF0000"/>
                </a:solidFill>
              </a:rPr>
              <a:t> Intrinsically Disordered Proteins (IDPs) </a:t>
            </a:r>
            <a:r>
              <a:rPr lang="en-US" sz="4000" b="1" dirty="0" smtClean="0">
                <a:solidFill>
                  <a:schemeClr val="tx1"/>
                </a:solidFill>
              </a:rPr>
              <a:t>and</a:t>
            </a:r>
            <a:r>
              <a:rPr lang="en-US" sz="4000" b="1" dirty="0" smtClean="0">
                <a:solidFill>
                  <a:srgbClr val="FF0000"/>
                </a:solidFill>
              </a:rPr>
              <a:t> IDP Regions</a:t>
            </a:r>
            <a:endParaRPr lang="en-US" sz="4000" b="1" dirty="0" smtClean="0">
              <a:solidFill>
                <a:schemeClr val="tx1"/>
              </a:solidFill>
            </a:endParaRPr>
          </a:p>
        </p:txBody>
      </p:sp>
      <p:sp>
        <p:nvSpPr>
          <p:cNvPr id="7171" name="Rectangle 3"/>
          <p:cNvSpPr>
            <a:spLocks noGrp="1" noChangeArrowheads="1"/>
          </p:cNvSpPr>
          <p:nvPr>
            <p:ph type="body" idx="4294967295"/>
          </p:nvPr>
        </p:nvSpPr>
        <p:spPr>
          <a:xfrm>
            <a:off x="67733" y="1439334"/>
            <a:ext cx="10100734" cy="5407556"/>
          </a:xfrm>
        </p:spPr>
        <p:txBody>
          <a:bodyPr/>
          <a:lstStyle/>
          <a:p>
            <a:pPr marL="0" indent="0" eaLnBrk="1" hangingPunct="1">
              <a:buFontTx/>
              <a:buNone/>
            </a:pPr>
            <a:r>
              <a:rPr lang="en-US" sz="3600" b="1" dirty="0" smtClean="0"/>
              <a:t>Whole proteins and regions of proteins are </a:t>
            </a:r>
            <a:r>
              <a:rPr lang="en-US" sz="3600" b="1" dirty="0" smtClean="0">
                <a:solidFill>
                  <a:srgbClr val="FF0000"/>
                </a:solidFill>
              </a:rPr>
              <a:t>intrinsically disordered</a:t>
            </a:r>
            <a:r>
              <a:rPr lang="en-US" sz="3600" b="1" dirty="0" smtClean="0"/>
              <a:t> if: </a:t>
            </a:r>
          </a:p>
          <a:p>
            <a:pPr marL="0" indent="0" eaLnBrk="1" hangingPunct="1">
              <a:buFontTx/>
              <a:buNone/>
            </a:pPr>
            <a:endParaRPr lang="en-US" sz="1600" b="1" dirty="0" smtClean="0"/>
          </a:p>
          <a:p>
            <a:pPr marL="404813" indent="-404813" eaLnBrk="1" hangingPunct="1">
              <a:buNone/>
            </a:pPr>
            <a:r>
              <a:rPr lang="en-US" sz="3600" b="1" dirty="0" smtClean="0"/>
              <a:t>● they lack stable 3D structure under       physiological conditions, and if:</a:t>
            </a:r>
          </a:p>
          <a:p>
            <a:pPr marL="0" lvl="1" indent="0" eaLnBrk="1" hangingPunct="1">
              <a:buNone/>
            </a:pPr>
            <a:endParaRPr lang="en-US" sz="1600" b="1" dirty="0" smtClean="0"/>
          </a:p>
          <a:p>
            <a:pPr marL="404813" indent="-404813" eaLnBrk="1" hangingPunct="1">
              <a:buNone/>
            </a:pPr>
            <a:r>
              <a:rPr lang="en-US" sz="3600" b="1" dirty="0" smtClean="0"/>
              <a:t>● they are flexible</a:t>
            </a:r>
            <a:r>
              <a:rPr lang="en-US" sz="3600" b="1" dirty="0"/>
              <a:t> </a:t>
            </a:r>
            <a:r>
              <a:rPr lang="en-US" sz="3600" b="1" dirty="0" smtClean="0"/>
              <a:t>molecules that form dynamic ensembles with inter-converting configurations and without particular equilibrium values for their coordinates.</a:t>
            </a:r>
            <a:r>
              <a:rPr lang="en-US" b="1" dirty="0" smtClean="0"/>
              <a:t> </a:t>
            </a:r>
          </a:p>
        </p:txBody>
      </p:sp>
    </p:spTree>
    <p:extLst>
      <p:ext uri="{BB962C8B-B14F-4D97-AF65-F5344CB8AC3E}">
        <p14:creationId xmlns:p14="http://schemas.microsoft.com/office/powerpoint/2010/main" val="2298550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588"/>
            <a:ext cx="10287000" cy="1145088"/>
          </a:xfrm>
        </p:spPr>
        <p:txBody>
          <a:bodyPr/>
          <a:lstStyle/>
          <a:p>
            <a:r>
              <a:rPr lang="en-US" sz="4000" b="1" dirty="0" smtClean="0"/>
              <a:t>What led me to become interested in  </a:t>
            </a:r>
            <a:r>
              <a:rPr lang="en-US" sz="4000" b="1" dirty="0" smtClean="0">
                <a:solidFill>
                  <a:srgbClr val="FF0000"/>
                </a:solidFill>
              </a:rPr>
              <a:t>Intrinsically Disordered Proteins (IDPs)?</a:t>
            </a:r>
            <a:endParaRPr lang="en-US" sz="4000" dirty="0"/>
          </a:p>
        </p:txBody>
      </p:sp>
      <p:sp>
        <p:nvSpPr>
          <p:cNvPr id="3" name="Content Placeholder 2"/>
          <p:cNvSpPr>
            <a:spLocks noGrp="1"/>
          </p:cNvSpPr>
          <p:nvPr>
            <p:ph idx="1"/>
          </p:nvPr>
        </p:nvSpPr>
        <p:spPr>
          <a:xfrm>
            <a:off x="200526" y="1427747"/>
            <a:ext cx="9883274" cy="5474703"/>
          </a:xfrm>
        </p:spPr>
        <p:txBody>
          <a:bodyPr/>
          <a:lstStyle/>
          <a:p>
            <a:pPr marL="514350" indent="-514350" algn="just">
              <a:buAutoNum type="arabicPeriod"/>
            </a:pPr>
            <a:r>
              <a:rPr lang="en-US" b="1" dirty="0" smtClean="0"/>
              <a:t>An</a:t>
            </a:r>
            <a:r>
              <a:rPr lang="en-US" b="1" dirty="0" smtClean="0">
                <a:solidFill>
                  <a:srgbClr val="0000FF"/>
                </a:solidFill>
              </a:rPr>
              <a:t> </a:t>
            </a:r>
            <a:r>
              <a:rPr lang="en-US" b="1" dirty="0" smtClean="0">
                <a:solidFill>
                  <a:srgbClr val="FF0000"/>
                </a:solidFill>
              </a:rPr>
              <a:t>IDP region </a:t>
            </a:r>
            <a:r>
              <a:rPr lang="en-US" b="1" dirty="0" smtClean="0"/>
              <a:t>in TMV coat protein undergoes a disorder-to-order transition as it binds to TMV RNA during virus assembly. 	</a:t>
            </a:r>
          </a:p>
          <a:p>
            <a:pPr marL="0" indent="0" algn="just">
              <a:buNone/>
            </a:pPr>
            <a:r>
              <a:rPr lang="en-US" sz="2800" b="1" dirty="0"/>
              <a:t>	</a:t>
            </a:r>
            <a:r>
              <a:rPr lang="en-US" sz="2800" b="1" dirty="0" smtClean="0"/>
              <a:t>Holmes </a:t>
            </a:r>
            <a:r>
              <a:rPr lang="en-US" sz="2800" b="1" dirty="0"/>
              <a:t>KC. </a:t>
            </a:r>
            <a:r>
              <a:rPr lang="en-US" sz="2800" b="1" dirty="0" smtClean="0"/>
              <a:t>Ciba </a:t>
            </a:r>
            <a:r>
              <a:rPr lang="en-US" sz="2800" b="1" dirty="0"/>
              <a:t>Found </a:t>
            </a:r>
            <a:r>
              <a:rPr lang="en-US" sz="2800" b="1" dirty="0" err="1"/>
              <a:t>Symp</a:t>
            </a:r>
            <a:r>
              <a:rPr lang="en-US" sz="2800" b="1" dirty="0"/>
              <a:t>. </a:t>
            </a:r>
            <a:r>
              <a:rPr lang="en-US" sz="2800" b="1" dirty="0" smtClean="0"/>
              <a:t>93:116-38 (1983)</a:t>
            </a:r>
          </a:p>
          <a:p>
            <a:pPr marL="509588" indent="-509588" algn="just">
              <a:buNone/>
            </a:pPr>
            <a:r>
              <a:rPr lang="en-US" b="1" dirty="0" smtClean="0"/>
              <a:t>2. Conversion of </a:t>
            </a:r>
            <a:r>
              <a:rPr lang="en-US" b="1" dirty="0" err="1" smtClean="0"/>
              <a:t>fd</a:t>
            </a:r>
            <a:r>
              <a:rPr lang="en-US" b="1" dirty="0" smtClean="0"/>
              <a:t> phage capsid from structure </a:t>
            </a:r>
            <a:r>
              <a:rPr lang="en-US" b="1" dirty="0"/>
              <a:t> </a:t>
            </a:r>
            <a:r>
              <a:rPr lang="en-US" b="1" dirty="0" smtClean="0"/>
              <a:t>  to molten globules enables the </a:t>
            </a:r>
            <a:r>
              <a:rPr lang="en-US" b="1" dirty="0" err="1" smtClean="0"/>
              <a:t>fd</a:t>
            </a:r>
            <a:r>
              <a:rPr lang="en-US" b="1" dirty="0" smtClean="0"/>
              <a:t> coat protein to insert into model membrane vesicles; </a:t>
            </a:r>
            <a:r>
              <a:rPr lang="en-US" b="1" dirty="0" err="1" smtClean="0"/>
              <a:t>fd</a:t>
            </a:r>
            <a:r>
              <a:rPr lang="en-US" b="1" dirty="0" smtClean="0"/>
              <a:t> coat protein loses structure but gains function. </a:t>
            </a:r>
          </a:p>
          <a:p>
            <a:pPr marL="0" indent="0" algn="just">
              <a:buNone/>
            </a:pPr>
            <a:r>
              <a:rPr lang="en-US" sz="2800" b="1" dirty="0"/>
              <a:t>	</a:t>
            </a:r>
            <a:r>
              <a:rPr lang="en-US" sz="2800" b="1" dirty="0" smtClean="0"/>
              <a:t>Dunker AK et al., FEBS Lett 292: 275-278 (1991)  </a:t>
            </a:r>
          </a:p>
          <a:p>
            <a:pPr marL="0" indent="0" algn="just">
              <a:buNone/>
            </a:pPr>
            <a:endParaRPr lang="en-US" b="1" dirty="0" smtClean="0"/>
          </a:p>
          <a:p>
            <a:pPr marL="0" indent="0" algn="just">
              <a:buNone/>
            </a:pPr>
            <a:endParaRPr lang="en-US" b="1" dirty="0" smtClean="0"/>
          </a:p>
          <a:p>
            <a:pPr marL="0" indent="0" algn="just">
              <a:buNone/>
            </a:pPr>
            <a:r>
              <a:rPr lang="en-US" b="1" dirty="0" smtClean="0"/>
              <a:t> </a:t>
            </a:r>
          </a:p>
          <a:p>
            <a:pPr marL="0" indent="0">
              <a:buNone/>
            </a:pPr>
            <a:endParaRPr lang="en-US" b="1" dirty="0"/>
          </a:p>
        </p:txBody>
      </p:sp>
    </p:spTree>
    <p:extLst>
      <p:ext uri="{BB962C8B-B14F-4D97-AF65-F5344CB8AC3E}">
        <p14:creationId xmlns:p14="http://schemas.microsoft.com/office/powerpoint/2010/main" val="3714095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     </a:t>
            </a:r>
            <a:r>
              <a:rPr lang="en-US" b="1" dirty="0" err="1" smtClean="0"/>
              <a:t>Uversky’s</a:t>
            </a:r>
            <a:r>
              <a:rPr lang="en-US" b="1" dirty="0" smtClean="0"/>
              <a:t> Rule of Three</a:t>
            </a:r>
            <a:endParaRPr lang="en-US" b="1" dirty="0"/>
          </a:p>
        </p:txBody>
      </p:sp>
      <p:sp>
        <p:nvSpPr>
          <p:cNvPr id="3" name="Content Placeholder 2"/>
          <p:cNvSpPr>
            <a:spLocks noGrp="1"/>
          </p:cNvSpPr>
          <p:nvPr>
            <p:ph idx="1"/>
          </p:nvPr>
        </p:nvSpPr>
        <p:spPr>
          <a:xfrm>
            <a:off x="514350" y="1600200"/>
            <a:ext cx="9372600" cy="5048250"/>
          </a:xfrm>
        </p:spPr>
        <p:txBody>
          <a:bodyPr/>
          <a:lstStyle/>
          <a:p>
            <a:pPr marL="0" indent="0">
              <a:buNone/>
            </a:pPr>
            <a:r>
              <a:rPr lang="en-US" b="1" dirty="0" smtClean="0"/>
              <a:t> </a:t>
            </a:r>
          </a:p>
          <a:p>
            <a:pPr marL="0" indent="0">
              <a:buNone/>
            </a:pPr>
            <a:r>
              <a:rPr lang="en-US" b="1" dirty="0" smtClean="0"/>
              <a:t> </a:t>
            </a:r>
          </a:p>
          <a:p>
            <a:pPr marL="0" indent="0">
              <a:buNone/>
            </a:pPr>
            <a:endParaRPr lang="en-US" b="1" dirty="0"/>
          </a:p>
          <a:p>
            <a:pPr marL="0" indent="0">
              <a:buNone/>
            </a:pPr>
            <a:endParaRPr lang="en-US" b="1" dirty="0"/>
          </a:p>
        </p:txBody>
      </p:sp>
      <p:pic>
        <p:nvPicPr>
          <p:cNvPr id="4" name="Picture 3" descr="https://d2pdyyx74uypu5.cloudfront.net/images/ae/e_Vladimir_Uversk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826" y="143498"/>
            <a:ext cx="1737360" cy="1737360"/>
          </a:xfrm>
          <a:prstGeom prst="rect">
            <a:avLst/>
          </a:prstGeom>
          <a:noFill/>
          <a:ln>
            <a:noFill/>
          </a:ln>
        </p:spPr>
      </p:pic>
      <p:sp>
        <p:nvSpPr>
          <p:cNvPr id="5" name="Rectangle 4"/>
          <p:cNvSpPr/>
          <p:nvPr/>
        </p:nvSpPr>
        <p:spPr>
          <a:xfrm>
            <a:off x="8423872" y="1967914"/>
            <a:ext cx="1699504" cy="954107"/>
          </a:xfrm>
          <a:prstGeom prst="rect">
            <a:avLst/>
          </a:prstGeom>
        </p:spPr>
        <p:txBody>
          <a:bodyPr wrap="none">
            <a:spAutoFit/>
          </a:bodyPr>
          <a:lstStyle/>
          <a:p>
            <a:r>
              <a:rPr lang="en-US" sz="2800" b="1" dirty="0"/>
              <a:t>Vladimir </a:t>
            </a:r>
            <a:endParaRPr lang="en-US" sz="2800" b="1" dirty="0" smtClean="0"/>
          </a:p>
          <a:p>
            <a:r>
              <a:rPr lang="en-US" sz="2800" b="1" dirty="0" err="1" smtClean="0"/>
              <a:t>Uversky</a:t>
            </a:r>
            <a:endParaRPr lang="en-US" sz="2800" b="1" dirty="0"/>
          </a:p>
        </p:txBody>
      </p:sp>
      <p:sp>
        <p:nvSpPr>
          <p:cNvPr id="6" name="TextBox 5"/>
          <p:cNvSpPr txBox="1"/>
          <p:nvPr/>
        </p:nvSpPr>
        <p:spPr>
          <a:xfrm>
            <a:off x="423305" y="1608651"/>
            <a:ext cx="9427581" cy="4401205"/>
          </a:xfrm>
          <a:prstGeom prst="rect">
            <a:avLst/>
          </a:prstGeom>
          <a:noFill/>
        </p:spPr>
        <p:txBody>
          <a:bodyPr wrap="none" rtlCol="0">
            <a:spAutoFit/>
          </a:bodyPr>
          <a:lstStyle/>
          <a:p>
            <a:endParaRPr lang="en-US" sz="3200" b="1" dirty="0" smtClean="0"/>
          </a:p>
          <a:p>
            <a:endParaRPr lang="en-US" sz="3200" b="1" dirty="0"/>
          </a:p>
          <a:p>
            <a:endParaRPr lang="en-US" sz="3200" b="1" dirty="0" smtClean="0"/>
          </a:p>
          <a:p>
            <a:r>
              <a:rPr lang="en-US" sz="3200" b="1" dirty="0" smtClean="0"/>
              <a:t>“Three encounters with IDPs are needed before</a:t>
            </a:r>
          </a:p>
          <a:p>
            <a:r>
              <a:rPr lang="en-US" sz="3200" b="1" dirty="0"/>
              <a:t> </a:t>
            </a:r>
            <a:r>
              <a:rPr lang="en-US" sz="3200" b="1" dirty="0" smtClean="0"/>
              <a:t> a researcher takes them seriously.” </a:t>
            </a:r>
          </a:p>
          <a:p>
            <a:endParaRPr lang="en-US" sz="3200" b="1" dirty="0" smtClean="0"/>
          </a:p>
          <a:p>
            <a:r>
              <a:rPr lang="en-US" sz="3200" b="1" dirty="0" smtClean="0"/>
              <a:t> </a:t>
            </a:r>
            <a:r>
              <a:rPr lang="en-US" b="1" dirty="0" smtClean="0"/>
              <a:t> </a:t>
            </a:r>
            <a:r>
              <a:rPr lang="en-US" dirty="0" smtClean="0"/>
              <a:t>   </a:t>
            </a:r>
          </a:p>
          <a:p>
            <a:r>
              <a:rPr lang="en-US" dirty="0" smtClean="0"/>
              <a:t> </a:t>
            </a:r>
            <a:endParaRPr lang="en-US" dirty="0"/>
          </a:p>
        </p:txBody>
      </p:sp>
    </p:spTree>
    <p:extLst>
      <p:ext uri="{BB962C8B-B14F-4D97-AF65-F5344CB8AC3E}">
        <p14:creationId xmlns:p14="http://schemas.microsoft.com/office/powerpoint/2010/main" val="3796846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533400" y="1264920"/>
            <a:ext cx="8940800" cy="5078730"/>
          </a:xfrm>
        </p:spPr>
        <p:txBody>
          <a:bodyPr/>
          <a:lstStyle/>
          <a:p>
            <a:pPr marL="404813" indent="-404813" eaLnBrk="1" hangingPunct="1">
              <a:buNone/>
            </a:pPr>
            <a:endParaRPr lang="en-US" sz="3000" b="1" dirty="0" smtClean="0">
              <a:solidFill>
                <a:schemeClr val="tx2"/>
              </a:solidFill>
            </a:endParaRPr>
          </a:p>
          <a:p>
            <a:pPr marL="404813" indent="-404813" algn="r" eaLnBrk="1" hangingPunct="1">
              <a:buNone/>
            </a:pPr>
            <a:r>
              <a:rPr lang="en-US" sz="2800" b="1" dirty="0" smtClean="0"/>
              <a:t>Seminar describing an important </a:t>
            </a:r>
            <a:r>
              <a:rPr lang="en-US" sz="2800" b="1" dirty="0" smtClean="0">
                <a:solidFill>
                  <a:srgbClr val="FF0000"/>
                </a:solidFill>
              </a:rPr>
              <a:t>IDP</a:t>
            </a:r>
            <a:r>
              <a:rPr lang="en-US" sz="2800" b="1" dirty="0" smtClean="0"/>
              <a:t>   </a:t>
            </a:r>
            <a:r>
              <a:rPr lang="en-US" sz="2800" b="1" dirty="0"/>
              <a:t/>
            </a:r>
            <a:br>
              <a:rPr lang="en-US" sz="2800" b="1" dirty="0"/>
            </a:br>
            <a:r>
              <a:rPr lang="en-US" sz="2800" b="1" dirty="0" smtClean="0"/>
              <a:t> 12 </a:t>
            </a:r>
            <a:r>
              <a:rPr lang="en-US" sz="2800" b="1" dirty="0"/>
              <a:t>Noon to 1 </a:t>
            </a:r>
            <a:r>
              <a:rPr lang="en-US" sz="2800" b="1" dirty="0" smtClean="0"/>
              <a:t>PM, 15 </a:t>
            </a:r>
            <a:r>
              <a:rPr lang="en-US" sz="2800" b="1" dirty="0"/>
              <a:t>November, </a:t>
            </a:r>
            <a:r>
              <a:rPr lang="en-US" sz="2800" b="1" dirty="0" smtClean="0"/>
              <a:t>1995</a:t>
            </a:r>
          </a:p>
          <a:p>
            <a:pPr marL="404813" indent="-404813" algn="r" eaLnBrk="1" hangingPunct="1">
              <a:buNone/>
            </a:pPr>
            <a:r>
              <a:rPr lang="en-US" sz="2800" b="1" dirty="0"/>
              <a:t>Washington </a:t>
            </a:r>
            <a:r>
              <a:rPr lang="en-US" sz="2800" b="1" dirty="0" smtClean="0"/>
              <a:t>State University</a:t>
            </a:r>
          </a:p>
          <a:p>
            <a:pPr marL="404813" indent="-404813" algn="r" eaLnBrk="1" hangingPunct="1">
              <a:buNone/>
            </a:pPr>
            <a:endParaRPr lang="en-US" sz="2800" b="1" dirty="0" smtClean="0"/>
          </a:p>
          <a:p>
            <a:pPr marL="404813" indent="-404813" algn="r" eaLnBrk="1" hangingPunct="1">
              <a:buNone/>
            </a:pPr>
            <a:r>
              <a:rPr lang="en-US" sz="2800" b="1" dirty="0" smtClean="0"/>
              <a:t>Given By Chuck Kissinger</a:t>
            </a:r>
          </a:p>
          <a:p>
            <a:pPr marL="404813" indent="-404813" algn="r" eaLnBrk="1" hangingPunct="1">
              <a:buNone/>
            </a:pPr>
            <a:r>
              <a:rPr lang="en-US" sz="2800" b="1" dirty="0" smtClean="0"/>
              <a:t>BS / MS Washington State University</a:t>
            </a:r>
          </a:p>
          <a:p>
            <a:pPr marL="404813" indent="-404813" algn="r" eaLnBrk="1" hangingPunct="1">
              <a:buNone/>
            </a:pPr>
            <a:r>
              <a:rPr lang="en-US" sz="2800" b="1" dirty="0" smtClean="0"/>
              <a:t>PhD University of Washington</a:t>
            </a:r>
          </a:p>
          <a:p>
            <a:pPr marL="404813" indent="-404813" algn="r" eaLnBrk="1" hangingPunct="1">
              <a:buNone/>
            </a:pPr>
            <a:r>
              <a:rPr lang="en-US" sz="2800" b="1" dirty="0" smtClean="0"/>
              <a:t>Johns Hopkins / MIT Post Doc</a:t>
            </a:r>
          </a:p>
          <a:p>
            <a:pPr marL="404813" indent="-404813" algn="r" eaLnBrk="1" hangingPunct="1">
              <a:buNone/>
            </a:pPr>
            <a:r>
              <a:rPr lang="en-US" sz="2800" b="1" dirty="0" err="1" smtClean="0"/>
              <a:t>Aguoron</a:t>
            </a:r>
            <a:r>
              <a:rPr lang="en-US" sz="2800" b="1" dirty="0" smtClean="0"/>
              <a:t> Pharmaceuticals</a:t>
            </a:r>
          </a:p>
          <a:p>
            <a:pPr marL="404813" indent="-404813" eaLnBrk="1" hangingPunct="1">
              <a:buNone/>
            </a:pPr>
            <a:endParaRPr lang="en-US" sz="3000" b="1" dirty="0">
              <a:solidFill>
                <a:schemeClr val="tx2"/>
              </a:solidFill>
            </a:endParaRPr>
          </a:p>
          <a:p>
            <a:pPr marL="404813" indent="-404813" eaLnBrk="1" hangingPunct="1">
              <a:buNone/>
            </a:pPr>
            <a:endParaRPr lang="en-US" sz="3000" b="1" dirty="0" smtClean="0">
              <a:solidFill>
                <a:schemeClr val="tx2"/>
              </a:solidFill>
            </a:endParaRPr>
          </a:p>
          <a:p>
            <a:pPr marL="404813" indent="-404813" eaLnBrk="1" hangingPunct="1">
              <a:buNone/>
            </a:pPr>
            <a:endParaRPr lang="en-US" sz="3000" b="1" dirty="0" smtClean="0">
              <a:solidFill>
                <a:schemeClr val="tx2"/>
              </a:solidFill>
            </a:endParaRP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5096"/>
            <a:ext cx="9803228" cy="1323439"/>
          </a:xfrm>
          <a:prstGeom prst="rect">
            <a:avLst/>
          </a:prstGeom>
        </p:spPr>
        <p:txBody>
          <a:bodyPr wrap="square">
            <a:spAutoFit/>
          </a:bodyPr>
          <a:lstStyle/>
          <a:p>
            <a:pPr algn="ctr"/>
            <a:r>
              <a:rPr lang="en-US" sz="4000" b="1" dirty="0" smtClean="0"/>
              <a:t>Close </a:t>
            </a:r>
            <a:r>
              <a:rPr lang="en-US" sz="4000" b="1" dirty="0" smtClean="0">
                <a:solidFill>
                  <a:srgbClr val="FF0000"/>
                </a:solidFill>
              </a:rPr>
              <a:t>IDP Encounter </a:t>
            </a:r>
            <a:r>
              <a:rPr lang="en-US" sz="4000" b="1" dirty="0" smtClean="0"/>
              <a:t>of the Third Kind,</a:t>
            </a:r>
          </a:p>
          <a:p>
            <a:pPr algn="ctr"/>
            <a:r>
              <a:rPr lang="en-US" sz="4000" b="1" dirty="0" smtClean="0"/>
              <a:t>Trigger for my </a:t>
            </a:r>
            <a:r>
              <a:rPr lang="en-US" sz="4000" b="1" dirty="0" smtClean="0">
                <a:solidFill>
                  <a:srgbClr val="FF0000"/>
                </a:solidFill>
              </a:rPr>
              <a:t>IDP</a:t>
            </a:r>
            <a:r>
              <a:rPr lang="en-US" sz="4000" b="1" dirty="0" smtClean="0"/>
              <a:t> Research</a:t>
            </a:r>
            <a:endParaRPr lang="en-US" sz="4000" b="1" dirty="0"/>
          </a:p>
        </p:txBody>
      </p:sp>
      <p:pic>
        <p:nvPicPr>
          <p:cNvPr id="5"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56" y="2241550"/>
            <a:ext cx="1994256" cy="265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26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5776"/>
            <a:ext cx="9258300" cy="1143000"/>
          </a:xfrm>
        </p:spPr>
        <p:txBody>
          <a:bodyPr/>
          <a:lstStyle/>
          <a:p>
            <a:r>
              <a:rPr lang="en-US" b="1" dirty="0">
                <a:solidFill>
                  <a:schemeClr val="tx1"/>
                </a:solidFill>
              </a:rPr>
              <a:t/>
            </a:r>
            <a:br>
              <a:rPr lang="en-US" b="1" dirty="0">
                <a:solidFill>
                  <a:schemeClr val="tx1"/>
                </a:solidFill>
              </a:rPr>
            </a:br>
            <a:endParaRPr lang="en-US" dirty="0"/>
          </a:p>
        </p:txBody>
      </p:sp>
      <p:pic>
        <p:nvPicPr>
          <p:cNvPr id="144388" name="Picture 4" descr="http://www.scielo.br/img/revistas/bjmbr/v38n3/5683i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8" y="116954"/>
            <a:ext cx="5633628" cy="6464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8260" y="312409"/>
            <a:ext cx="6527801" cy="707886"/>
          </a:xfrm>
          <a:prstGeom prst="rect">
            <a:avLst/>
          </a:prstGeom>
          <a:noFill/>
        </p:spPr>
        <p:txBody>
          <a:bodyPr wrap="square" rtlCol="0">
            <a:spAutoFit/>
          </a:bodyPr>
          <a:lstStyle/>
          <a:p>
            <a:pPr algn="ctr"/>
            <a:r>
              <a:rPr lang="en-US" sz="4000" b="1" dirty="0" smtClean="0">
                <a:solidFill>
                  <a:srgbClr val="0000FF"/>
                </a:solidFill>
              </a:rPr>
              <a:t>Signaling Pathway </a:t>
            </a:r>
          </a:p>
        </p:txBody>
      </p:sp>
      <p:sp>
        <p:nvSpPr>
          <p:cNvPr id="5" name="TextBox 4"/>
          <p:cNvSpPr txBox="1"/>
          <p:nvPr/>
        </p:nvSpPr>
        <p:spPr>
          <a:xfrm>
            <a:off x="4327451" y="1414139"/>
            <a:ext cx="5959549" cy="5155257"/>
          </a:xfrm>
          <a:prstGeom prst="rect">
            <a:avLst/>
          </a:prstGeom>
          <a:noFill/>
        </p:spPr>
        <p:txBody>
          <a:bodyPr wrap="square" rtlCol="0">
            <a:spAutoFit/>
          </a:bodyPr>
          <a:lstStyle/>
          <a:p>
            <a:r>
              <a:rPr lang="en-US" sz="3200" b="1" dirty="0" smtClean="0"/>
              <a:t>                  Calmodulin  (</a:t>
            </a:r>
            <a:r>
              <a:rPr lang="en-US" sz="3200" b="1" dirty="0" err="1" smtClean="0"/>
              <a:t>CaM</a:t>
            </a:r>
            <a:r>
              <a:rPr lang="en-US" sz="3200" b="1" dirty="0" smtClean="0"/>
              <a:t>) </a:t>
            </a:r>
          </a:p>
          <a:p>
            <a:r>
              <a:rPr lang="en-US" sz="3200" b="1" dirty="0" smtClean="0"/>
              <a:t>                  </a:t>
            </a:r>
            <a:r>
              <a:rPr lang="en-US" sz="3200" b="1" dirty="0" err="1" smtClean="0"/>
              <a:t>Calcineurin</a:t>
            </a:r>
            <a:r>
              <a:rPr lang="en-US" sz="3200" b="1" dirty="0" smtClean="0"/>
              <a:t>  (Cn)</a:t>
            </a:r>
          </a:p>
          <a:p>
            <a:r>
              <a:rPr lang="en-US" sz="3200" b="1" dirty="0" smtClean="0"/>
              <a:t>                  Nuclear Factor of</a:t>
            </a:r>
          </a:p>
          <a:p>
            <a:r>
              <a:rPr lang="en-US" sz="3200" b="1" dirty="0"/>
              <a:t> </a:t>
            </a:r>
            <a:r>
              <a:rPr lang="en-US" sz="3200" b="1" dirty="0" smtClean="0"/>
              <a:t>       Activated T- Cells (NFAT)</a:t>
            </a:r>
          </a:p>
          <a:p>
            <a:endParaRPr lang="en-US" sz="900" b="1" dirty="0"/>
          </a:p>
          <a:p>
            <a:r>
              <a:rPr lang="en-US" sz="3200" b="1" dirty="0" smtClean="0"/>
              <a:t>      NFAT-poly-P in an </a:t>
            </a:r>
            <a:r>
              <a:rPr lang="en-US" sz="3200" b="1" dirty="0" smtClean="0">
                <a:solidFill>
                  <a:srgbClr val="FF0000"/>
                </a:solidFill>
              </a:rPr>
              <a:t>IDP tail</a:t>
            </a:r>
            <a:r>
              <a:rPr lang="en-US" sz="3200" b="1" dirty="0" smtClean="0"/>
              <a:t>.     </a:t>
            </a:r>
          </a:p>
          <a:p>
            <a:r>
              <a:rPr lang="en-US" sz="3200" b="1" dirty="0"/>
              <a:t> </a:t>
            </a:r>
            <a:r>
              <a:rPr lang="en-US" sz="3200" b="1" dirty="0" smtClean="0"/>
              <a:t>   Remove Ps, activates </a:t>
            </a:r>
            <a:r>
              <a:rPr lang="en-US" sz="3200" b="1" dirty="0" smtClean="0">
                <a:solidFill>
                  <a:srgbClr val="0000FF"/>
                </a:solidFill>
              </a:rPr>
              <a:t>NLS</a:t>
            </a:r>
          </a:p>
          <a:p>
            <a:r>
              <a:rPr lang="en-US" sz="3200" b="1" dirty="0"/>
              <a:t> </a:t>
            </a:r>
            <a:r>
              <a:rPr lang="en-US" sz="3200" b="1" dirty="0" smtClean="0"/>
              <a:t>   </a:t>
            </a:r>
            <a:r>
              <a:rPr lang="en-US" sz="3200" b="1" dirty="0"/>
              <a:t> </a:t>
            </a:r>
            <a:r>
              <a:rPr lang="en-US" sz="3200" b="1" dirty="0" smtClean="0"/>
              <a:t>   </a:t>
            </a:r>
            <a:r>
              <a:rPr lang="en-US" sz="3200" b="1" dirty="0"/>
              <a:t> </a:t>
            </a:r>
            <a:r>
              <a:rPr lang="en-US" sz="3200" b="1" dirty="0" smtClean="0"/>
              <a:t>        </a:t>
            </a:r>
            <a:r>
              <a:rPr lang="en-US" sz="3200" b="1" dirty="0" smtClean="0">
                <a:sym typeface="Wingdings" panose="05000000000000000000" pitchFamily="2" charset="2"/>
              </a:rPr>
              <a:t></a:t>
            </a:r>
            <a:r>
              <a:rPr lang="en-US" sz="3200" b="1" dirty="0" smtClean="0"/>
              <a:t> NFAT </a:t>
            </a:r>
            <a:r>
              <a:rPr lang="en-US" sz="3200" b="1" dirty="0" smtClean="0">
                <a:sym typeface="Wingdings" panose="05000000000000000000" pitchFamily="2" charset="2"/>
              </a:rPr>
              <a:t> nucleus      </a:t>
            </a:r>
          </a:p>
          <a:p>
            <a:r>
              <a:rPr lang="en-US" sz="3200" b="1" dirty="0">
                <a:sym typeface="Wingdings" panose="05000000000000000000" pitchFamily="2" charset="2"/>
              </a:rPr>
              <a:t> </a:t>
            </a:r>
            <a:r>
              <a:rPr lang="en-US" sz="3200" b="1" dirty="0" smtClean="0">
                <a:sym typeface="Wingdings" panose="05000000000000000000" pitchFamily="2" charset="2"/>
              </a:rPr>
              <a:t>                 turns on genes </a:t>
            </a:r>
          </a:p>
          <a:p>
            <a:r>
              <a:rPr lang="en-US" sz="3200" b="1" dirty="0">
                <a:sym typeface="Wingdings" panose="05000000000000000000" pitchFamily="2" charset="2"/>
              </a:rPr>
              <a:t> </a:t>
            </a:r>
            <a:r>
              <a:rPr lang="en-US" sz="3200" b="1" dirty="0" smtClean="0">
                <a:sym typeface="Wingdings" panose="05000000000000000000" pitchFamily="2" charset="2"/>
              </a:rPr>
              <a:t>    </a:t>
            </a:r>
            <a:r>
              <a:rPr lang="en-US" sz="3200" b="1" dirty="0">
                <a:sym typeface="Wingdings" panose="05000000000000000000" pitchFamily="2" charset="2"/>
              </a:rPr>
              <a:t> </a:t>
            </a:r>
            <a:r>
              <a:rPr lang="en-US" sz="3200" b="1" dirty="0" smtClean="0">
                <a:sym typeface="Wingdings" panose="05000000000000000000" pitchFamily="2" charset="2"/>
              </a:rPr>
              <a:t>            T-cells activated   </a:t>
            </a:r>
          </a:p>
          <a:p>
            <a:r>
              <a:rPr lang="en-US" sz="3200" b="1" dirty="0">
                <a:sym typeface="Wingdings" panose="05000000000000000000" pitchFamily="2" charset="2"/>
              </a:rPr>
              <a:t> </a:t>
            </a:r>
            <a:r>
              <a:rPr lang="en-US" sz="3200" b="1" dirty="0" smtClean="0">
                <a:sym typeface="Wingdings" panose="05000000000000000000" pitchFamily="2" charset="2"/>
              </a:rPr>
              <a:t>                 reject transplant</a:t>
            </a:r>
            <a:endParaRPr lang="en-US" sz="3200" b="1" dirty="0" smtClean="0"/>
          </a:p>
        </p:txBody>
      </p:sp>
    </p:spTree>
    <p:extLst>
      <p:ext uri="{BB962C8B-B14F-4D97-AF65-F5344CB8AC3E}">
        <p14:creationId xmlns:p14="http://schemas.microsoft.com/office/powerpoint/2010/main" val="856587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14350" y="0"/>
            <a:ext cx="9313044" cy="1417638"/>
          </a:xfrm>
        </p:spPr>
        <p:txBody>
          <a:bodyPr/>
          <a:lstStyle/>
          <a:p>
            <a:r>
              <a:rPr lang="en-US" sz="4000" b="1" dirty="0" err="1" smtClean="0">
                <a:solidFill>
                  <a:schemeClr val="tx1"/>
                </a:solidFill>
              </a:rPr>
              <a:t>Calcineurin</a:t>
            </a:r>
            <a:r>
              <a:rPr lang="en-US" sz="4000" b="1" dirty="0" smtClean="0">
                <a:solidFill>
                  <a:schemeClr val="tx1"/>
                </a:solidFill>
              </a:rPr>
              <a:t> and Calmodulin</a:t>
            </a:r>
          </a:p>
        </p:txBody>
      </p:sp>
      <p:pic>
        <p:nvPicPr>
          <p:cNvPr id="6147" name="Picture 3" descr="Picture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33630" y="2112963"/>
            <a:ext cx="6091238" cy="3762375"/>
          </a:xfrm>
        </p:spPr>
      </p:pic>
      <p:pic>
        <p:nvPicPr>
          <p:cNvPr id="209928" name="Picture 8" descr="Picture3a"/>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27038" y="3562350"/>
            <a:ext cx="3738562" cy="2132013"/>
          </a:xfrm>
        </p:spPr>
      </p:pic>
      <p:sp>
        <p:nvSpPr>
          <p:cNvPr id="6149" name="Text Box 4"/>
          <p:cNvSpPr txBox="1">
            <a:spLocks noChangeArrowheads="1"/>
          </p:cNvSpPr>
          <p:nvPr/>
        </p:nvSpPr>
        <p:spPr bwMode="auto">
          <a:xfrm>
            <a:off x="4638675" y="4238625"/>
            <a:ext cx="1350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endParaRPr lang="en-US" sz="1800" b="1"/>
          </a:p>
        </p:txBody>
      </p:sp>
      <p:sp>
        <p:nvSpPr>
          <p:cNvPr id="209925" name="Text Box 5"/>
          <p:cNvSpPr txBox="1">
            <a:spLocks noChangeArrowheads="1"/>
          </p:cNvSpPr>
          <p:nvPr/>
        </p:nvSpPr>
        <p:spPr bwMode="auto">
          <a:xfrm>
            <a:off x="4572000" y="2144713"/>
            <a:ext cx="1154113" cy="336550"/>
          </a:xfrm>
          <a:prstGeom prst="rect">
            <a:avLst/>
          </a:prstGeom>
          <a:noFill/>
          <a:ln w="9525" algn="ctr">
            <a:noFill/>
            <a:miter lim="800000"/>
            <a:headEnd/>
            <a:tailEnd/>
          </a:ln>
          <a:effectLst/>
        </p:spPr>
        <p:txBody>
          <a:bodyPr wrap="none">
            <a:spAutoFit/>
          </a:bodyPr>
          <a:lstStyle/>
          <a:p>
            <a:pPr>
              <a:defRPr/>
            </a:pPr>
            <a:r>
              <a:rPr lang="en-US" sz="1600" b="1">
                <a:solidFill>
                  <a:srgbClr val="FFFF00"/>
                </a:solidFill>
                <a:effectLst>
                  <a:outerShdw blurRad="38100" dist="38100" dir="2700000" algn="tl">
                    <a:srgbClr val="000000"/>
                  </a:outerShdw>
                </a:effectLst>
              </a:rPr>
              <a:t>A-Subunit</a:t>
            </a:r>
          </a:p>
        </p:txBody>
      </p:sp>
      <p:sp>
        <p:nvSpPr>
          <p:cNvPr id="6151" name="Text Box 6"/>
          <p:cNvSpPr txBox="1">
            <a:spLocks noChangeArrowheads="1"/>
          </p:cNvSpPr>
          <p:nvPr/>
        </p:nvSpPr>
        <p:spPr bwMode="auto">
          <a:xfrm>
            <a:off x="2179638" y="1944688"/>
            <a:ext cx="115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1600" b="1">
                <a:solidFill>
                  <a:srgbClr val="0000FF"/>
                </a:solidFill>
              </a:rPr>
              <a:t>B-Subunit</a:t>
            </a:r>
          </a:p>
        </p:txBody>
      </p:sp>
      <p:sp>
        <p:nvSpPr>
          <p:cNvPr id="6152" name="Text Box 7"/>
          <p:cNvSpPr txBox="1">
            <a:spLocks noChangeArrowheads="1"/>
          </p:cNvSpPr>
          <p:nvPr/>
        </p:nvSpPr>
        <p:spPr bwMode="auto">
          <a:xfrm>
            <a:off x="3297238" y="5254625"/>
            <a:ext cx="1573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eaLnBrk="1" hangingPunct="1"/>
            <a:r>
              <a:rPr lang="en-US" sz="1600" b="1">
                <a:solidFill>
                  <a:srgbClr val="33CC33"/>
                </a:solidFill>
              </a:rPr>
              <a:t>Autoinhibitory</a:t>
            </a:r>
          </a:p>
          <a:p>
            <a:pPr algn="ctr" eaLnBrk="1" hangingPunct="1"/>
            <a:r>
              <a:rPr lang="en-US" sz="1600" b="1">
                <a:solidFill>
                  <a:srgbClr val="33CC33"/>
                </a:solidFill>
              </a:rPr>
              <a:t>Peptide</a:t>
            </a:r>
          </a:p>
        </p:txBody>
      </p:sp>
      <p:sp>
        <p:nvSpPr>
          <p:cNvPr id="6153" name="Rectangle 9"/>
          <p:cNvSpPr>
            <a:spLocks noChangeArrowheads="1"/>
          </p:cNvSpPr>
          <p:nvPr/>
        </p:nvSpPr>
        <p:spPr bwMode="auto">
          <a:xfrm>
            <a:off x="2233613" y="3916363"/>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r>
              <a:rPr lang="en-US" sz="1800" b="1"/>
              <a:t>Active Site</a:t>
            </a:r>
          </a:p>
        </p:txBody>
      </p:sp>
      <p:sp>
        <p:nvSpPr>
          <p:cNvPr id="6154" name="Rectangle 10"/>
          <p:cNvSpPr>
            <a:spLocks noChangeArrowheads="1"/>
          </p:cNvSpPr>
          <p:nvPr/>
        </p:nvSpPr>
        <p:spPr bwMode="auto">
          <a:xfrm>
            <a:off x="85077" y="6204611"/>
            <a:ext cx="7389628" cy="573088"/>
          </a:xfrm>
          <a:prstGeom prst="rect">
            <a:avLst/>
          </a:prstGeom>
          <a:solidFill>
            <a:srgbClr val="EAEAE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sz="2800" b="1" dirty="0"/>
              <a:t>Kissinger C et al., </a:t>
            </a:r>
            <a:r>
              <a:rPr lang="en-US" sz="2800" b="1" i="1" dirty="0"/>
              <a:t>Nature</a:t>
            </a:r>
            <a:r>
              <a:rPr lang="en-US" sz="2800" b="1" dirty="0"/>
              <a:t> 378:641-644 (1995)</a:t>
            </a:r>
          </a:p>
        </p:txBody>
      </p:sp>
      <p:sp>
        <p:nvSpPr>
          <p:cNvPr id="6155" name="Text Box 13"/>
          <p:cNvSpPr txBox="1">
            <a:spLocks noChangeArrowheads="1"/>
          </p:cNvSpPr>
          <p:nvPr/>
        </p:nvSpPr>
        <p:spPr bwMode="auto">
          <a:xfrm>
            <a:off x="8020050" y="200501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endParaRPr lang="en-US"/>
          </a:p>
        </p:txBody>
      </p:sp>
      <p:pic>
        <p:nvPicPr>
          <p:cNvPr id="6156" name="Picture 14" descr="Picture4"/>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362825" y="2320925"/>
            <a:ext cx="1868488" cy="4494213"/>
          </a:xfrm>
        </p:spPr>
      </p:pic>
      <p:sp>
        <p:nvSpPr>
          <p:cNvPr id="6157" name="Text Box 16"/>
          <p:cNvSpPr txBox="1">
            <a:spLocks noChangeArrowheads="1"/>
          </p:cNvSpPr>
          <p:nvPr/>
        </p:nvSpPr>
        <p:spPr bwMode="auto">
          <a:xfrm>
            <a:off x="6397625" y="1506538"/>
            <a:ext cx="3822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400" b="1"/>
              <a:t>Meador W et al., </a:t>
            </a:r>
            <a:r>
              <a:rPr lang="en-US" sz="2400" b="1" i="1"/>
              <a:t>Science</a:t>
            </a:r>
            <a:r>
              <a:rPr lang="en-US" sz="2400" b="1"/>
              <a:t> </a:t>
            </a:r>
          </a:p>
          <a:p>
            <a:pPr eaLnBrk="1" hangingPunct="1"/>
            <a:r>
              <a:rPr lang="en-US" sz="2400" b="1"/>
              <a:t>257: 1251-1255 (1992)</a:t>
            </a:r>
          </a:p>
        </p:txBody>
      </p:sp>
    </p:spTree>
    <p:extLst>
      <p:ext uri="{BB962C8B-B14F-4D97-AF65-F5344CB8AC3E}">
        <p14:creationId xmlns:p14="http://schemas.microsoft.com/office/powerpoint/2010/main" val="15950624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9928"/>
                                        </p:tgtEl>
                                        <p:attrNameLst>
                                          <p:attrName>style.visibility</p:attrName>
                                        </p:attrNameLst>
                                      </p:cBhvr>
                                      <p:to>
                                        <p:strVal val="visible"/>
                                      </p:to>
                                    </p:set>
                                    <p:anim calcmode="lin" valueType="num">
                                      <p:cBhvr additive="base">
                                        <p:cTn id="7" dur="500" fill="hold"/>
                                        <p:tgtEl>
                                          <p:spTgt spid="209928"/>
                                        </p:tgtEl>
                                        <p:attrNameLst>
                                          <p:attrName>ppt_x</p:attrName>
                                        </p:attrNameLst>
                                      </p:cBhvr>
                                      <p:tavLst>
                                        <p:tav tm="0">
                                          <p:val>
                                            <p:strVal val="#ppt_x"/>
                                          </p:val>
                                        </p:tav>
                                        <p:tav tm="100000">
                                          <p:val>
                                            <p:strVal val="#ppt_x"/>
                                          </p:val>
                                        </p:tav>
                                      </p:tavLst>
                                    </p:anim>
                                    <p:anim calcmode="lin" valueType="num">
                                      <p:cBhvr additive="base">
                                        <p:cTn id="8" dur="500" fill="hold"/>
                                        <p:tgtEl>
                                          <p:spTgt spid="209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45720" y="1219200"/>
            <a:ext cx="10043160" cy="5537976"/>
          </a:xfrm>
        </p:spPr>
        <p:txBody>
          <a:bodyPr/>
          <a:lstStyle/>
          <a:p>
            <a:pPr marL="404813" indent="-404813" eaLnBrk="1" hangingPunct="1">
              <a:buNone/>
            </a:pPr>
            <a:endParaRPr lang="en-US" sz="1000" b="1" dirty="0" smtClean="0">
              <a:solidFill>
                <a:schemeClr val="tx2"/>
              </a:solidFill>
            </a:endParaRPr>
          </a:p>
          <a:p>
            <a:pPr marL="404813" indent="-404813" eaLnBrk="1" hangingPunct="1">
              <a:buNone/>
            </a:pPr>
            <a:r>
              <a:rPr lang="en-US" sz="2800" b="1" dirty="0" smtClean="0">
                <a:solidFill>
                  <a:schemeClr val="tx2"/>
                </a:solidFill>
              </a:rPr>
              <a:t>● 	Consider </a:t>
            </a:r>
            <a:r>
              <a:rPr lang="en-US" sz="2800" b="1" dirty="0" err="1" smtClean="0">
                <a:solidFill>
                  <a:srgbClr val="0000FF"/>
                </a:solidFill>
              </a:rPr>
              <a:t>CaN’s</a:t>
            </a:r>
            <a:r>
              <a:rPr lang="en-US" sz="2800" b="1" dirty="0" smtClean="0">
                <a:solidFill>
                  <a:schemeClr val="tx2"/>
                </a:solidFill>
              </a:rPr>
              <a:t> 140 residue region of </a:t>
            </a:r>
            <a:r>
              <a:rPr lang="en-US" sz="2800" b="1" dirty="0" smtClean="0"/>
              <a:t>missing electron density (MED): is this MED due to an </a:t>
            </a:r>
            <a:r>
              <a:rPr lang="en-US" sz="2800" b="1" dirty="0" smtClean="0">
                <a:solidFill>
                  <a:srgbClr val="FF0000"/>
                </a:solidFill>
              </a:rPr>
              <a:t>IDP region </a:t>
            </a:r>
            <a:r>
              <a:rPr lang="en-US" sz="2800" b="1" dirty="0" smtClean="0"/>
              <a:t>or due to a </a:t>
            </a:r>
            <a:r>
              <a:rPr lang="en-US" sz="2800" b="1" dirty="0" smtClean="0">
                <a:solidFill>
                  <a:srgbClr val="0000FF"/>
                </a:solidFill>
              </a:rPr>
              <a:t>structured, but wobbly domain</a:t>
            </a:r>
            <a:r>
              <a:rPr lang="en-US" sz="2800" b="1" dirty="0" smtClean="0"/>
              <a:t>?</a:t>
            </a:r>
          </a:p>
          <a:p>
            <a:pPr marL="404813" indent="-404813" eaLnBrk="1" hangingPunct="1">
              <a:buNone/>
            </a:pPr>
            <a:endParaRPr lang="en-US" sz="900" b="1" dirty="0" smtClean="0">
              <a:solidFill>
                <a:schemeClr val="tx2"/>
              </a:solidFill>
            </a:endParaRPr>
          </a:p>
          <a:p>
            <a:pPr marL="404813" indent="-404813" eaLnBrk="1" hangingPunct="1">
              <a:buNone/>
            </a:pPr>
            <a:r>
              <a:rPr lang="en-US" sz="2800" b="1" dirty="0" smtClean="0">
                <a:solidFill>
                  <a:schemeClr val="tx2"/>
                </a:solidFill>
              </a:rPr>
              <a:t>●</a:t>
            </a:r>
            <a:r>
              <a:rPr lang="en-US" sz="2800" b="1" dirty="0" smtClean="0"/>
              <a:t> 	Ca</a:t>
            </a:r>
            <a:r>
              <a:rPr lang="en-US" sz="2800" b="1" baseline="30000" dirty="0" smtClean="0"/>
              <a:t>2+</a:t>
            </a:r>
            <a:r>
              <a:rPr lang="en-US" sz="2800" b="1" dirty="0" smtClean="0"/>
              <a:t>/</a:t>
            </a:r>
            <a:r>
              <a:rPr lang="en-US" sz="2800" b="1" dirty="0" err="1" smtClean="0">
                <a:solidFill>
                  <a:srgbClr val="0000FF"/>
                </a:solidFill>
              </a:rPr>
              <a:t>CaM</a:t>
            </a:r>
            <a:r>
              <a:rPr lang="en-US" sz="2800" b="1" dirty="0" smtClean="0"/>
              <a:t> surrounds an isolated helical segment of the MED region, so this segment must be separated from the body of protein – this indicates that the MED is an </a:t>
            </a:r>
            <a:r>
              <a:rPr lang="en-US" sz="2800" b="1" dirty="0" smtClean="0">
                <a:solidFill>
                  <a:srgbClr val="FF0000"/>
                </a:solidFill>
              </a:rPr>
              <a:t>IDP region</a:t>
            </a:r>
            <a:r>
              <a:rPr lang="en-US" sz="2800" b="1" dirty="0" smtClean="0">
                <a:solidFill>
                  <a:schemeClr val="tx2"/>
                </a:solidFill>
                <a:sym typeface="Wingdings" pitchFamily="2" charset="2"/>
              </a:rPr>
              <a:t>;</a:t>
            </a:r>
          </a:p>
          <a:p>
            <a:pPr marL="404813" indent="-404813" eaLnBrk="1" hangingPunct="1">
              <a:buNone/>
            </a:pPr>
            <a:endParaRPr lang="en-US" sz="900" b="1" dirty="0" smtClean="0">
              <a:solidFill>
                <a:schemeClr val="tx2"/>
              </a:solidFill>
            </a:endParaRPr>
          </a:p>
          <a:p>
            <a:pPr marL="404813" indent="-404813" eaLnBrk="1" hangingPunct="1">
              <a:buNone/>
            </a:pPr>
            <a:r>
              <a:rPr lang="en-US" sz="2800" b="1" dirty="0" smtClean="0">
                <a:solidFill>
                  <a:schemeClr val="tx2"/>
                </a:solidFill>
              </a:rPr>
              <a:t>●	Elsewhere it was shown that </a:t>
            </a:r>
            <a:r>
              <a:rPr lang="en-US" sz="2800" b="1" dirty="0" err="1" smtClean="0">
                <a:solidFill>
                  <a:srgbClr val="0000FF"/>
                </a:solidFill>
              </a:rPr>
              <a:t>CaN</a:t>
            </a:r>
            <a:r>
              <a:rPr lang="en-US" sz="2800" b="1" dirty="0" smtClean="0">
                <a:solidFill>
                  <a:schemeClr val="tx2"/>
                </a:solidFill>
              </a:rPr>
              <a:t> is hypersensitive to protease digestion at multiple sites</a:t>
            </a:r>
            <a:r>
              <a:rPr lang="en-US" sz="2800" b="1" dirty="0" smtClean="0"/>
              <a:t>,</a:t>
            </a:r>
            <a:r>
              <a:rPr lang="en-US" sz="2800" b="1" dirty="0" smtClean="0">
                <a:solidFill>
                  <a:schemeClr val="tx2"/>
                </a:solidFill>
              </a:rPr>
              <a:t> and that binding of Ca</a:t>
            </a:r>
            <a:r>
              <a:rPr lang="en-US" sz="2800" b="1" baseline="30000" dirty="0" smtClean="0">
                <a:solidFill>
                  <a:schemeClr val="tx2"/>
                </a:solidFill>
              </a:rPr>
              <a:t>2+</a:t>
            </a:r>
            <a:r>
              <a:rPr lang="en-US" sz="2800" b="1" dirty="0" smtClean="0">
                <a:solidFill>
                  <a:schemeClr val="tx2"/>
                </a:solidFill>
              </a:rPr>
              <a:t>/ </a:t>
            </a:r>
            <a:r>
              <a:rPr lang="en-US" sz="2800" b="1" dirty="0" err="1" smtClean="0">
                <a:solidFill>
                  <a:srgbClr val="0000FF"/>
                </a:solidFill>
              </a:rPr>
              <a:t>CaM</a:t>
            </a:r>
            <a:r>
              <a:rPr lang="en-US" sz="2800" b="1" dirty="0" smtClean="0">
                <a:solidFill>
                  <a:schemeClr val="tx2"/>
                </a:solidFill>
              </a:rPr>
              <a:t> inhibits this protease digestion </a:t>
            </a:r>
            <a:r>
              <a:rPr lang="en-US" sz="2800" b="1" dirty="0"/>
              <a:t>–</a:t>
            </a:r>
            <a:r>
              <a:rPr lang="en-US" sz="2800" b="1" dirty="0" smtClean="0">
                <a:solidFill>
                  <a:schemeClr val="tx2"/>
                </a:solidFill>
              </a:rPr>
              <a:t> this also indicates that the MED is an </a:t>
            </a:r>
            <a:r>
              <a:rPr lang="en-US" sz="2800" b="1" dirty="0" smtClean="0">
                <a:solidFill>
                  <a:srgbClr val="FF0000"/>
                </a:solidFill>
              </a:rPr>
              <a:t>IDP region</a:t>
            </a:r>
            <a:r>
              <a:rPr lang="en-US" sz="2800" b="1" dirty="0" smtClean="0">
                <a:solidFill>
                  <a:schemeClr val="tx2"/>
                </a:solidFill>
              </a:rPr>
              <a:t>;  </a:t>
            </a:r>
          </a:p>
          <a:p>
            <a:pPr marL="404813" indent="-404813" eaLnBrk="1" hangingPunct="1">
              <a:buNone/>
            </a:pPr>
            <a:endParaRPr lang="en-US" sz="1000" b="1" dirty="0" smtClean="0">
              <a:solidFill>
                <a:schemeClr val="tx2"/>
              </a:solidFill>
            </a:endParaRPr>
          </a:p>
          <a:p>
            <a:pPr marL="404813" indent="-404813" eaLnBrk="1" hangingPunct="1">
              <a:buNone/>
            </a:pPr>
            <a:r>
              <a:rPr lang="en-US" sz="3000" b="1" dirty="0" smtClean="0">
                <a:solidFill>
                  <a:schemeClr val="tx2"/>
                </a:solidFill>
              </a:rPr>
              <a:t> </a:t>
            </a: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457216"/>
            <a:ext cx="9803228" cy="707886"/>
          </a:xfrm>
          <a:prstGeom prst="rect">
            <a:avLst/>
          </a:prstGeom>
        </p:spPr>
        <p:txBody>
          <a:bodyPr wrap="square">
            <a:spAutoFit/>
          </a:bodyPr>
          <a:lstStyle/>
          <a:p>
            <a:pPr algn="ctr"/>
            <a:r>
              <a:rPr lang="en-US" sz="4000" b="1" dirty="0" smtClean="0"/>
              <a:t>Key Points I </a:t>
            </a:r>
            <a:endParaRPr lang="en-US" sz="4000" b="1" dirty="0"/>
          </a:p>
        </p:txBody>
      </p:sp>
    </p:spTree>
    <p:extLst>
      <p:ext uri="{BB962C8B-B14F-4D97-AF65-F5344CB8AC3E}">
        <p14:creationId xmlns:p14="http://schemas.microsoft.com/office/powerpoint/2010/main" val="376884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510540" y="1264920"/>
            <a:ext cx="9265920" cy="5492256"/>
          </a:xfrm>
        </p:spPr>
        <p:txBody>
          <a:bodyPr/>
          <a:lstStyle/>
          <a:p>
            <a:pPr marL="404813" indent="-404813" eaLnBrk="1" hangingPunct="1">
              <a:buNone/>
            </a:pPr>
            <a:endParaRPr lang="en-US" sz="1000" b="1" dirty="0" smtClean="0">
              <a:solidFill>
                <a:schemeClr val="tx2"/>
              </a:solidFill>
            </a:endParaRPr>
          </a:p>
          <a:p>
            <a:pPr marL="404813" indent="-404813" eaLnBrk="1" hangingPunct="1">
              <a:buNone/>
            </a:pPr>
            <a:r>
              <a:rPr lang="en-US" sz="3000" b="1" dirty="0" smtClean="0">
                <a:solidFill>
                  <a:schemeClr val="tx2"/>
                </a:solidFill>
              </a:rPr>
              <a:t>● 	</a:t>
            </a:r>
            <a:r>
              <a:rPr lang="en-US" sz="3000" b="1" dirty="0" smtClean="0">
                <a:solidFill>
                  <a:srgbClr val="FF0000"/>
                </a:solidFill>
              </a:rPr>
              <a:t>IDP function: </a:t>
            </a:r>
            <a:r>
              <a:rPr lang="en-US" sz="3000" b="1" dirty="0" smtClean="0"/>
              <a:t>on-off switch for </a:t>
            </a:r>
            <a:r>
              <a:rPr lang="en-US" sz="3000" b="1" dirty="0" err="1" smtClean="0">
                <a:solidFill>
                  <a:srgbClr val="0000FF"/>
                </a:solidFill>
              </a:rPr>
              <a:t>CaN</a:t>
            </a:r>
            <a:r>
              <a:rPr lang="en-US" sz="3000" b="1" dirty="0" smtClean="0">
                <a:solidFill>
                  <a:srgbClr val="0000FF"/>
                </a:solidFill>
              </a:rPr>
              <a:t>; </a:t>
            </a:r>
          </a:p>
          <a:p>
            <a:pPr marL="404813" indent="-404813" eaLnBrk="1" hangingPunct="1">
              <a:buNone/>
            </a:pPr>
            <a:endParaRPr lang="en-US" sz="1000" b="1" dirty="0" smtClean="0">
              <a:solidFill>
                <a:schemeClr val="tx2"/>
              </a:solidFill>
            </a:endParaRPr>
          </a:p>
          <a:p>
            <a:pPr marL="404813" indent="-404813" eaLnBrk="1" hangingPunct="1">
              <a:buNone/>
            </a:pPr>
            <a:r>
              <a:rPr lang="en-US" sz="3000" b="1" dirty="0" smtClean="0">
                <a:solidFill>
                  <a:schemeClr val="tx2"/>
                </a:solidFill>
              </a:rPr>
              <a:t>●</a:t>
            </a:r>
            <a:r>
              <a:rPr lang="en-US" sz="3000" b="1" dirty="0" smtClean="0"/>
              <a:t> 	</a:t>
            </a:r>
            <a:r>
              <a:rPr lang="en-US" sz="3000" b="1" dirty="0" err="1" smtClean="0">
                <a:solidFill>
                  <a:srgbClr val="0000FF"/>
                </a:solidFill>
                <a:sym typeface="Wingdings" pitchFamily="2" charset="2"/>
              </a:rPr>
              <a:t>CaN</a:t>
            </a:r>
            <a:r>
              <a:rPr lang="en-US" sz="3000" b="1" dirty="0" smtClean="0">
                <a:solidFill>
                  <a:schemeClr val="tx2"/>
                </a:solidFill>
                <a:sym typeface="Wingdings" pitchFamily="2" charset="2"/>
              </a:rPr>
              <a:t> activated by </a:t>
            </a:r>
            <a:r>
              <a:rPr lang="en-US" sz="3000" b="1" dirty="0" smtClean="0">
                <a:solidFill>
                  <a:srgbClr val="0000FF"/>
                </a:solidFill>
                <a:sym typeface="Wingdings" pitchFamily="2" charset="2"/>
              </a:rPr>
              <a:t>Ca</a:t>
            </a:r>
            <a:r>
              <a:rPr lang="en-US" sz="3000" b="1" baseline="30000" dirty="0" smtClean="0">
                <a:solidFill>
                  <a:srgbClr val="0000FF"/>
                </a:solidFill>
                <a:sym typeface="Wingdings" pitchFamily="2" charset="2"/>
              </a:rPr>
              <a:t>2+</a:t>
            </a:r>
            <a:r>
              <a:rPr lang="en-US" sz="3000" b="1" dirty="0" smtClean="0">
                <a:solidFill>
                  <a:srgbClr val="0000FF"/>
                </a:solidFill>
                <a:sym typeface="Wingdings" pitchFamily="2" charset="2"/>
              </a:rPr>
              <a:t>/ </a:t>
            </a:r>
            <a:r>
              <a:rPr lang="en-US" sz="3000" b="1" dirty="0" err="1" smtClean="0">
                <a:solidFill>
                  <a:srgbClr val="0000FF"/>
                </a:solidFill>
                <a:sym typeface="Wingdings" pitchFamily="2" charset="2"/>
              </a:rPr>
              <a:t>CaM</a:t>
            </a:r>
            <a:r>
              <a:rPr lang="en-US" sz="3000" b="1" dirty="0" smtClean="0">
                <a:solidFill>
                  <a:srgbClr val="0000FF"/>
                </a:solidFill>
                <a:sym typeface="Wingdings" pitchFamily="2" charset="2"/>
              </a:rPr>
              <a:t> </a:t>
            </a:r>
            <a:r>
              <a:rPr lang="en-US" sz="3000" b="1" dirty="0" smtClean="0">
                <a:solidFill>
                  <a:schemeClr val="tx2"/>
                </a:solidFill>
                <a:sym typeface="Wingdings" pitchFamily="2" charset="2"/>
              </a:rPr>
              <a:t>– such activation is a well known, very important mechanism for regulating many enzymes and pathways;</a:t>
            </a:r>
          </a:p>
          <a:p>
            <a:pPr marL="404813" indent="-404813" eaLnBrk="1" hangingPunct="1">
              <a:buNone/>
            </a:pPr>
            <a:endParaRPr lang="en-US" sz="1000" b="1" dirty="0" smtClean="0">
              <a:solidFill>
                <a:schemeClr val="tx2"/>
              </a:solidFill>
            </a:endParaRPr>
          </a:p>
          <a:p>
            <a:pPr marL="404813" indent="-404813" eaLnBrk="1" hangingPunct="1">
              <a:buNone/>
            </a:pPr>
            <a:r>
              <a:rPr lang="en-US" sz="3000" b="1" dirty="0">
                <a:solidFill>
                  <a:schemeClr val="tx2"/>
                </a:solidFill>
              </a:rPr>
              <a:t>● </a:t>
            </a:r>
            <a:r>
              <a:rPr lang="en-US" sz="3000" b="1" dirty="0" err="1" smtClean="0">
                <a:solidFill>
                  <a:srgbClr val="0000FF"/>
                </a:solidFill>
              </a:rPr>
              <a:t>CaN</a:t>
            </a:r>
            <a:r>
              <a:rPr lang="en-US" sz="3000" b="1" dirty="0" smtClean="0">
                <a:solidFill>
                  <a:schemeClr val="tx2"/>
                </a:solidFill>
              </a:rPr>
              <a:t> is a </a:t>
            </a:r>
            <a:r>
              <a:rPr lang="en-US" sz="3000" b="1" dirty="0" smtClean="0">
                <a:solidFill>
                  <a:srgbClr val="0000FF"/>
                </a:solidFill>
              </a:rPr>
              <a:t>phosphatase</a:t>
            </a:r>
            <a:r>
              <a:rPr lang="en-US" sz="3000" b="1" dirty="0" smtClean="0">
                <a:solidFill>
                  <a:schemeClr val="tx2"/>
                </a:solidFill>
              </a:rPr>
              <a:t>; phosphorylation / de-phosphorylation is a very important, frequently used mechanism for many signaling pathways; </a:t>
            </a:r>
          </a:p>
          <a:p>
            <a:pPr marL="404813" indent="-404813" eaLnBrk="1" hangingPunct="1">
              <a:buNone/>
            </a:pPr>
            <a:endParaRPr lang="en-US" sz="1000" b="1" dirty="0" smtClean="0">
              <a:solidFill>
                <a:schemeClr val="tx2"/>
              </a:solidFill>
            </a:endParaRPr>
          </a:p>
          <a:p>
            <a:pPr marL="404813" indent="-404813" eaLnBrk="1" hangingPunct="1">
              <a:buNone/>
            </a:pPr>
            <a:r>
              <a:rPr lang="en-US" sz="3000" b="1" dirty="0" smtClean="0">
                <a:solidFill>
                  <a:schemeClr val="tx2"/>
                </a:solidFill>
              </a:rPr>
              <a:t>● Overall, </a:t>
            </a:r>
            <a:r>
              <a:rPr lang="en-US" sz="3000" b="1" dirty="0" err="1" smtClean="0">
                <a:solidFill>
                  <a:srgbClr val="0000FF"/>
                </a:solidFill>
              </a:rPr>
              <a:t>CaN’s</a:t>
            </a:r>
            <a:r>
              <a:rPr lang="en-US" sz="3000" b="1" dirty="0" smtClean="0">
                <a:solidFill>
                  <a:schemeClr val="tx2"/>
                </a:solidFill>
              </a:rPr>
              <a:t> </a:t>
            </a:r>
            <a:r>
              <a:rPr lang="en-US" sz="3000" b="1" dirty="0" smtClean="0">
                <a:solidFill>
                  <a:srgbClr val="FF0000"/>
                </a:solidFill>
              </a:rPr>
              <a:t>IDP region</a:t>
            </a:r>
            <a:r>
              <a:rPr lang="en-US" sz="3000" b="1" dirty="0" smtClean="0">
                <a:solidFill>
                  <a:schemeClr val="tx2"/>
                </a:solidFill>
              </a:rPr>
              <a:t> sits at the nexus of two extremely important signaling pathways!! </a:t>
            </a:r>
            <a:r>
              <a:rPr lang="en-US" sz="3000" b="1" dirty="0" smtClean="0">
                <a:solidFill>
                  <a:schemeClr val="tx2"/>
                </a:solidFill>
                <a:sym typeface="Wingdings" pitchFamily="2" charset="2"/>
              </a:rPr>
              <a:t>  </a:t>
            </a: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457216"/>
            <a:ext cx="9803228" cy="707886"/>
          </a:xfrm>
          <a:prstGeom prst="rect">
            <a:avLst/>
          </a:prstGeom>
        </p:spPr>
        <p:txBody>
          <a:bodyPr wrap="square">
            <a:spAutoFit/>
          </a:bodyPr>
          <a:lstStyle/>
          <a:p>
            <a:pPr algn="ctr"/>
            <a:r>
              <a:rPr lang="en-US" sz="4000" b="1" dirty="0" smtClean="0"/>
              <a:t>Key Points II </a:t>
            </a:r>
            <a:endParaRPr lang="en-US" sz="4000" b="1" dirty="0"/>
          </a:p>
        </p:txBody>
      </p:sp>
    </p:spTree>
    <p:extLst>
      <p:ext uri="{BB962C8B-B14F-4D97-AF65-F5344CB8AC3E}">
        <p14:creationId xmlns:p14="http://schemas.microsoft.com/office/powerpoint/2010/main" val="3875021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066800" y="-1"/>
            <a:ext cx="8627533" cy="1436795"/>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0" y="1384035"/>
            <a:ext cx="10287000" cy="5526969"/>
          </a:xfrm>
        </p:spPr>
        <p:txBody>
          <a:bodyPr/>
          <a:lstStyle/>
          <a:p>
            <a:pPr marL="404813" indent="-404813" eaLnBrk="1" hangingPunct="1">
              <a:buNone/>
            </a:pPr>
            <a:r>
              <a:rPr lang="en-US" sz="3600" b="1" dirty="0" smtClean="0">
                <a:solidFill>
                  <a:schemeClr val="tx2"/>
                </a:solidFill>
              </a:rPr>
              <a:t>● </a:t>
            </a:r>
            <a:r>
              <a:rPr lang="en-US" b="1" dirty="0" smtClean="0">
                <a:solidFill>
                  <a:schemeClr val="tx2"/>
                </a:solidFill>
              </a:rPr>
              <a:t>An </a:t>
            </a:r>
            <a:r>
              <a:rPr lang="en-US" b="1" dirty="0" smtClean="0">
                <a:solidFill>
                  <a:srgbClr val="FF0000"/>
                </a:solidFill>
              </a:rPr>
              <a:t>IDP region </a:t>
            </a:r>
            <a:r>
              <a:rPr lang="en-US" b="1" dirty="0" smtClean="0">
                <a:solidFill>
                  <a:schemeClr val="tx2"/>
                </a:solidFill>
              </a:rPr>
              <a:t>in the TMV coat protein undergoes a disorder-to-order transition as it binds to TMV RNA. </a:t>
            </a:r>
          </a:p>
          <a:p>
            <a:pPr marL="404813" indent="-404813" eaLnBrk="1" hangingPunct="1">
              <a:buNone/>
            </a:pPr>
            <a:endParaRPr lang="en-US" sz="1000" b="1" strike="sngStrike" dirty="0" smtClean="0">
              <a:solidFill>
                <a:schemeClr val="tx2"/>
              </a:solidFill>
            </a:endParaRPr>
          </a:p>
          <a:p>
            <a:pPr marL="404813" indent="-404813" eaLnBrk="1" hangingPunct="1">
              <a:buNone/>
            </a:pPr>
            <a:r>
              <a:rPr lang="en-US" sz="3600" b="1" dirty="0" smtClean="0">
                <a:solidFill>
                  <a:schemeClr val="tx2"/>
                </a:solidFill>
              </a:rPr>
              <a:t>●</a:t>
            </a:r>
            <a:r>
              <a:rPr lang="en-US" sz="3600" b="1" dirty="0" smtClean="0"/>
              <a:t> </a:t>
            </a:r>
            <a:r>
              <a:rPr lang="en-US" b="1" dirty="0" smtClean="0">
                <a:solidFill>
                  <a:schemeClr val="tx2"/>
                </a:solidFill>
                <a:sym typeface="Wingdings" pitchFamily="2" charset="2"/>
              </a:rPr>
              <a:t>The </a:t>
            </a:r>
            <a:r>
              <a:rPr lang="en-US" b="1" dirty="0" err="1" smtClean="0">
                <a:solidFill>
                  <a:schemeClr val="tx2"/>
                </a:solidFill>
                <a:sym typeface="Wingdings" pitchFamily="2" charset="2"/>
              </a:rPr>
              <a:t>fd</a:t>
            </a:r>
            <a:r>
              <a:rPr lang="en-US" b="1" dirty="0" smtClean="0">
                <a:solidFill>
                  <a:schemeClr val="tx2"/>
                </a:solidFill>
                <a:sym typeface="Wingdings" pitchFamily="2" charset="2"/>
              </a:rPr>
              <a:t> coat protein loses its rigid structure and gains the ability to dissolve in a membrane bilayer.  </a:t>
            </a:r>
          </a:p>
          <a:p>
            <a:pPr marL="404813" indent="-404813" eaLnBrk="1" hangingPunct="1">
              <a:buNone/>
            </a:pPr>
            <a:endParaRPr lang="en-US" sz="900" b="1" dirty="0" smtClean="0">
              <a:solidFill>
                <a:schemeClr val="tx2"/>
              </a:solidFill>
            </a:endParaRPr>
          </a:p>
          <a:p>
            <a:pPr marL="404813" indent="-404813" eaLnBrk="1" hangingPunct="1">
              <a:buNone/>
            </a:pPr>
            <a:r>
              <a:rPr lang="en-US" sz="3600" b="1" dirty="0" smtClean="0">
                <a:solidFill>
                  <a:schemeClr val="tx2"/>
                </a:solidFill>
              </a:rPr>
              <a:t>● A large </a:t>
            </a:r>
            <a:r>
              <a:rPr lang="en-US" sz="3600" b="1" dirty="0" smtClean="0">
                <a:solidFill>
                  <a:srgbClr val="FF0000"/>
                </a:solidFill>
              </a:rPr>
              <a:t>IDP region</a:t>
            </a:r>
            <a:r>
              <a:rPr lang="en-US" sz="3600" b="1" dirty="0" smtClean="0">
                <a:solidFill>
                  <a:schemeClr val="tx2"/>
                </a:solidFill>
              </a:rPr>
              <a:t> in </a:t>
            </a:r>
            <a:r>
              <a:rPr lang="en-US" sz="3600" b="1" dirty="0" err="1" smtClean="0">
                <a:solidFill>
                  <a:schemeClr val="tx2"/>
                </a:solidFill>
              </a:rPr>
              <a:t>CaN</a:t>
            </a:r>
            <a:r>
              <a:rPr lang="en-US" sz="3600" b="1" dirty="0" smtClean="0">
                <a:solidFill>
                  <a:schemeClr val="tx2"/>
                </a:solidFill>
              </a:rPr>
              <a:t> is a Ca</a:t>
            </a:r>
            <a:r>
              <a:rPr lang="en-US" sz="3600" b="1" baseline="30000" dirty="0" smtClean="0">
                <a:solidFill>
                  <a:schemeClr val="tx2"/>
                </a:solidFill>
              </a:rPr>
              <a:t>2+</a:t>
            </a:r>
            <a:r>
              <a:rPr lang="en-US" sz="3600" b="1" dirty="0" smtClean="0">
                <a:solidFill>
                  <a:schemeClr val="tx2"/>
                </a:solidFill>
              </a:rPr>
              <a:t>/ </a:t>
            </a:r>
            <a:r>
              <a:rPr lang="en-US" sz="3600" b="1" dirty="0" err="1" smtClean="0">
                <a:solidFill>
                  <a:schemeClr val="tx2"/>
                </a:solidFill>
              </a:rPr>
              <a:t>CaM</a:t>
            </a:r>
            <a:r>
              <a:rPr lang="en-US" sz="3600" b="1" dirty="0" smtClean="0">
                <a:solidFill>
                  <a:schemeClr val="tx2"/>
                </a:solidFill>
              </a:rPr>
              <a:t>-</a:t>
            </a:r>
          </a:p>
          <a:p>
            <a:pPr marL="404813" indent="-404813" eaLnBrk="1" hangingPunct="1">
              <a:buNone/>
            </a:pPr>
            <a:r>
              <a:rPr lang="en-US" sz="3600" b="1" dirty="0">
                <a:solidFill>
                  <a:schemeClr val="tx2"/>
                </a:solidFill>
              </a:rPr>
              <a:t>	</a:t>
            </a:r>
            <a:r>
              <a:rPr lang="en-US" sz="3600" b="1" dirty="0" smtClean="0">
                <a:solidFill>
                  <a:schemeClr val="tx2"/>
                </a:solidFill>
              </a:rPr>
              <a:t>regulated ON-OFF switch for </a:t>
            </a:r>
            <a:r>
              <a:rPr lang="en-US" sz="3600" b="1" dirty="0" err="1" smtClean="0">
                <a:solidFill>
                  <a:schemeClr val="tx2"/>
                </a:solidFill>
              </a:rPr>
              <a:t>CaN’s</a:t>
            </a:r>
            <a:r>
              <a:rPr lang="en-US" sz="3600" b="1" dirty="0" smtClean="0">
                <a:solidFill>
                  <a:schemeClr val="tx2"/>
                </a:solidFill>
              </a:rPr>
              <a:t> enzyme activity.  </a:t>
            </a:r>
            <a:r>
              <a:rPr lang="en-US" sz="3600" b="1" dirty="0" smtClean="0">
                <a:solidFill>
                  <a:schemeClr val="tx2"/>
                </a:solidFill>
                <a:sym typeface="Wingdings" pitchFamily="2" charset="2"/>
              </a:rPr>
              <a:t>  </a:t>
            </a: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113356"/>
            <a:ext cx="9803228" cy="1200329"/>
          </a:xfrm>
          <a:prstGeom prst="rect">
            <a:avLst/>
          </a:prstGeom>
        </p:spPr>
        <p:txBody>
          <a:bodyPr wrap="square">
            <a:spAutoFit/>
          </a:bodyPr>
          <a:lstStyle/>
          <a:p>
            <a:pPr algn="ctr"/>
            <a:r>
              <a:rPr lang="en-US" sz="3600" b="1" dirty="0" smtClean="0"/>
              <a:t>Summary of my </a:t>
            </a:r>
            <a:r>
              <a:rPr lang="en-US" sz="3600" b="1" dirty="0" smtClean="0">
                <a:solidFill>
                  <a:srgbClr val="FF0000"/>
                </a:solidFill>
              </a:rPr>
              <a:t>IDP Knowledge</a:t>
            </a:r>
          </a:p>
          <a:p>
            <a:pPr algn="ctr"/>
            <a:r>
              <a:rPr lang="en-US" sz="3600" b="1" dirty="0"/>
              <a:t>a</a:t>
            </a:r>
            <a:r>
              <a:rPr lang="en-US" sz="3600" b="1" dirty="0" smtClean="0"/>
              <a:t>s of 1 PM, November 15, 1995 </a:t>
            </a:r>
            <a:endParaRPr lang="en-US" sz="3600" b="1" dirty="0"/>
          </a:p>
        </p:txBody>
      </p:sp>
    </p:spTree>
    <p:extLst>
      <p:ext uri="{BB962C8B-B14F-4D97-AF65-F5344CB8AC3E}">
        <p14:creationId xmlns:p14="http://schemas.microsoft.com/office/powerpoint/2010/main" val="4294159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510540" y="1432560"/>
            <a:ext cx="9441528" cy="5499876"/>
          </a:xfrm>
        </p:spPr>
        <p:txBody>
          <a:bodyPr/>
          <a:lstStyle/>
          <a:p>
            <a:pPr marL="404813" indent="-404813" eaLnBrk="1" hangingPunct="1">
              <a:buNone/>
            </a:pPr>
            <a:endParaRPr lang="en-US" sz="3000" b="1" dirty="0">
              <a:solidFill>
                <a:schemeClr val="tx2"/>
              </a:solidFill>
            </a:endParaRPr>
          </a:p>
          <a:p>
            <a:pPr marL="404813" indent="-404813" eaLnBrk="1" hangingPunct="1">
              <a:buNone/>
            </a:pPr>
            <a:r>
              <a:rPr lang="en-US" sz="3600" b="1" dirty="0" smtClean="0">
                <a:solidFill>
                  <a:schemeClr val="tx2"/>
                </a:solidFill>
              </a:rPr>
              <a:t>● Why don’t </a:t>
            </a:r>
            <a:r>
              <a:rPr lang="en-US" sz="3600" b="1" dirty="0" smtClean="0">
                <a:solidFill>
                  <a:srgbClr val="FF0000"/>
                </a:solidFill>
              </a:rPr>
              <a:t>IDPs</a:t>
            </a:r>
            <a:r>
              <a:rPr lang="en-US" sz="3600" b="1" dirty="0" smtClean="0">
                <a:solidFill>
                  <a:schemeClr val="tx2"/>
                </a:solidFill>
              </a:rPr>
              <a:t> and </a:t>
            </a:r>
            <a:r>
              <a:rPr lang="en-US" sz="3600" b="1" dirty="0" smtClean="0">
                <a:solidFill>
                  <a:srgbClr val="FF0000"/>
                </a:solidFill>
              </a:rPr>
              <a:t>IDP regions </a:t>
            </a:r>
            <a:r>
              <a:rPr lang="en-US" sz="3600" b="1" dirty="0" smtClean="0">
                <a:solidFill>
                  <a:schemeClr val="tx2"/>
                </a:solidFill>
              </a:rPr>
              <a:t>fold into 3D </a:t>
            </a:r>
            <a:r>
              <a:rPr lang="en-US" sz="3600" b="1" dirty="0" smtClean="0">
                <a:solidFill>
                  <a:srgbClr val="0000FF"/>
                </a:solidFill>
              </a:rPr>
              <a:t>structure</a:t>
            </a:r>
            <a:r>
              <a:rPr lang="en-US" sz="3600" b="1" dirty="0" smtClean="0">
                <a:solidFill>
                  <a:schemeClr val="tx2"/>
                </a:solidFill>
              </a:rPr>
              <a:t>? </a:t>
            </a:r>
          </a:p>
          <a:p>
            <a:pPr marL="404813" indent="-404813" eaLnBrk="1" hangingPunct="1">
              <a:buNone/>
            </a:pPr>
            <a:endParaRPr lang="en-US" sz="3000" b="1" dirty="0" smtClean="0">
              <a:solidFill>
                <a:schemeClr val="tx2"/>
              </a:solidFill>
            </a:endParaRPr>
          </a:p>
          <a:p>
            <a:pPr marL="404813" indent="-404813" eaLnBrk="1" hangingPunct="1">
              <a:buNone/>
            </a:pPr>
            <a:r>
              <a:rPr lang="en-US" sz="3600" b="1" dirty="0" smtClean="0">
                <a:solidFill>
                  <a:schemeClr val="tx2"/>
                </a:solidFill>
              </a:rPr>
              <a:t>●</a:t>
            </a:r>
            <a:r>
              <a:rPr lang="en-US" sz="3600" b="1" dirty="0" smtClean="0"/>
              <a:t> </a:t>
            </a:r>
            <a:r>
              <a:rPr lang="en-US" sz="3600" b="1" dirty="0" smtClean="0">
                <a:solidFill>
                  <a:schemeClr val="tx2"/>
                </a:solidFill>
                <a:sym typeface="Wingdings" pitchFamily="2" charset="2"/>
              </a:rPr>
              <a:t>How common are </a:t>
            </a:r>
            <a:r>
              <a:rPr lang="en-US" sz="3600" b="1" dirty="0" smtClean="0">
                <a:solidFill>
                  <a:srgbClr val="FF0000"/>
                </a:solidFill>
                <a:sym typeface="Wingdings" pitchFamily="2" charset="2"/>
              </a:rPr>
              <a:t>IDPs</a:t>
            </a:r>
            <a:r>
              <a:rPr lang="en-US" sz="3600" b="1" dirty="0">
                <a:solidFill>
                  <a:schemeClr val="tx2"/>
                </a:solidFill>
                <a:sym typeface="Wingdings" pitchFamily="2" charset="2"/>
              </a:rPr>
              <a:t> </a:t>
            </a:r>
            <a:r>
              <a:rPr lang="en-US" sz="3600" b="1" dirty="0" smtClean="0">
                <a:solidFill>
                  <a:schemeClr val="tx2"/>
                </a:solidFill>
                <a:sym typeface="Wingdings" pitchFamily="2" charset="2"/>
              </a:rPr>
              <a:t>and </a:t>
            </a:r>
            <a:r>
              <a:rPr lang="en-US" sz="3600" b="1" dirty="0" smtClean="0">
                <a:solidFill>
                  <a:srgbClr val="FF0000"/>
                </a:solidFill>
                <a:sym typeface="Wingdings" pitchFamily="2" charset="2"/>
              </a:rPr>
              <a:t>IDP regions</a:t>
            </a:r>
            <a:r>
              <a:rPr lang="en-US" sz="3600" b="1" dirty="0" smtClean="0">
                <a:solidFill>
                  <a:schemeClr val="tx2"/>
                </a:solidFill>
                <a:sym typeface="Wingdings" pitchFamily="2" charset="2"/>
              </a:rPr>
              <a:t>?</a:t>
            </a:r>
          </a:p>
          <a:p>
            <a:pPr marL="404813" indent="-404813" eaLnBrk="1" hangingPunct="1">
              <a:buNone/>
            </a:pPr>
            <a:endParaRPr lang="en-US" sz="3000" b="1" dirty="0" smtClean="0">
              <a:solidFill>
                <a:schemeClr val="tx2"/>
              </a:solidFill>
            </a:endParaRPr>
          </a:p>
          <a:p>
            <a:pPr marL="404813" indent="-404813" eaLnBrk="1" hangingPunct="1">
              <a:buNone/>
            </a:pPr>
            <a:r>
              <a:rPr lang="en-US" sz="3600" b="1" dirty="0" smtClean="0">
                <a:solidFill>
                  <a:schemeClr val="tx2"/>
                </a:solidFill>
              </a:rPr>
              <a:t>● </a:t>
            </a:r>
            <a:r>
              <a:rPr lang="en-US" sz="3600" b="1" dirty="0">
                <a:solidFill>
                  <a:schemeClr val="tx2"/>
                </a:solidFill>
              </a:rPr>
              <a:t>What are the functions of </a:t>
            </a:r>
            <a:r>
              <a:rPr lang="en-US" sz="3600" b="1" dirty="0" smtClean="0">
                <a:solidFill>
                  <a:srgbClr val="FF0000"/>
                </a:solidFill>
              </a:rPr>
              <a:t>IDPs </a:t>
            </a:r>
            <a:r>
              <a:rPr lang="en-US" sz="3600" b="1" dirty="0" smtClean="0"/>
              <a:t>and</a:t>
            </a:r>
            <a:r>
              <a:rPr lang="en-US" sz="3600" b="1" dirty="0" smtClean="0">
                <a:solidFill>
                  <a:srgbClr val="FF0000"/>
                </a:solidFill>
              </a:rPr>
              <a:t> IDP regions</a:t>
            </a:r>
            <a:r>
              <a:rPr lang="en-US" sz="3600" b="1" dirty="0" smtClean="0">
                <a:solidFill>
                  <a:schemeClr val="tx2"/>
                </a:solidFill>
              </a:rPr>
              <a:t>? </a:t>
            </a:r>
            <a:r>
              <a:rPr lang="en-US" sz="3600" b="1" dirty="0" smtClean="0">
                <a:solidFill>
                  <a:schemeClr val="tx2"/>
                </a:solidFill>
                <a:sym typeface="Wingdings" pitchFamily="2" charset="2"/>
              </a:rPr>
              <a:t>  </a:t>
            </a: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457216"/>
            <a:ext cx="9803228" cy="707886"/>
          </a:xfrm>
          <a:prstGeom prst="rect">
            <a:avLst/>
          </a:prstGeom>
        </p:spPr>
        <p:txBody>
          <a:bodyPr wrap="square">
            <a:spAutoFit/>
          </a:bodyPr>
          <a:lstStyle/>
          <a:p>
            <a:pPr algn="ctr"/>
            <a:r>
              <a:rPr lang="en-US" sz="4000" b="1" dirty="0" smtClean="0"/>
              <a:t>After Seminar Questions: Nov 15, 1995 </a:t>
            </a:r>
            <a:endParaRPr lang="en-US" sz="4000" b="1" dirty="0"/>
          </a:p>
        </p:txBody>
      </p:sp>
    </p:spTree>
    <p:extLst>
      <p:ext uri="{BB962C8B-B14F-4D97-AF65-F5344CB8AC3E}">
        <p14:creationId xmlns:p14="http://schemas.microsoft.com/office/powerpoint/2010/main" val="3920207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0" y="85725"/>
            <a:ext cx="1028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b="1"/>
              <a:t>Protein Structure/Function</a:t>
            </a:r>
          </a:p>
        </p:txBody>
      </p:sp>
      <p:sp>
        <p:nvSpPr>
          <p:cNvPr id="144387" name="Text Box 3"/>
          <p:cNvSpPr txBox="1">
            <a:spLocks noChangeArrowheads="1"/>
          </p:cNvSpPr>
          <p:nvPr/>
        </p:nvSpPr>
        <p:spPr bwMode="auto">
          <a:xfrm>
            <a:off x="4937125" y="2062163"/>
            <a:ext cx="4349750" cy="498475"/>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algn="ctr">
              <a:spcBef>
                <a:spcPct val="50000"/>
              </a:spcBef>
            </a:pPr>
            <a:r>
              <a:rPr lang="en-US" altLang="en-US" sz="2600" b="1">
                <a:solidFill>
                  <a:schemeClr val="bg1"/>
                </a:solidFill>
              </a:rPr>
              <a:t>Amino Acid Sequence</a:t>
            </a:r>
            <a:endParaRPr lang="en-US" altLang="en-US" sz="2400" b="1">
              <a:solidFill>
                <a:schemeClr val="bg1"/>
              </a:solidFill>
            </a:endParaRPr>
          </a:p>
        </p:txBody>
      </p:sp>
      <p:sp>
        <p:nvSpPr>
          <p:cNvPr id="144388" name="Text Box 4"/>
          <p:cNvSpPr txBox="1">
            <a:spLocks noChangeArrowheads="1"/>
          </p:cNvSpPr>
          <p:nvPr/>
        </p:nvSpPr>
        <p:spPr bwMode="auto">
          <a:xfrm>
            <a:off x="4160838" y="5932488"/>
            <a:ext cx="5819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algn="ctr">
              <a:spcBef>
                <a:spcPct val="25000"/>
              </a:spcBef>
            </a:pPr>
            <a:r>
              <a:rPr lang="en-US" altLang="en-US" sz="2600"/>
              <a:t>[ “Lock &amp; Key”;  “Induced Fit” ]</a:t>
            </a:r>
            <a:endParaRPr lang="en-US" altLang="en-US" sz="2400"/>
          </a:p>
        </p:txBody>
      </p:sp>
      <p:sp>
        <p:nvSpPr>
          <p:cNvPr id="144389" name="Text Box 5"/>
          <p:cNvSpPr txBox="1">
            <a:spLocks noChangeArrowheads="1"/>
          </p:cNvSpPr>
          <p:nvPr/>
        </p:nvSpPr>
        <p:spPr bwMode="auto">
          <a:xfrm>
            <a:off x="5011738" y="3629025"/>
            <a:ext cx="4157662" cy="498475"/>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algn="ctr">
              <a:spcBef>
                <a:spcPct val="50000"/>
              </a:spcBef>
            </a:pPr>
            <a:r>
              <a:rPr lang="en-US" altLang="en-US" sz="2600" b="1">
                <a:solidFill>
                  <a:schemeClr val="bg1"/>
                </a:solidFill>
              </a:rPr>
              <a:t>3-D Structure</a:t>
            </a:r>
            <a:endParaRPr lang="en-US" altLang="en-US" sz="2400" b="1">
              <a:solidFill>
                <a:schemeClr val="bg1"/>
              </a:solidFill>
            </a:endParaRPr>
          </a:p>
        </p:txBody>
      </p:sp>
      <p:sp>
        <p:nvSpPr>
          <p:cNvPr id="144390" name="Text Box 6"/>
          <p:cNvSpPr txBox="1">
            <a:spLocks noChangeArrowheads="1"/>
          </p:cNvSpPr>
          <p:nvPr/>
        </p:nvSpPr>
        <p:spPr bwMode="auto">
          <a:xfrm>
            <a:off x="5011738" y="5246688"/>
            <a:ext cx="4157662" cy="498475"/>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algn="ctr">
              <a:spcBef>
                <a:spcPct val="50000"/>
              </a:spcBef>
            </a:pPr>
            <a:r>
              <a:rPr lang="en-US" altLang="en-US" sz="2600" b="1">
                <a:solidFill>
                  <a:schemeClr val="bg1"/>
                </a:solidFill>
              </a:rPr>
              <a:t>Protein Function</a:t>
            </a:r>
            <a:endParaRPr lang="en-US" altLang="en-US" sz="2400" b="1">
              <a:solidFill>
                <a:schemeClr val="bg1"/>
              </a:solidFill>
            </a:endParaRPr>
          </a:p>
        </p:txBody>
      </p:sp>
      <p:sp>
        <p:nvSpPr>
          <p:cNvPr id="144391" name="Line 7"/>
          <p:cNvSpPr>
            <a:spLocks noChangeShapeType="1"/>
          </p:cNvSpPr>
          <p:nvPr/>
        </p:nvSpPr>
        <p:spPr bwMode="auto">
          <a:xfrm flipH="1">
            <a:off x="7080250" y="3081338"/>
            <a:ext cx="0" cy="355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392" name="Line 8"/>
          <p:cNvSpPr>
            <a:spLocks noChangeShapeType="1"/>
          </p:cNvSpPr>
          <p:nvPr/>
        </p:nvSpPr>
        <p:spPr bwMode="auto">
          <a:xfrm flipH="1">
            <a:off x="7110413" y="4673600"/>
            <a:ext cx="3175"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393" name="Text Box 9"/>
          <p:cNvSpPr txBox="1">
            <a:spLocks noChangeArrowheads="1"/>
          </p:cNvSpPr>
          <p:nvPr/>
        </p:nvSpPr>
        <p:spPr bwMode="auto">
          <a:xfrm>
            <a:off x="5768975" y="2667000"/>
            <a:ext cx="262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eaLnBrk="1" hangingPunct="1"/>
            <a:r>
              <a:rPr lang="en-US" altLang="en-US" sz="2400" b="1" i="1">
                <a:solidFill>
                  <a:srgbClr val="4D4D4D"/>
                </a:solidFill>
                <a:latin typeface="Times New Roman" pitchFamily="18" charset="0"/>
              </a:rPr>
              <a:t>“Folding Problem”</a:t>
            </a:r>
          </a:p>
        </p:txBody>
      </p:sp>
      <p:sp>
        <p:nvSpPr>
          <p:cNvPr id="144394" name="Text Box 10"/>
          <p:cNvSpPr txBox="1">
            <a:spLocks noChangeArrowheads="1"/>
          </p:cNvSpPr>
          <p:nvPr/>
        </p:nvSpPr>
        <p:spPr bwMode="auto">
          <a:xfrm>
            <a:off x="5073650" y="4256088"/>
            <a:ext cx="4132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eaLnBrk="1" hangingPunct="1"/>
            <a:r>
              <a:rPr lang="en-US" altLang="en-US" sz="2400" b="1" i="1" dirty="0">
                <a:solidFill>
                  <a:srgbClr val="4D4D4D"/>
                </a:solidFill>
                <a:latin typeface="Times New Roman" pitchFamily="18" charset="0"/>
              </a:rPr>
              <a:t>Native = </a:t>
            </a:r>
            <a:r>
              <a:rPr lang="en-US" altLang="en-US" sz="2400" b="1" i="1" dirty="0" smtClean="0">
                <a:solidFill>
                  <a:srgbClr val="4D4D4D"/>
                </a:solidFill>
                <a:latin typeface="Times New Roman" pitchFamily="18" charset="0"/>
              </a:rPr>
              <a:t>Ordered = Structured </a:t>
            </a:r>
            <a:endParaRPr lang="en-US" altLang="en-US" sz="2400" b="1" i="1" dirty="0">
              <a:solidFill>
                <a:srgbClr val="4D4D4D"/>
              </a:solidFill>
              <a:latin typeface="Times New Roman" pitchFamily="18" charset="0"/>
            </a:endParaRPr>
          </a:p>
        </p:txBody>
      </p:sp>
      <p:pic>
        <p:nvPicPr>
          <p:cNvPr id="1720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52400"/>
            <a:ext cx="265747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44" name="Text Box 12"/>
          <p:cNvSpPr txBox="1">
            <a:spLocks noChangeArrowheads="1"/>
          </p:cNvSpPr>
          <p:nvPr/>
        </p:nvSpPr>
        <p:spPr bwMode="auto">
          <a:xfrm>
            <a:off x="1054100" y="3124200"/>
            <a:ext cx="19304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eaLnBrk="0" fontAlgn="base" hangingPunct="0">
              <a:spcBef>
                <a:spcPct val="0"/>
              </a:spcBef>
              <a:spcAft>
                <a:spcPct val="0"/>
              </a:spcAft>
              <a:defRPr sz="4400">
                <a:solidFill>
                  <a:schemeClr val="tx1"/>
                </a:solidFill>
                <a:latin typeface="Arial" pitchFamily="34" charset="0"/>
              </a:defRPr>
            </a:lvl6pPr>
            <a:lvl7pPr marL="2971800" indent="-228600" eaLnBrk="0" fontAlgn="base" hangingPunct="0">
              <a:spcBef>
                <a:spcPct val="0"/>
              </a:spcBef>
              <a:spcAft>
                <a:spcPct val="0"/>
              </a:spcAft>
              <a:defRPr sz="4400">
                <a:solidFill>
                  <a:schemeClr val="tx1"/>
                </a:solidFill>
                <a:latin typeface="Arial" pitchFamily="34" charset="0"/>
              </a:defRPr>
            </a:lvl7pPr>
            <a:lvl8pPr marL="3429000" indent="-228600" eaLnBrk="0" fontAlgn="base" hangingPunct="0">
              <a:spcBef>
                <a:spcPct val="0"/>
              </a:spcBef>
              <a:spcAft>
                <a:spcPct val="0"/>
              </a:spcAft>
              <a:defRPr sz="4400">
                <a:solidFill>
                  <a:schemeClr val="tx1"/>
                </a:solidFill>
                <a:latin typeface="Arial" pitchFamily="34" charset="0"/>
              </a:defRPr>
            </a:lvl8pPr>
            <a:lvl9pPr marL="3886200" indent="-228600" eaLnBrk="0" fontAlgn="base" hangingPunct="0">
              <a:spcBef>
                <a:spcPct val="0"/>
              </a:spcBef>
              <a:spcAft>
                <a:spcPct val="0"/>
              </a:spcAft>
              <a:defRPr sz="4400">
                <a:solidFill>
                  <a:schemeClr val="tx1"/>
                </a:solidFill>
                <a:latin typeface="Arial" pitchFamily="34" charset="0"/>
              </a:defRPr>
            </a:lvl9pPr>
          </a:lstStyle>
          <a:p>
            <a:pPr eaLnBrk="1" hangingPunct="1">
              <a:spcBef>
                <a:spcPct val="15000"/>
              </a:spcBef>
            </a:pPr>
            <a:r>
              <a:rPr lang="en-US" altLang="en-US" sz="2600" b="1"/>
              <a:t>Current</a:t>
            </a:r>
          </a:p>
          <a:p>
            <a:pPr eaLnBrk="1" hangingPunct="1">
              <a:spcBef>
                <a:spcPct val="15000"/>
              </a:spcBef>
            </a:pPr>
            <a:r>
              <a:rPr lang="en-US" altLang="en-US" sz="2600" b="1"/>
              <a:t>Protein Structure/</a:t>
            </a:r>
          </a:p>
          <a:p>
            <a:pPr eaLnBrk="1" hangingPunct="1">
              <a:spcBef>
                <a:spcPct val="15000"/>
              </a:spcBef>
            </a:pPr>
            <a:r>
              <a:rPr lang="en-US" altLang="en-US" sz="2600" b="1"/>
              <a:t>Function Paradigm</a:t>
            </a:r>
          </a:p>
        </p:txBody>
      </p:sp>
    </p:spTree>
    <p:extLst>
      <p:ext uri="{BB962C8B-B14F-4D97-AF65-F5344CB8AC3E}">
        <p14:creationId xmlns:p14="http://schemas.microsoft.com/office/powerpoint/2010/main" val="1659727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2043"/>
                                        </p:tgtEl>
                                        <p:attrNameLst>
                                          <p:attrName>style.visibility</p:attrName>
                                        </p:attrNameLst>
                                      </p:cBhvr>
                                      <p:to>
                                        <p:strVal val="visible"/>
                                      </p:to>
                                    </p:set>
                                    <p:anim calcmode="lin" valueType="num">
                                      <p:cBhvr additive="base">
                                        <p:cTn id="7" dur="500" fill="hold"/>
                                        <p:tgtEl>
                                          <p:spTgt spid="172043"/>
                                        </p:tgtEl>
                                        <p:attrNameLst>
                                          <p:attrName>ppt_x</p:attrName>
                                        </p:attrNameLst>
                                      </p:cBhvr>
                                      <p:tavLst>
                                        <p:tav tm="0">
                                          <p:val>
                                            <p:strVal val="0-#ppt_w/2"/>
                                          </p:val>
                                        </p:tav>
                                        <p:tav tm="100000">
                                          <p:val>
                                            <p:strVal val="#ppt_x"/>
                                          </p:val>
                                        </p:tav>
                                      </p:tavLst>
                                    </p:anim>
                                    <p:anim calcmode="lin" valueType="num">
                                      <p:cBhvr additive="base">
                                        <p:cTn id="8" dur="500" fill="hold"/>
                                        <p:tgtEl>
                                          <p:spTgt spid="1720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2044"/>
                                        </p:tgtEl>
                                        <p:attrNameLst>
                                          <p:attrName>style.visibility</p:attrName>
                                        </p:attrNameLst>
                                      </p:cBhvr>
                                      <p:to>
                                        <p:strVal val="visible"/>
                                      </p:to>
                                    </p:set>
                                    <p:anim calcmode="lin" valueType="num">
                                      <p:cBhvr additive="base">
                                        <p:cTn id="12" dur="500" fill="hold"/>
                                        <p:tgtEl>
                                          <p:spTgt spid="172044"/>
                                        </p:tgtEl>
                                        <p:attrNameLst>
                                          <p:attrName>ppt_x</p:attrName>
                                        </p:attrNameLst>
                                      </p:cBhvr>
                                      <p:tavLst>
                                        <p:tav tm="0">
                                          <p:val>
                                            <p:strVal val="0-#ppt_w/2"/>
                                          </p:val>
                                        </p:tav>
                                        <p:tav tm="100000">
                                          <p:val>
                                            <p:strVal val="#ppt_x"/>
                                          </p:val>
                                        </p:tav>
                                      </p:tavLst>
                                    </p:anim>
                                    <p:anim calcmode="lin" valueType="num">
                                      <p:cBhvr additive="base">
                                        <p:cTn id="13" dur="500" fill="hold"/>
                                        <p:tgtEl>
                                          <p:spTgt spid="172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10287000" cy="1328738"/>
          </a:xfrm>
        </p:spPr>
        <p:txBody>
          <a:bodyPr/>
          <a:lstStyle/>
          <a:p>
            <a:pPr marL="404813" indent="-404813" eaLnBrk="1" hangingPunct="1"/>
            <a:r>
              <a:rPr lang="en-US" sz="4000" b="1" dirty="0"/>
              <a:t>Why don’t </a:t>
            </a:r>
            <a:r>
              <a:rPr lang="en-US" sz="4000" b="1" dirty="0">
                <a:solidFill>
                  <a:srgbClr val="FF0000"/>
                </a:solidFill>
              </a:rPr>
              <a:t>IDPs</a:t>
            </a:r>
            <a:r>
              <a:rPr lang="en-US" sz="4000" b="1" dirty="0"/>
              <a:t> fold into 3D </a:t>
            </a:r>
            <a:r>
              <a:rPr lang="en-US" sz="4000" b="1" dirty="0">
                <a:solidFill>
                  <a:srgbClr val="0033CC"/>
                </a:solidFill>
              </a:rPr>
              <a:t>structure</a:t>
            </a:r>
            <a:r>
              <a:rPr lang="en-US" sz="4000" b="1" dirty="0"/>
              <a:t>? </a:t>
            </a:r>
          </a:p>
        </p:txBody>
      </p:sp>
      <p:sp>
        <p:nvSpPr>
          <p:cNvPr id="11267" name="Rectangle 3"/>
          <p:cNvSpPr>
            <a:spLocks noGrp="1" noChangeArrowheads="1"/>
          </p:cNvSpPr>
          <p:nvPr>
            <p:ph type="body" idx="4294967295"/>
          </p:nvPr>
        </p:nvSpPr>
        <p:spPr>
          <a:xfrm>
            <a:off x="139700" y="1282700"/>
            <a:ext cx="9969500" cy="5533708"/>
          </a:xfrm>
        </p:spPr>
        <p:txBody>
          <a:bodyPr/>
          <a:lstStyle/>
          <a:p>
            <a:pPr eaLnBrk="1" hangingPunct="1">
              <a:buFontTx/>
              <a:buNone/>
            </a:pPr>
            <a:endParaRPr lang="en-US" sz="1000" b="1" dirty="0" smtClean="0">
              <a:solidFill>
                <a:srgbClr val="FF0000"/>
              </a:solidFill>
            </a:endParaRPr>
          </a:p>
          <a:p>
            <a:pPr marL="457200" indent="-404813" algn="just" eaLnBrk="1" hangingPunct="1">
              <a:buNone/>
            </a:pPr>
            <a:r>
              <a:rPr lang="en-US" b="1" dirty="0"/>
              <a:t>● </a:t>
            </a:r>
            <a:r>
              <a:rPr lang="en-US" b="1" dirty="0" smtClean="0"/>
              <a:t>	</a:t>
            </a:r>
            <a:r>
              <a:rPr lang="en-US" b="1" i="1" u="sng" dirty="0" smtClean="0">
                <a:solidFill>
                  <a:srgbClr val="3333CC"/>
                </a:solidFill>
              </a:rPr>
              <a:t>Amino acid composition </a:t>
            </a:r>
            <a:r>
              <a:rPr lang="en-US" b="1" dirty="0" smtClean="0"/>
              <a:t>determines whether a protein will </a:t>
            </a:r>
            <a:r>
              <a:rPr lang="en-US" b="1" dirty="0" smtClean="0">
                <a:solidFill>
                  <a:srgbClr val="0000FF"/>
                </a:solidFill>
              </a:rPr>
              <a:t>fold</a:t>
            </a:r>
            <a:r>
              <a:rPr lang="en-US" b="1" dirty="0" smtClean="0"/>
              <a:t> or remain </a:t>
            </a:r>
            <a:r>
              <a:rPr lang="en-US" b="1" dirty="0" smtClean="0">
                <a:solidFill>
                  <a:srgbClr val="FF0000"/>
                </a:solidFill>
              </a:rPr>
              <a:t>unfolded</a:t>
            </a:r>
            <a:r>
              <a:rPr lang="en-US" b="1" dirty="0" smtClean="0"/>
              <a:t>. </a:t>
            </a:r>
          </a:p>
          <a:p>
            <a:pPr marL="457200" indent="-404813" algn="just" eaLnBrk="1" hangingPunct="1">
              <a:buNone/>
            </a:pPr>
            <a:endParaRPr lang="en-US" sz="1000" b="1" dirty="0"/>
          </a:p>
          <a:p>
            <a:pPr marL="457200" indent="-404813" algn="just" eaLnBrk="1" hangingPunct="1">
              <a:buNone/>
            </a:pPr>
            <a:r>
              <a:rPr lang="en-US" b="1" dirty="0" smtClean="0"/>
              <a:t>●	For compositions that favor </a:t>
            </a:r>
            <a:r>
              <a:rPr lang="en-US" b="1" dirty="0" smtClean="0">
                <a:solidFill>
                  <a:srgbClr val="3333CC"/>
                </a:solidFill>
              </a:rPr>
              <a:t>structure</a:t>
            </a:r>
            <a:r>
              <a:rPr lang="en-US" b="1" dirty="0" smtClean="0"/>
              <a:t>, the sequence patterns of hydrophobic / hydrophilic groups determine which </a:t>
            </a:r>
            <a:r>
              <a:rPr lang="en-US" b="1" i="1" dirty="0" smtClean="0">
                <a:solidFill>
                  <a:srgbClr val="3333CC"/>
                </a:solidFill>
              </a:rPr>
              <a:t>3D </a:t>
            </a:r>
            <a:r>
              <a:rPr lang="en-US" b="1" i="1" dirty="0" smtClean="0">
                <a:solidFill>
                  <a:srgbClr val="0000FF"/>
                </a:solidFill>
              </a:rPr>
              <a:t>structure</a:t>
            </a:r>
            <a:r>
              <a:rPr lang="en-US" b="1" dirty="0" smtClean="0"/>
              <a:t> is formed. </a:t>
            </a:r>
          </a:p>
          <a:p>
            <a:pPr marL="457200" indent="-404813" algn="just" eaLnBrk="1" hangingPunct="1">
              <a:buNone/>
            </a:pPr>
            <a:endParaRPr lang="en-US" sz="1000" b="1" dirty="0"/>
          </a:p>
          <a:p>
            <a:pPr marL="457200" indent="-404813" algn="just" eaLnBrk="1" hangingPunct="1">
              <a:buNone/>
            </a:pPr>
            <a:r>
              <a:rPr lang="en-US" b="1" dirty="0" smtClean="0"/>
              <a:t> </a:t>
            </a:r>
            <a:r>
              <a:rPr lang="en-US" b="1" dirty="0" err="1" smtClean="0"/>
              <a:t>Shakhnovich</a:t>
            </a:r>
            <a:r>
              <a:rPr lang="en-US" b="1" dirty="0" smtClean="0"/>
              <a:t>, E.I. </a:t>
            </a:r>
            <a:r>
              <a:rPr lang="en-US" b="1" dirty="0"/>
              <a:t>and </a:t>
            </a:r>
            <a:r>
              <a:rPr lang="en-US" b="1" dirty="0" err="1"/>
              <a:t>Gutin</a:t>
            </a:r>
            <a:r>
              <a:rPr lang="en-US" b="1" dirty="0"/>
              <a:t>, </a:t>
            </a:r>
            <a:r>
              <a:rPr lang="en-US" b="1" dirty="0" smtClean="0"/>
              <a:t>A.M. Engineering </a:t>
            </a:r>
            <a:r>
              <a:rPr lang="en-US" b="1" dirty="0"/>
              <a:t>of stable and fast-folding sequences of model proteins.  </a:t>
            </a:r>
            <a:r>
              <a:rPr lang="en-US" b="1" i="1" dirty="0"/>
              <a:t>Proc. Natl. Acad. Sci. USA </a:t>
            </a:r>
            <a:r>
              <a:rPr lang="en-US" b="1" dirty="0"/>
              <a:t>90: 7195 – </a:t>
            </a:r>
            <a:r>
              <a:rPr lang="en-US" b="1" dirty="0" smtClean="0"/>
              <a:t>7199 </a:t>
            </a:r>
            <a:r>
              <a:rPr lang="en-US" b="1" dirty="0"/>
              <a:t>(1993</a:t>
            </a:r>
            <a:r>
              <a:rPr lang="en-US" b="1" dirty="0" smtClean="0"/>
              <a:t>). </a:t>
            </a:r>
          </a:p>
        </p:txBody>
      </p:sp>
    </p:spTree>
    <p:extLst>
      <p:ext uri="{BB962C8B-B14F-4D97-AF65-F5344CB8AC3E}">
        <p14:creationId xmlns:p14="http://schemas.microsoft.com/office/powerpoint/2010/main" val="427372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510540" y="1432560"/>
            <a:ext cx="9441528" cy="5499876"/>
          </a:xfrm>
        </p:spPr>
        <p:txBody>
          <a:bodyPr/>
          <a:lstStyle/>
          <a:p>
            <a:pPr marL="404813" indent="-404813" eaLnBrk="1" hangingPunct="1">
              <a:buNone/>
            </a:pPr>
            <a:r>
              <a:rPr lang="en-US" sz="3600" b="1" dirty="0" smtClean="0">
                <a:solidFill>
                  <a:schemeClr val="tx2"/>
                </a:solidFill>
              </a:rPr>
              <a:t>First step: collect </a:t>
            </a:r>
            <a:r>
              <a:rPr lang="en-US" sz="3600" b="1" dirty="0" smtClean="0">
                <a:solidFill>
                  <a:srgbClr val="0033CC"/>
                </a:solidFill>
              </a:rPr>
              <a:t>structured proteins </a:t>
            </a:r>
            <a:r>
              <a:rPr lang="en-US" sz="3600" b="1" dirty="0" smtClean="0"/>
              <a:t>from</a:t>
            </a:r>
            <a:r>
              <a:rPr lang="en-US" sz="3600" b="1" dirty="0" smtClean="0">
                <a:solidFill>
                  <a:srgbClr val="0033CC"/>
                </a:solidFill>
              </a:rPr>
              <a:t> </a:t>
            </a:r>
            <a:r>
              <a:rPr lang="en-US" sz="3600" b="1" dirty="0" smtClean="0"/>
              <a:t>PDB</a:t>
            </a:r>
            <a:r>
              <a:rPr lang="en-US" sz="3600" b="1" dirty="0" smtClean="0">
                <a:solidFill>
                  <a:schemeClr val="tx2"/>
                </a:solidFill>
              </a:rPr>
              <a:t> and also collect </a:t>
            </a:r>
            <a:r>
              <a:rPr lang="en-US" sz="3600" b="1" dirty="0" smtClean="0">
                <a:solidFill>
                  <a:srgbClr val="FF0000"/>
                </a:solidFill>
              </a:rPr>
              <a:t>IDPs</a:t>
            </a:r>
            <a:r>
              <a:rPr lang="en-US" sz="3600" b="1" dirty="0" smtClean="0">
                <a:solidFill>
                  <a:schemeClr val="tx2"/>
                </a:solidFill>
              </a:rPr>
              <a:t> </a:t>
            </a:r>
            <a:r>
              <a:rPr lang="en-US" sz="3600" b="1" dirty="0">
                <a:solidFill>
                  <a:schemeClr val="tx2"/>
                </a:solidFill>
              </a:rPr>
              <a:t>/</a:t>
            </a:r>
            <a:r>
              <a:rPr lang="en-US" sz="3600" b="1" dirty="0" smtClean="0">
                <a:solidFill>
                  <a:schemeClr val="tx2"/>
                </a:solidFill>
              </a:rPr>
              <a:t> </a:t>
            </a:r>
            <a:r>
              <a:rPr lang="en-US" sz="3600" b="1" dirty="0" smtClean="0">
                <a:solidFill>
                  <a:srgbClr val="FF0000"/>
                </a:solidFill>
              </a:rPr>
              <a:t>IDP regions</a:t>
            </a:r>
            <a:r>
              <a:rPr lang="en-US" sz="3600" b="1" dirty="0" smtClean="0">
                <a:solidFill>
                  <a:schemeClr val="tx2"/>
                </a:solidFill>
              </a:rPr>
              <a:t>. </a:t>
            </a:r>
          </a:p>
          <a:p>
            <a:pPr marL="404813" indent="-404813" eaLnBrk="1" hangingPunct="1">
              <a:buNone/>
            </a:pPr>
            <a:r>
              <a:rPr lang="en-US" sz="3600" b="1" dirty="0" smtClean="0">
                <a:solidFill>
                  <a:schemeClr val="tx2"/>
                </a:solidFill>
              </a:rPr>
              <a:t>●</a:t>
            </a:r>
            <a:r>
              <a:rPr lang="en-US" sz="3600" b="1" dirty="0" smtClean="0"/>
              <a:t> 	X-ray Structures from PDB: </a:t>
            </a:r>
            <a:r>
              <a:rPr lang="en-US" sz="3600" b="1" dirty="0" smtClean="0">
                <a:solidFill>
                  <a:srgbClr val="0033CC"/>
                </a:solidFill>
                <a:sym typeface="Wingdings" pitchFamily="2" charset="2"/>
              </a:rPr>
              <a:t>structured regions </a:t>
            </a:r>
            <a:r>
              <a:rPr lang="en-US" sz="3600" b="1" dirty="0" smtClean="0">
                <a:solidFill>
                  <a:schemeClr val="tx2"/>
                </a:solidFill>
                <a:sym typeface="Wingdings" pitchFamily="2" charset="2"/>
              </a:rPr>
              <a:t>and </a:t>
            </a:r>
            <a:r>
              <a:rPr lang="en-US" sz="3600" b="1" dirty="0" smtClean="0">
                <a:solidFill>
                  <a:srgbClr val="FF0000"/>
                </a:solidFill>
                <a:sym typeface="Wingdings" pitchFamily="2" charset="2"/>
              </a:rPr>
              <a:t>MED regions </a:t>
            </a:r>
            <a:r>
              <a:rPr lang="en-US" sz="3600" b="1" dirty="0" smtClean="0">
                <a:solidFill>
                  <a:schemeClr val="tx2"/>
                </a:solidFill>
                <a:sym typeface="Wingdings" pitchFamily="2" charset="2"/>
              </a:rPr>
              <a:t>  </a:t>
            </a:r>
          </a:p>
          <a:p>
            <a:pPr marL="404813" indent="-404813" eaLnBrk="1" hangingPunct="1">
              <a:buNone/>
            </a:pPr>
            <a:r>
              <a:rPr lang="en-US" sz="3600" b="1" dirty="0">
                <a:solidFill>
                  <a:schemeClr val="tx2"/>
                </a:solidFill>
              </a:rPr>
              <a:t>● </a:t>
            </a:r>
            <a:r>
              <a:rPr lang="en-US" sz="3600" b="1" dirty="0" smtClean="0">
                <a:solidFill>
                  <a:schemeClr val="tx2"/>
                </a:solidFill>
              </a:rPr>
              <a:t>NMR Structures from PDB: </a:t>
            </a:r>
            <a:r>
              <a:rPr lang="en-US" sz="3600" b="1" dirty="0" smtClean="0">
                <a:solidFill>
                  <a:srgbClr val="0033CC"/>
                </a:solidFill>
              </a:rPr>
              <a:t>invariant </a:t>
            </a:r>
            <a:r>
              <a:rPr lang="en-US" sz="3600" b="1" dirty="0">
                <a:solidFill>
                  <a:srgbClr val="0033CC"/>
                </a:solidFill>
              </a:rPr>
              <a:t>regions </a:t>
            </a:r>
            <a:r>
              <a:rPr lang="en-US" sz="3600" b="1" dirty="0">
                <a:solidFill>
                  <a:schemeClr val="tx2"/>
                </a:solidFill>
              </a:rPr>
              <a:t>and </a:t>
            </a:r>
            <a:r>
              <a:rPr lang="en-US" sz="3600" b="1" dirty="0">
                <a:solidFill>
                  <a:srgbClr val="FF0000"/>
                </a:solidFill>
              </a:rPr>
              <a:t>highly variable regions</a:t>
            </a:r>
            <a:r>
              <a:rPr lang="en-US" sz="3600" b="1" dirty="0">
                <a:solidFill>
                  <a:schemeClr val="tx2"/>
                </a:solidFill>
              </a:rPr>
              <a:t> </a:t>
            </a:r>
          </a:p>
          <a:p>
            <a:pPr marL="404813" indent="-404813" eaLnBrk="1" hangingPunct="1">
              <a:buNone/>
            </a:pPr>
            <a:r>
              <a:rPr lang="en-US" sz="3600" b="1" dirty="0" smtClean="0">
                <a:solidFill>
                  <a:schemeClr val="tx2"/>
                </a:solidFill>
              </a:rPr>
              <a:t>● Literature, one-by-one examples: </a:t>
            </a:r>
            <a:r>
              <a:rPr lang="en-US" sz="3600" b="1" dirty="0" smtClean="0">
                <a:solidFill>
                  <a:srgbClr val="FF0000"/>
                </a:solidFill>
              </a:rPr>
              <a:t>whole protein disorder (IDPs)</a:t>
            </a:r>
            <a:r>
              <a:rPr lang="en-US" sz="3600" b="1" dirty="0" smtClean="0">
                <a:solidFill>
                  <a:schemeClr val="tx2"/>
                </a:solidFill>
              </a:rPr>
              <a:t> from CD or NMR spectra</a:t>
            </a:r>
          </a:p>
          <a:p>
            <a:pPr marL="404813" indent="-404813" eaLnBrk="1" hangingPunct="1">
              <a:buNone/>
            </a:pPr>
            <a:r>
              <a:rPr lang="en-US" sz="3600" b="1" dirty="0" smtClean="0">
                <a:solidFill>
                  <a:schemeClr val="tx2"/>
                </a:solidFill>
              </a:rPr>
              <a:t>  	</a:t>
            </a:r>
          </a:p>
          <a:p>
            <a:pPr marL="404813" indent="-404813" eaLnBrk="1" hangingPunct="1">
              <a:buNone/>
            </a:pPr>
            <a:endParaRPr lang="en-US" sz="3600" b="1" dirty="0">
              <a:solidFill>
                <a:schemeClr val="tx2"/>
              </a:solidFill>
            </a:endParaRPr>
          </a:p>
          <a:p>
            <a:pPr eaLnBrk="1" hangingPunct="1"/>
            <a:endParaRPr lang="en-US" sz="3100" b="1" dirty="0"/>
          </a:p>
          <a:p>
            <a:pPr eaLnBrk="1" hangingPunct="1"/>
            <a:endParaRPr lang="en-US" sz="3100" b="1" dirty="0" smtClean="0"/>
          </a:p>
        </p:txBody>
      </p:sp>
      <p:sp>
        <p:nvSpPr>
          <p:cNvPr id="2" name="Rectangle 1"/>
          <p:cNvSpPr/>
          <p:nvPr/>
        </p:nvSpPr>
        <p:spPr>
          <a:xfrm>
            <a:off x="148840" y="457216"/>
            <a:ext cx="9803228" cy="707886"/>
          </a:xfrm>
          <a:prstGeom prst="rect">
            <a:avLst/>
          </a:prstGeom>
        </p:spPr>
        <p:txBody>
          <a:bodyPr wrap="square">
            <a:spAutoFit/>
          </a:bodyPr>
          <a:lstStyle/>
          <a:p>
            <a:pPr algn="ctr"/>
            <a:r>
              <a:rPr lang="en-US" sz="4000" b="1" dirty="0"/>
              <a:t>Why don’t </a:t>
            </a:r>
            <a:r>
              <a:rPr lang="en-US" sz="4000" b="1" dirty="0">
                <a:solidFill>
                  <a:srgbClr val="FF0000"/>
                </a:solidFill>
              </a:rPr>
              <a:t>IDPs</a:t>
            </a:r>
            <a:r>
              <a:rPr lang="en-US" sz="4000" b="1" dirty="0"/>
              <a:t> fold into 3D </a:t>
            </a:r>
            <a:r>
              <a:rPr lang="en-US" sz="4000" b="1" dirty="0">
                <a:solidFill>
                  <a:srgbClr val="0033CC"/>
                </a:solidFill>
              </a:rPr>
              <a:t>structure</a:t>
            </a:r>
            <a:r>
              <a:rPr lang="en-US" sz="4000" b="1" dirty="0"/>
              <a:t>? </a:t>
            </a:r>
            <a:r>
              <a:rPr lang="en-US" sz="4000" b="1" dirty="0" smtClean="0"/>
              <a:t>  </a:t>
            </a:r>
            <a:endParaRPr lang="en-US" sz="4000" b="1" dirty="0"/>
          </a:p>
        </p:txBody>
      </p:sp>
    </p:spTree>
    <p:extLst>
      <p:ext uri="{BB962C8B-B14F-4D97-AF65-F5344CB8AC3E}">
        <p14:creationId xmlns:p14="http://schemas.microsoft.com/office/powerpoint/2010/main" val="190054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1" y="1395307"/>
            <a:ext cx="10287000" cy="5557449"/>
          </a:xfrm>
        </p:spPr>
        <p:txBody>
          <a:bodyPr/>
          <a:lstStyle/>
          <a:p>
            <a:pPr marL="404813" indent="-404813" eaLnBrk="1" hangingPunct="1">
              <a:buNone/>
            </a:pPr>
            <a:r>
              <a:rPr lang="en-US" sz="3400" b="1" dirty="0" smtClean="0">
                <a:solidFill>
                  <a:schemeClr val="tx2"/>
                </a:solidFill>
              </a:rPr>
              <a:t>In a 2007 report on non-redundant PDB proteins:</a:t>
            </a:r>
          </a:p>
          <a:p>
            <a:pPr marL="404813" indent="-404813" eaLnBrk="1" hangingPunct="1">
              <a:buNone/>
            </a:pPr>
            <a:r>
              <a:rPr lang="en-US" sz="3400" b="1" dirty="0" smtClean="0">
                <a:solidFill>
                  <a:schemeClr val="tx2"/>
                </a:solidFill>
              </a:rPr>
              <a:t>	●  76% had </a:t>
            </a:r>
            <a:r>
              <a:rPr lang="en-US" sz="3400" b="1" dirty="0">
                <a:solidFill>
                  <a:schemeClr val="tx2"/>
                </a:solidFill>
              </a:rPr>
              <a:t>≥ </a:t>
            </a:r>
            <a:r>
              <a:rPr lang="en-US" sz="3400" b="1" dirty="0" smtClean="0">
                <a:solidFill>
                  <a:schemeClr val="tx2"/>
                </a:solidFill>
              </a:rPr>
              <a:t>2 </a:t>
            </a:r>
            <a:r>
              <a:rPr lang="en-US" sz="3400" b="1" dirty="0" smtClean="0">
                <a:solidFill>
                  <a:srgbClr val="3333CC"/>
                </a:solidFill>
              </a:rPr>
              <a:t>structure</a:t>
            </a:r>
            <a:r>
              <a:rPr lang="en-US" sz="3400" b="1" dirty="0" smtClean="0">
                <a:solidFill>
                  <a:schemeClr val="tx2"/>
                </a:solidFill>
              </a:rPr>
              <a:t> files;</a:t>
            </a:r>
            <a:endParaRPr lang="en-US" sz="3400" b="1" dirty="0">
              <a:solidFill>
                <a:schemeClr val="tx2"/>
              </a:solidFill>
            </a:endParaRPr>
          </a:p>
          <a:p>
            <a:pPr marL="404813" indent="-404813" eaLnBrk="1" hangingPunct="1">
              <a:buNone/>
            </a:pPr>
            <a:r>
              <a:rPr lang="en-US" sz="3400" b="1" dirty="0" smtClean="0">
                <a:solidFill>
                  <a:schemeClr val="tx2"/>
                </a:solidFill>
              </a:rPr>
              <a:t>	●</a:t>
            </a:r>
            <a:r>
              <a:rPr lang="en-US" sz="3400" b="1" dirty="0">
                <a:solidFill>
                  <a:schemeClr val="tx2"/>
                </a:solidFill>
              </a:rPr>
              <a:t> </a:t>
            </a:r>
            <a:r>
              <a:rPr lang="en-US" sz="3400" b="1" dirty="0" smtClean="0">
                <a:solidFill>
                  <a:schemeClr val="tx2"/>
                </a:solidFill>
              </a:rPr>
              <a:t> only 7% were completely </a:t>
            </a:r>
            <a:r>
              <a:rPr lang="en-US" sz="3400" b="1" dirty="0" smtClean="0">
                <a:solidFill>
                  <a:srgbClr val="3333CC"/>
                </a:solidFill>
              </a:rPr>
              <a:t>structured</a:t>
            </a:r>
            <a:r>
              <a:rPr lang="en-US" sz="3400" b="1" dirty="0" smtClean="0">
                <a:solidFill>
                  <a:schemeClr val="tx2"/>
                </a:solidFill>
              </a:rPr>
              <a:t>; </a:t>
            </a:r>
            <a:endParaRPr lang="en-US" sz="1000" b="1" dirty="0" smtClean="0">
              <a:solidFill>
                <a:schemeClr val="tx2"/>
              </a:solidFill>
            </a:endParaRPr>
          </a:p>
          <a:p>
            <a:pPr marL="404813" indent="-404813" eaLnBrk="1" hangingPunct="1">
              <a:buNone/>
            </a:pPr>
            <a:r>
              <a:rPr lang="en-US" sz="3400" b="1" dirty="0" smtClean="0">
                <a:solidFill>
                  <a:schemeClr val="tx2"/>
                </a:solidFill>
              </a:rPr>
              <a:t>	●</a:t>
            </a:r>
            <a:r>
              <a:rPr lang="en-US" sz="3400" b="1" dirty="0" smtClean="0"/>
              <a:t>  	</a:t>
            </a:r>
            <a:r>
              <a:rPr lang="en-US" sz="3400" b="1" dirty="0" smtClean="0">
                <a:solidFill>
                  <a:schemeClr val="tx2"/>
                </a:solidFill>
                <a:sym typeface="Wingdings" pitchFamily="2" charset="2"/>
              </a:rPr>
              <a:t>only 25% were </a:t>
            </a:r>
            <a:r>
              <a:rPr lang="en-US" sz="3400" b="1" dirty="0">
                <a:solidFill>
                  <a:schemeClr val="tx2"/>
                </a:solidFill>
              </a:rPr>
              <a:t>≥</a:t>
            </a:r>
            <a:r>
              <a:rPr lang="en-US" sz="3400" b="1" dirty="0" smtClean="0">
                <a:solidFill>
                  <a:schemeClr val="tx2"/>
                </a:solidFill>
                <a:sym typeface="Wingdings" pitchFamily="2" charset="2"/>
              </a:rPr>
              <a:t> 95% </a:t>
            </a:r>
            <a:r>
              <a:rPr lang="en-US" sz="3400" b="1" dirty="0" smtClean="0">
                <a:solidFill>
                  <a:srgbClr val="3333CC"/>
                </a:solidFill>
                <a:sym typeface="Wingdings" pitchFamily="2" charset="2"/>
              </a:rPr>
              <a:t>structured</a:t>
            </a:r>
            <a:r>
              <a:rPr lang="en-US" sz="3400" b="1" dirty="0" smtClean="0">
                <a:solidFill>
                  <a:schemeClr val="tx2"/>
                </a:solidFill>
                <a:sym typeface="Wingdings" pitchFamily="2" charset="2"/>
              </a:rPr>
              <a:t>;  </a:t>
            </a:r>
          </a:p>
          <a:p>
            <a:pPr marL="404813" indent="-404813" eaLnBrk="1" hangingPunct="1">
              <a:buNone/>
            </a:pPr>
            <a:r>
              <a:rPr lang="en-US" sz="3400" b="1" dirty="0" smtClean="0">
                <a:solidFill>
                  <a:schemeClr val="tx2"/>
                </a:solidFill>
              </a:rPr>
              <a:t>	● 	10% contained </a:t>
            </a:r>
            <a:r>
              <a:rPr lang="en-US" sz="3400" b="1" dirty="0" smtClean="0">
                <a:solidFill>
                  <a:srgbClr val="FF0000"/>
                </a:solidFill>
              </a:rPr>
              <a:t>MED regions </a:t>
            </a:r>
            <a:r>
              <a:rPr lang="en-US" sz="3400" b="1" dirty="0">
                <a:solidFill>
                  <a:schemeClr val="tx2"/>
                </a:solidFill>
              </a:rPr>
              <a:t>≥</a:t>
            </a:r>
            <a:r>
              <a:rPr lang="en-US" sz="3400" b="1" dirty="0" smtClean="0">
                <a:solidFill>
                  <a:schemeClr val="tx2"/>
                </a:solidFill>
              </a:rPr>
              <a:t> 30 residues; </a:t>
            </a:r>
          </a:p>
          <a:p>
            <a:pPr marL="404813" indent="-404813" eaLnBrk="1" hangingPunct="1">
              <a:buNone/>
            </a:pPr>
            <a:r>
              <a:rPr lang="en-US" sz="3400" b="1" dirty="0" smtClean="0">
                <a:solidFill>
                  <a:schemeClr val="tx2"/>
                </a:solidFill>
              </a:rPr>
              <a:t>	●  40% contained ≥ 1 </a:t>
            </a:r>
            <a:r>
              <a:rPr lang="en-US" sz="3400" b="1" dirty="0" smtClean="0">
                <a:solidFill>
                  <a:srgbClr val="FF0000"/>
                </a:solidFill>
              </a:rPr>
              <a:t>MED regions </a:t>
            </a:r>
            <a:r>
              <a:rPr lang="en-US" sz="3400" b="1" dirty="0" smtClean="0">
                <a:solidFill>
                  <a:schemeClr val="tx2"/>
                </a:solidFill>
              </a:rPr>
              <a:t>of 10 – 29 	residues.</a:t>
            </a:r>
          </a:p>
          <a:p>
            <a:pPr marL="404813" indent="-404813" eaLnBrk="1" hangingPunct="1">
              <a:buNone/>
            </a:pPr>
            <a:endParaRPr lang="en-US" sz="1000" b="1" strike="sngStrike" dirty="0" smtClean="0">
              <a:solidFill>
                <a:schemeClr val="tx2"/>
              </a:solidFill>
            </a:endParaRPr>
          </a:p>
          <a:p>
            <a:pPr marL="404813" indent="-404813" eaLnBrk="1" hangingPunct="1">
              <a:buNone/>
            </a:pPr>
            <a:r>
              <a:rPr lang="en-US" sz="2800" b="1" dirty="0" smtClean="0">
                <a:solidFill>
                  <a:schemeClr val="tx2"/>
                </a:solidFill>
              </a:rPr>
              <a:t>Le Gall T et al., J </a:t>
            </a:r>
            <a:r>
              <a:rPr lang="en-US" sz="2800" b="1" dirty="0" err="1" smtClean="0">
                <a:solidFill>
                  <a:schemeClr val="tx2"/>
                </a:solidFill>
              </a:rPr>
              <a:t>Biomol</a:t>
            </a:r>
            <a:r>
              <a:rPr lang="en-US" sz="2800" b="1" dirty="0" smtClean="0">
                <a:solidFill>
                  <a:schemeClr val="tx2"/>
                </a:solidFill>
              </a:rPr>
              <a:t> </a:t>
            </a:r>
            <a:r>
              <a:rPr lang="en-US" sz="2800" b="1" dirty="0" err="1" smtClean="0">
                <a:solidFill>
                  <a:schemeClr val="tx2"/>
                </a:solidFill>
              </a:rPr>
              <a:t>Struct</a:t>
            </a:r>
            <a:r>
              <a:rPr lang="en-US" sz="2800" b="1" dirty="0" smtClean="0">
                <a:solidFill>
                  <a:schemeClr val="tx2"/>
                </a:solidFill>
              </a:rPr>
              <a:t> </a:t>
            </a:r>
            <a:r>
              <a:rPr lang="en-US" sz="2800" b="1" dirty="0" err="1" smtClean="0">
                <a:solidFill>
                  <a:schemeClr val="tx2"/>
                </a:solidFill>
              </a:rPr>
              <a:t>Dyn</a:t>
            </a:r>
            <a:r>
              <a:rPr lang="en-US" sz="2800" b="1" dirty="0" smtClean="0">
                <a:solidFill>
                  <a:schemeClr val="tx2"/>
                </a:solidFill>
              </a:rPr>
              <a:t> 24: 325-342 (2007)</a:t>
            </a:r>
            <a:endParaRPr lang="en-US" sz="2800" b="1" dirty="0">
              <a:solidFill>
                <a:schemeClr val="tx2"/>
              </a:solidFill>
            </a:endParaRPr>
          </a:p>
          <a:p>
            <a:pPr marL="404813" indent="-404813" eaLnBrk="1" hangingPunct="1">
              <a:buNone/>
            </a:pPr>
            <a:endParaRPr lang="en-US" sz="3400" b="1" dirty="0" smtClean="0">
              <a:solidFill>
                <a:schemeClr val="tx2"/>
              </a:solidFill>
            </a:endParaRPr>
          </a:p>
          <a:p>
            <a:pPr marL="404813" indent="-404813" eaLnBrk="1" hangingPunct="1">
              <a:buNone/>
            </a:pPr>
            <a:r>
              <a:rPr lang="en-US" sz="3400" b="1" dirty="0" smtClean="0">
                <a:solidFill>
                  <a:schemeClr val="tx2"/>
                </a:solidFill>
                <a:sym typeface="Wingdings" pitchFamily="2" charset="2"/>
              </a:rPr>
              <a:t>  </a:t>
            </a: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146022"/>
            <a:ext cx="9803228" cy="1200329"/>
          </a:xfrm>
          <a:prstGeom prst="rect">
            <a:avLst/>
          </a:prstGeom>
        </p:spPr>
        <p:txBody>
          <a:bodyPr wrap="square">
            <a:spAutoFit/>
          </a:bodyPr>
          <a:lstStyle/>
          <a:p>
            <a:pPr algn="ctr"/>
            <a:r>
              <a:rPr lang="en-US" sz="3600" b="1" dirty="0" smtClean="0"/>
              <a:t>Why don’t </a:t>
            </a:r>
            <a:r>
              <a:rPr lang="en-US" sz="3600" b="1" dirty="0" smtClean="0">
                <a:solidFill>
                  <a:srgbClr val="FF0000"/>
                </a:solidFill>
              </a:rPr>
              <a:t>IDPs</a:t>
            </a:r>
            <a:r>
              <a:rPr lang="en-US" sz="3600" b="1" dirty="0" smtClean="0"/>
              <a:t> fold into 3D </a:t>
            </a:r>
            <a:r>
              <a:rPr lang="en-US" sz="3600" b="1" dirty="0" smtClean="0">
                <a:solidFill>
                  <a:srgbClr val="3333CC"/>
                </a:solidFill>
              </a:rPr>
              <a:t>structure</a:t>
            </a:r>
            <a:r>
              <a:rPr lang="en-US" sz="3600" b="1" dirty="0" smtClean="0"/>
              <a:t>?</a:t>
            </a:r>
          </a:p>
          <a:p>
            <a:pPr algn="ctr"/>
            <a:r>
              <a:rPr lang="en-US" sz="3600" b="1" dirty="0" smtClean="0"/>
              <a:t>How common are </a:t>
            </a:r>
            <a:r>
              <a:rPr lang="en-US" sz="3600" b="1" dirty="0" smtClean="0">
                <a:solidFill>
                  <a:srgbClr val="FF0000"/>
                </a:solidFill>
              </a:rPr>
              <a:t>MED regions </a:t>
            </a:r>
            <a:r>
              <a:rPr lang="en-US" sz="3600" b="1" dirty="0" smtClean="0"/>
              <a:t>in the PDB?</a:t>
            </a:r>
            <a:endParaRPr lang="en-US" sz="3600" b="1" dirty="0"/>
          </a:p>
        </p:txBody>
      </p:sp>
    </p:spTree>
    <p:extLst>
      <p:ext uri="{BB962C8B-B14F-4D97-AF65-F5344CB8AC3E}">
        <p14:creationId xmlns:p14="http://schemas.microsoft.com/office/powerpoint/2010/main" val="628185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 y="275688"/>
            <a:ext cx="10393680" cy="1138773"/>
          </a:xfrm>
          <a:prstGeom prst="rect">
            <a:avLst/>
          </a:prstGeom>
          <a:noFill/>
        </p:spPr>
        <p:txBody>
          <a:bodyPr wrap="square" rtlCol="0">
            <a:spAutoFit/>
          </a:bodyPr>
          <a:lstStyle/>
          <a:p>
            <a:pPr algn="ctr"/>
            <a:r>
              <a:rPr lang="en-US" sz="3600" b="1" dirty="0" smtClean="0"/>
              <a:t>Why don’t </a:t>
            </a:r>
            <a:r>
              <a:rPr lang="en-US" sz="3600" b="1" dirty="0" smtClean="0">
                <a:solidFill>
                  <a:srgbClr val="FF0000"/>
                </a:solidFill>
              </a:rPr>
              <a:t>IDPs</a:t>
            </a:r>
            <a:r>
              <a:rPr lang="en-US" sz="3600" b="1" dirty="0" smtClean="0"/>
              <a:t> fold into 3D </a:t>
            </a:r>
            <a:r>
              <a:rPr lang="en-US" sz="3600" b="1" dirty="0" smtClean="0">
                <a:solidFill>
                  <a:srgbClr val="0000FF"/>
                </a:solidFill>
              </a:rPr>
              <a:t>structure</a:t>
            </a:r>
            <a:r>
              <a:rPr lang="en-US" sz="3600" b="1" dirty="0" smtClean="0"/>
              <a:t>?</a:t>
            </a:r>
          </a:p>
          <a:p>
            <a:pPr algn="ctr"/>
            <a:r>
              <a:rPr lang="en-US" sz="3200" b="1" dirty="0" smtClean="0"/>
              <a:t>Compare AA composition in </a:t>
            </a:r>
            <a:r>
              <a:rPr lang="en-US" sz="3200" b="1" dirty="0" smtClean="0">
                <a:solidFill>
                  <a:srgbClr val="0000FF"/>
                </a:solidFill>
              </a:rPr>
              <a:t>structure</a:t>
            </a:r>
            <a:r>
              <a:rPr lang="en-US" sz="3200" b="1" dirty="0" smtClean="0"/>
              <a:t> and </a:t>
            </a:r>
            <a:r>
              <a:rPr lang="en-US" sz="3200" b="1" dirty="0" smtClean="0">
                <a:solidFill>
                  <a:srgbClr val="FF0000"/>
                </a:solidFill>
              </a:rPr>
              <a:t>IDP</a:t>
            </a:r>
            <a:endParaRPr lang="en-US" sz="3200" b="1" dirty="0">
              <a:solidFill>
                <a:srgbClr val="FF0000"/>
              </a:solidFill>
            </a:endParaRPr>
          </a:p>
        </p:txBody>
      </p:sp>
      <p:sp>
        <p:nvSpPr>
          <p:cNvPr id="4" name="TextBox 3"/>
          <p:cNvSpPr txBox="1"/>
          <p:nvPr/>
        </p:nvSpPr>
        <p:spPr>
          <a:xfrm>
            <a:off x="0" y="1414462"/>
            <a:ext cx="10287000" cy="5509200"/>
          </a:xfrm>
          <a:prstGeom prst="rect">
            <a:avLst/>
          </a:prstGeom>
          <a:noFill/>
        </p:spPr>
        <p:txBody>
          <a:bodyPr wrap="square" rtlCol="0">
            <a:spAutoFit/>
          </a:bodyPr>
          <a:lstStyle/>
          <a:p>
            <a:pPr marL="457200" indent="-404813" algn="just" eaLnBrk="1" hangingPunct="1">
              <a:buNone/>
            </a:pPr>
            <a:r>
              <a:rPr lang="en-US" sz="2200" b="1" dirty="0"/>
              <a:t>● 	</a:t>
            </a:r>
            <a:r>
              <a:rPr lang="en-US" sz="2200" b="1" dirty="0" smtClean="0"/>
              <a:t>Collect an equal number of </a:t>
            </a:r>
            <a:r>
              <a:rPr lang="en-US" sz="2200" b="1" dirty="0" smtClean="0">
                <a:solidFill>
                  <a:srgbClr val="0000FF"/>
                </a:solidFill>
              </a:rPr>
              <a:t>structured regions</a:t>
            </a:r>
            <a:r>
              <a:rPr lang="en-US" sz="2200" b="1" dirty="0" smtClean="0"/>
              <a:t> and </a:t>
            </a:r>
            <a:r>
              <a:rPr lang="en-US" sz="2200" b="1" dirty="0" smtClean="0">
                <a:solidFill>
                  <a:srgbClr val="FF0000"/>
                </a:solidFill>
              </a:rPr>
              <a:t>IDP</a:t>
            </a:r>
            <a:r>
              <a:rPr lang="en-US" sz="2200" b="1" dirty="0" smtClean="0"/>
              <a:t> </a:t>
            </a:r>
            <a:r>
              <a:rPr lang="en-US" sz="2200" b="1" dirty="0" smtClean="0">
                <a:solidFill>
                  <a:srgbClr val="FF0000"/>
                </a:solidFill>
              </a:rPr>
              <a:t>regions</a:t>
            </a:r>
            <a:r>
              <a:rPr lang="en-US" sz="2200" b="1" dirty="0" smtClean="0"/>
              <a:t> of a given length, say 21 residues; </a:t>
            </a:r>
          </a:p>
          <a:p>
            <a:pPr marL="457200" indent="-404813" algn="just"/>
            <a:r>
              <a:rPr lang="en-US" sz="2200" b="1" dirty="0" smtClean="0"/>
              <a:t>● </a:t>
            </a:r>
            <a:r>
              <a:rPr lang="en-US" sz="2200" b="1" dirty="0"/>
              <a:t>	</a:t>
            </a:r>
            <a:r>
              <a:rPr lang="en-US" sz="2200" b="1" dirty="0" smtClean="0"/>
              <a:t>For each 21 residue region, calculate the value of attribute </a:t>
            </a:r>
            <a:r>
              <a:rPr lang="en-US" sz="2200" b="1" i="1" dirty="0">
                <a:latin typeface="Times New Roman" pitchFamily="18" charset="0"/>
                <a:cs typeface="Times New Roman" pitchFamily="18" charset="0"/>
              </a:rPr>
              <a:t>x</a:t>
            </a:r>
            <a:r>
              <a:rPr lang="en-US" sz="2200" b="1" dirty="0" smtClean="0"/>
              <a:t>; for example,  “aromatic attribute” = </a:t>
            </a:r>
            <a:r>
              <a:rPr lang="en-US" sz="2200" b="1" i="1" dirty="0">
                <a:latin typeface="Times New Roman" pitchFamily="18" charset="0"/>
                <a:cs typeface="Times New Roman" pitchFamily="18" charset="0"/>
              </a:rPr>
              <a:t>x</a:t>
            </a:r>
            <a:r>
              <a:rPr lang="en-US" sz="2200" b="1" dirty="0" smtClean="0"/>
              <a:t> = (W + Y + F) / 21  </a:t>
            </a:r>
          </a:p>
          <a:p>
            <a:pPr marL="457200" indent="-404813" algn="just"/>
            <a:r>
              <a:rPr lang="en-US" sz="2200" b="1" dirty="0" smtClean="0"/>
              <a:t>●</a:t>
            </a:r>
            <a:r>
              <a:rPr lang="en-US" sz="2200" b="1" dirty="0"/>
              <a:t>	</a:t>
            </a:r>
            <a:r>
              <a:rPr lang="en-US" sz="2200" b="1" dirty="0" smtClean="0"/>
              <a:t>Collect regions of ~ same </a:t>
            </a:r>
            <a:r>
              <a:rPr lang="en-US" sz="2200" b="1" i="1" dirty="0">
                <a:latin typeface="Times New Roman" pitchFamily="18" charset="0"/>
                <a:cs typeface="Times New Roman" pitchFamily="18" charset="0"/>
              </a:rPr>
              <a:t>x</a:t>
            </a:r>
            <a:r>
              <a:rPr lang="en-US" sz="2200" b="1" dirty="0" smtClean="0"/>
              <a:t> values, then determine # of </a:t>
            </a:r>
            <a:r>
              <a:rPr lang="en-US" sz="2200" b="1" dirty="0" smtClean="0">
                <a:solidFill>
                  <a:srgbClr val="0000FF"/>
                </a:solidFill>
              </a:rPr>
              <a:t>structured</a:t>
            </a:r>
            <a:r>
              <a:rPr lang="en-US" sz="2200" b="1" dirty="0" smtClean="0"/>
              <a:t> </a:t>
            </a:r>
            <a:r>
              <a:rPr lang="en-US" sz="2200" b="1" dirty="0" smtClean="0">
                <a:solidFill>
                  <a:srgbClr val="0000FF"/>
                </a:solidFill>
              </a:rPr>
              <a:t>regions</a:t>
            </a:r>
            <a:r>
              <a:rPr lang="en-US" sz="2200" b="1" dirty="0" smtClean="0"/>
              <a:t> of attribute value </a:t>
            </a:r>
            <a:r>
              <a:rPr lang="en-US" sz="2200" b="1" i="1" dirty="0" smtClean="0">
                <a:latin typeface="Times New Roman" pitchFamily="18" charset="0"/>
                <a:cs typeface="Times New Roman" pitchFamily="18" charset="0"/>
              </a:rPr>
              <a:t>x </a:t>
            </a:r>
            <a:r>
              <a:rPr lang="en-US" sz="2200" b="1" dirty="0"/>
              <a:t>=</a:t>
            </a:r>
            <a:r>
              <a:rPr lang="en-US" sz="2200" b="1" i="1" dirty="0" smtClean="0">
                <a:latin typeface="Times New Roman" pitchFamily="18" charset="0"/>
                <a:cs typeface="Times New Roman" pitchFamily="18" charset="0"/>
              </a:rPr>
              <a:t> </a:t>
            </a:r>
            <a:r>
              <a:rPr lang="en-US" sz="2200" b="1" dirty="0" err="1">
                <a:solidFill>
                  <a:srgbClr val="0000FF"/>
                </a:solidFill>
              </a:rPr>
              <a:t>Ns,</a:t>
            </a:r>
            <a:r>
              <a:rPr lang="en-US" sz="2200" b="1" i="1" dirty="0" err="1">
                <a:solidFill>
                  <a:srgbClr val="0000FF"/>
                </a:solidFill>
                <a:latin typeface="Times New Roman" pitchFamily="18" charset="0"/>
                <a:cs typeface="Times New Roman" pitchFamily="18" charset="0"/>
              </a:rPr>
              <a:t>x</a:t>
            </a:r>
            <a:r>
              <a:rPr lang="en-US" sz="2200" b="1" dirty="0"/>
              <a:t> </a:t>
            </a:r>
            <a:r>
              <a:rPr lang="en-US" sz="2200" b="1" dirty="0" smtClean="0"/>
              <a:t>, # of </a:t>
            </a:r>
            <a:r>
              <a:rPr lang="en-US" sz="2200" b="1" dirty="0" smtClean="0">
                <a:solidFill>
                  <a:srgbClr val="FF0000"/>
                </a:solidFill>
              </a:rPr>
              <a:t>IDP</a:t>
            </a:r>
            <a:r>
              <a:rPr lang="en-US" sz="2200" b="1" dirty="0" smtClean="0"/>
              <a:t> </a:t>
            </a:r>
            <a:r>
              <a:rPr lang="en-US" sz="2200" b="1" dirty="0" smtClean="0">
                <a:solidFill>
                  <a:srgbClr val="FF0000"/>
                </a:solidFill>
              </a:rPr>
              <a:t>regions</a:t>
            </a:r>
            <a:r>
              <a:rPr lang="en-US" sz="2200" b="1" dirty="0" smtClean="0"/>
              <a:t> of attribute value </a:t>
            </a:r>
            <a:r>
              <a:rPr lang="en-US" sz="2200" b="1" i="1" dirty="0" smtClean="0">
                <a:latin typeface="Times New Roman" pitchFamily="18" charset="0"/>
                <a:cs typeface="Times New Roman" pitchFamily="18" charset="0"/>
              </a:rPr>
              <a:t>x </a:t>
            </a:r>
            <a:r>
              <a:rPr lang="en-US" sz="2200" b="1" dirty="0"/>
              <a:t>=</a:t>
            </a:r>
            <a:r>
              <a:rPr lang="en-US" sz="2200" b="1" i="1" dirty="0" smtClean="0">
                <a:latin typeface="Times New Roman" pitchFamily="18" charset="0"/>
                <a:cs typeface="Times New Roman" pitchFamily="18" charset="0"/>
              </a:rPr>
              <a:t> </a:t>
            </a:r>
            <a:r>
              <a:rPr lang="en-US" sz="2200" b="1" dirty="0" err="1" smtClean="0">
                <a:solidFill>
                  <a:srgbClr val="FF0000"/>
                </a:solidFill>
              </a:rPr>
              <a:t>Nd,</a:t>
            </a:r>
            <a:r>
              <a:rPr lang="en-US" sz="2200" b="1" i="1" dirty="0" err="1" smtClean="0">
                <a:solidFill>
                  <a:srgbClr val="FF0000"/>
                </a:solidFill>
                <a:latin typeface="Times New Roman" pitchFamily="18" charset="0"/>
                <a:cs typeface="Times New Roman" pitchFamily="18" charset="0"/>
              </a:rPr>
              <a:t>x</a:t>
            </a:r>
            <a:r>
              <a:rPr lang="en-US" sz="2200" b="1" dirty="0" smtClean="0"/>
              <a:t>, and </a:t>
            </a:r>
            <a:r>
              <a:rPr lang="en-US" sz="2200" b="1" dirty="0" err="1" smtClean="0">
                <a:solidFill>
                  <a:srgbClr val="0000FF"/>
                </a:solidFill>
              </a:rPr>
              <a:t>Ns,</a:t>
            </a:r>
            <a:r>
              <a:rPr lang="en-US" sz="2200" b="1" i="1" dirty="0" err="1" smtClean="0">
                <a:solidFill>
                  <a:srgbClr val="0000FF"/>
                </a:solidFill>
                <a:latin typeface="Times New Roman" pitchFamily="18" charset="0"/>
                <a:cs typeface="Times New Roman" pitchFamily="18" charset="0"/>
              </a:rPr>
              <a:t>x</a:t>
            </a:r>
            <a:r>
              <a:rPr lang="en-US" sz="2200" b="1" dirty="0" smtClean="0"/>
              <a:t> + </a:t>
            </a:r>
            <a:r>
              <a:rPr lang="en-US" sz="2200" b="1" dirty="0" err="1" smtClean="0">
                <a:solidFill>
                  <a:srgbClr val="FF0000"/>
                </a:solidFill>
              </a:rPr>
              <a:t>Nd,</a:t>
            </a:r>
            <a:r>
              <a:rPr lang="en-US" sz="2200" b="1" i="1" dirty="0" err="1" smtClean="0">
                <a:solidFill>
                  <a:srgbClr val="FF0000"/>
                </a:solidFill>
                <a:latin typeface="Times New Roman" pitchFamily="18" charset="0"/>
                <a:cs typeface="Times New Roman" pitchFamily="18" charset="0"/>
              </a:rPr>
              <a:t>x</a:t>
            </a:r>
            <a:r>
              <a:rPr lang="en-US" sz="2200" b="1" i="1" dirty="0" smtClean="0">
                <a:solidFill>
                  <a:srgbClr val="FF0000"/>
                </a:solidFill>
                <a:latin typeface="Times New Roman" pitchFamily="18" charset="0"/>
                <a:cs typeface="Times New Roman" pitchFamily="18" charset="0"/>
              </a:rPr>
              <a:t> </a:t>
            </a:r>
            <a:r>
              <a:rPr lang="en-US" sz="2200" b="1" dirty="0" smtClean="0"/>
              <a:t>= </a:t>
            </a:r>
            <a:r>
              <a:rPr lang="en-US" sz="2200" b="1" dirty="0" err="1" smtClean="0"/>
              <a:t>Nt,</a:t>
            </a:r>
            <a:r>
              <a:rPr lang="en-US" sz="2200" b="1" i="1" dirty="0" err="1" smtClean="0">
                <a:latin typeface="Times New Roman" pitchFamily="18" charset="0"/>
                <a:cs typeface="Times New Roman" pitchFamily="18" charset="0"/>
              </a:rPr>
              <a:t>x</a:t>
            </a:r>
            <a:r>
              <a:rPr lang="en-US" sz="2200" b="1" i="1" dirty="0" smtClean="0">
                <a:latin typeface="Times New Roman" pitchFamily="18" charset="0"/>
                <a:cs typeface="Times New Roman" pitchFamily="18" charset="0"/>
              </a:rPr>
              <a:t>. </a:t>
            </a:r>
            <a:endParaRPr lang="en-US" sz="2200" b="1" dirty="0" smtClean="0"/>
          </a:p>
          <a:p>
            <a:pPr marL="457200" indent="-404813" algn="just"/>
            <a:r>
              <a:rPr lang="en-US" sz="2200" b="1" dirty="0" smtClean="0"/>
              <a:t>●</a:t>
            </a:r>
            <a:r>
              <a:rPr lang="en-US" sz="2200" b="1" dirty="0"/>
              <a:t>	</a:t>
            </a:r>
            <a:r>
              <a:rPr lang="en-US" sz="2200" b="1" dirty="0" smtClean="0"/>
              <a:t>The conditional probabilities, P(</a:t>
            </a:r>
            <a:r>
              <a:rPr lang="en-US" sz="2200" b="1" dirty="0" err="1">
                <a:solidFill>
                  <a:srgbClr val="0000FF"/>
                </a:solidFill>
              </a:rPr>
              <a:t>S</a:t>
            </a:r>
            <a:r>
              <a:rPr lang="en-US" sz="2200" b="1" dirty="0" err="1" smtClean="0"/>
              <a:t>|</a:t>
            </a:r>
            <a:r>
              <a:rPr lang="en-US" sz="2200" b="1" i="1" dirty="0" err="1" smtClean="0">
                <a:latin typeface="Times New Roman" pitchFamily="18" charset="0"/>
                <a:cs typeface="Times New Roman" pitchFamily="18" charset="0"/>
              </a:rPr>
              <a:t>x</a:t>
            </a:r>
            <a:r>
              <a:rPr lang="en-US" sz="2200" b="1" dirty="0" smtClean="0"/>
              <a:t>), and P(</a:t>
            </a:r>
            <a:r>
              <a:rPr lang="en-US" sz="2200" b="1" dirty="0" err="1" smtClean="0">
                <a:solidFill>
                  <a:srgbClr val="FF0000"/>
                </a:solidFill>
              </a:rPr>
              <a:t>D</a:t>
            </a:r>
            <a:r>
              <a:rPr lang="en-US" sz="2200" b="1" dirty="0" err="1" smtClean="0"/>
              <a:t>|</a:t>
            </a:r>
            <a:r>
              <a:rPr lang="en-US" sz="2200" b="1" i="1" dirty="0" err="1">
                <a:latin typeface="Times New Roman" pitchFamily="18" charset="0"/>
                <a:cs typeface="Times New Roman" pitchFamily="18" charset="0"/>
              </a:rPr>
              <a:t>x</a:t>
            </a:r>
            <a:r>
              <a:rPr lang="en-US" sz="2200" b="1" dirty="0" smtClean="0"/>
              <a:t>), are ~ equal to P(</a:t>
            </a:r>
            <a:r>
              <a:rPr lang="en-US" sz="2200" b="1" dirty="0" err="1" smtClean="0">
                <a:solidFill>
                  <a:srgbClr val="0000FF"/>
                </a:solidFill>
              </a:rPr>
              <a:t>Ns,</a:t>
            </a:r>
            <a:r>
              <a:rPr lang="en-US" sz="2200" b="1" i="1" dirty="0" err="1" smtClean="0">
                <a:solidFill>
                  <a:srgbClr val="0000FF"/>
                </a:solidFill>
                <a:latin typeface="Times New Roman" pitchFamily="18" charset="0"/>
                <a:cs typeface="Times New Roman" pitchFamily="18" charset="0"/>
              </a:rPr>
              <a:t>x</a:t>
            </a:r>
            <a:r>
              <a:rPr lang="en-US" sz="2200" b="1" dirty="0" smtClean="0"/>
              <a:t>/</a:t>
            </a:r>
            <a:r>
              <a:rPr lang="en-US" sz="2200" b="1" dirty="0" err="1" smtClean="0"/>
              <a:t>Nt,</a:t>
            </a:r>
            <a:r>
              <a:rPr lang="en-US" sz="2200" b="1" i="1" dirty="0" err="1" smtClean="0">
                <a:latin typeface="Times New Roman" pitchFamily="18" charset="0"/>
                <a:cs typeface="Times New Roman" pitchFamily="18" charset="0"/>
              </a:rPr>
              <a:t>x</a:t>
            </a:r>
            <a:r>
              <a:rPr lang="en-US" sz="2200" b="1" dirty="0" err="1" smtClean="0"/>
              <a:t>|</a:t>
            </a:r>
            <a:r>
              <a:rPr lang="en-US" sz="2200" b="1" i="1" dirty="0" err="1" smtClean="0">
                <a:latin typeface="Times New Roman" pitchFamily="18" charset="0"/>
                <a:cs typeface="Times New Roman" pitchFamily="18" charset="0"/>
              </a:rPr>
              <a:t>x</a:t>
            </a:r>
            <a:r>
              <a:rPr lang="en-US" sz="2200" b="1" dirty="0" smtClean="0"/>
              <a:t>) and P(</a:t>
            </a:r>
            <a:r>
              <a:rPr lang="en-US" sz="2200" b="1" dirty="0" err="1" smtClean="0">
                <a:solidFill>
                  <a:srgbClr val="FF0000"/>
                </a:solidFill>
              </a:rPr>
              <a:t>Nd,</a:t>
            </a:r>
            <a:r>
              <a:rPr lang="en-US" sz="2200" b="1" i="1" dirty="0" err="1" smtClean="0">
                <a:solidFill>
                  <a:srgbClr val="FF0000"/>
                </a:solidFill>
                <a:latin typeface="Times New Roman" pitchFamily="18" charset="0"/>
                <a:cs typeface="Times New Roman" pitchFamily="18" charset="0"/>
              </a:rPr>
              <a:t>x</a:t>
            </a:r>
            <a:r>
              <a:rPr lang="en-US" sz="2200" b="1" dirty="0" smtClean="0"/>
              <a:t>/</a:t>
            </a:r>
            <a:r>
              <a:rPr lang="en-US" sz="2200" b="1" dirty="0" err="1" smtClean="0"/>
              <a:t>Nt,</a:t>
            </a:r>
            <a:r>
              <a:rPr lang="en-US" sz="2200" b="1" i="1" dirty="0" err="1" smtClean="0">
                <a:latin typeface="Times New Roman" pitchFamily="18" charset="0"/>
                <a:cs typeface="Times New Roman" pitchFamily="18" charset="0"/>
              </a:rPr>
              <a:t>x</a:t>
            </a:r>
            <a:r>
              <a:rPr lang="en-US" sz="2200" b="1" dirty="0" err="1" smtClean="0"/>
              <a:t>|</a:t>
            </a:r>
            <a:r>
              <a:rPr lang="en-US" sz="2200" b="1" i="1" dirty="0" err="1">
                <a:latin typeface="Times New Roman" pitchFamily="18" charset="0"/>
                <a:cs typeface="Times New Roman" pitchFamily="18" charset="0"/>
              </a:rPr>
              <a:t>x</a:t>
            </a:r>
            <a:r>
              <a:rPr lang="en-US" sz="2200" b="1" dirty="0" smtClean="0"/>
              <a:t>), respectively. </a:t>
            </a:r>
          </a:p>
          <a:p>
            <a:pPr marL="457200" indent="-404813" algn="just"/>
            <a:r>
              <a:rPr lang="en-US" sz="2200" b="1" dirty="0"/>
              <a:t>●	</a:t>
            </a:r>
            <a:r>
              <a:rPr lang="en-US" sz="2200" b="1" dirty="0" smtClean="0"/>
              <a:t>Calculate the approximate values for P(</a:t>
            </a:r>
            <a:r>
              <a:rPr lang="en-US" sz="2200" b="1" dirty="0" err="1">
                <a:solidFill>
                  <a:srgbClr val="0000FF"/>
                </a:solidFill>
              </a:rPr>
              <a:t>S</a:t>
            </a:r>
            <a:r>
              <a:rPr lang="en-US" sz="2200" b="1" dirty="0" err="1" smtClean="0"/>
              <a:t>|</a:t>
            </a:r>
            <a:r>
              <a:rPr lang="en-US" sz="2200" b="1" i="1" dirty="0" err="1" smtClean="0">
                <a:latin typeface="Times New Roman" pitchFamily="18" charset="0"/>
                <a:cs typeface="Times New Roman" pitchFamily="18" charset="0"/>
              </a:rPr>
              <a:t>x</a:t>
            </a:r>
            <a:r>
              <a:rPr lang="en-US" sz="2200" b="1" dirty="0" smtClean="0"/>
              <a:t>), </a:t>
            </a:r>
            <a:r>
              <a:rPr lang="en-US" sz="2200" b="1" dirty="0"/>
              <a:t>and </a:t>
            </a:r>
            <a:r>
              <a:rPr lang="en-US" sz="2200" b="1" dirty="0" smtClean="0"/>
              <a:t>P(</a:t>
            </a:r>
            <a:r>
              <a:rPr lang="en-US" sz="2200" b="1" dirty="0" err="1" smtClean="0">
                <a:solidFill>
                  <a:srgbClr val="FF0000"/>
                </a:solidFill>
              </a:rPr>
              <a:t>D</a:t>
            </a:r>
            <a:r>
              <a:rPr lang="en-US" sz="2200" b="1" dirty="0" err="1" smtClean="0"/>
              <a:t>|</a:t>
            </a:r>
            <a:r>
              <a:rPr lang="en-US" sz="2200" b="1" i="1" dirty="0" err="1">
                <a:latin typeface="Times New Roman" pitchFamily="18" charset="0"/>
                <a:cs typeface="Times New Roman" pitchFamily="18" charset="0"/>
              </a:rPr>
              <a:t>x</a:t>
            </a:r>
            <a:r>
              <a:rPr lang="en-US" sz="2200" b="1" dirty="0" smtClean="0"/>
              <a:t>) for each </a:t>
            </a:r>
            <a:r>
              <a:rPr lang="en-US" sz="2200" b="1" i="1" dirty="0" smtClean="0">
                <a:latin typeface="Times New Roman" pitchFamily="18" charset="0"/>
                <a:cs typeface="Times New Roman" pitchFamily="18" charset="0"/>
              </a:rPr>
              <a:t>x</a:t>
            </a:r>
            <a:r>
              <a:rPr lang="en-US" sz="2200" b="1" dirty="0" smtClean="0"/>
              <a:t>, then plot P(</a:t>
            </a:r>
            <a:r>
              <a:rPr lang="en-US" sz="2200" b="1" dirty="0" err="1">
                <a:solidFill>
                  <a:srgbClr val="0000FF"/>
                </a:solidFill>
              </a:rPr>
              <a:t>S</a:t>
            </a:r>
            <a:r>
              <a:rPr lang="en-US" sz="2200" b="1" dirty="0" err="1" smtClean="0"/>
              <a:t>|</a:t>
            </a:r>
            <a:r>
              <a:rPr lang="en-US" sz="2200" b="1" i="1" dirty="0" err="1" smtClean="0">
                <a:latin typeface="Times New Roman" pitchFamily="18" charset="0"/>
                <a:cs typeface="Times New Roman" pitchFamily="18" charset="0"/>
              </a:rPr>
              <a:t>x</a:t>
            </a:r>
            <a:r>
              <a:rPr lang="en-US" sz="2200" b="1" dirty="0" smtClean="0"/>
              <a:t>) and P(</a:t>
            </a:r>
            <a:r>
              <a:rPr lang="en-US" sz="2200" b="1" dirty="0" err="1" smtClean="0">
                <a:solidFill>
                  <a:srgbClr val="FF0000"/>
                </a:solidFill>
              </a:rPr>
              <a:t>D</a:t>
            </a:r>
            <a:r>
              <a:rPr lang="en-US" sz="2200" b="1" dirty="0" err="1" smtClean="0"/>
              <a:t>|</a:t>
            </a:r>
            <a:r>
              <a:rPr lang="en-US" sz="2200" b="1" i="1" dirty="0" err="1">
                <a:latin typeface="Times New Roman" pitchFamily="18" charset="0"/>
                <a:cs typeface="Times New Roman" pitchFamily="18" charset="0"/>
              </a:rPr>
              <a:t>x</a:t>
            </a:r>
            <a:r>
              <a:rPr lang="en-US" sz="2200" b="1" dirty="0" smtClean="0"/>
              <a:t>) versus </a:t>
            </a:r>
            <a:r>
              <a:rPr lang="en-US" sz="2200" b="1" i="1" dirty="0">
                <a:latin typeface="Times New Roman" pitchFamily="18" charset="0"/>
                <a:cs typeface="Times New Roman" pitchFamily="18" charset="0"/>
              </a:rPr>
              <a:t>x</a:t>
            </a:r>
            <a:r>
              <a:rPr lang="en-US" sz="2200" b="1" dirty="0" smtClean="0"/>
              <a:t> on the same graph. </a:t>
            </a:r>
          </a:p>
          <a:p>
            <a:pPr marL="457200" indent="-404813" algn="just"/>
            <a:r>
              <a:rPr lang="en-US" sz="2200" b="1" dirty="0"/>
              <a:t>●	</a:t>
            </a:r>
            <a:r>
              <a:rPr lang="en-US" sz="2200" b="1" dirty="0" smtClean="0"/>
              <a:t>The Area Ratio = (Area between the curves) / (Total Area of graph);</a:t>
            </a:r>
          </a:p>
          <a:p>
            <a:pPr marL="457200" indent="-404813" algn="just"/>
            <a:r>
              <a:rPr lang="en-US" sz="2200" b="1" dirty="0"/>
              <a:t>	</a:t>
            </a:r>
            <a:r>
              <a:rPr lang="en-US" sz="2200" b="1" dirty="0" smtClean="0"/>
              <a:t>The larger the Area Ratio (AR), the better for </a:t>
            </a:r>
            <a:r>
              <a:rPr lang="en-US" sz="2200" b="1" dirty="0" smtClean="0">
                <a:solidFill>
                  <a:srgbClr val="0000FF"/>
                </a:solidFill>
              </a:rPr>
              <a:t>structure</a:t>
            </a:r>
            <a:r>
              <a:rPr lang="en-US" sz="2200" b="1" dirty="0" smtClean="0"/>
              <a:t> vs </a:t>
            </a:r>
            <a:r>
              <a:rPr lang="en-US" sz="2200" b="1" smtClean="0">
                <a:solidFill>
                  <a:srgbClr val="FF0000"/>
                </a:solidFill>
              </a:rPr>
              <a:t>IDP region </a:t>
            </a:r>
            <a:r>
              <a:rPr lang="en-US" sz="2200" b="1" dirty="0" smtClean="0"/>
              <a:t>discrimination. AR values ranged from ~ 0.5 to ~ 0.04 for 38 different attributes tested; (W + Y + F) / 21 ranked 6</a:t>
            </a:r>
            <a:r>
              <a:rPr lang="en-US" sz="2200" b="1" baseline="30000" dirty="0" smtClean="0"/>
              <a:t>th</a:t>
            </a:r>
            <a:r>
              <a:rPr lang="en-US" sz="2200" b="1" dirty="0" smtClean="0"/>
              <a:t> with an AR value of 0.36. </a:t>
            </a:r>
            <a:endParaRPr lang="en-US" sz="2200" b="1" dirty="0"/>
          </a:p>
          <a:p>
            <a:pPr marL="457200" indent="-404813" algn="just"/>
            <a:endParaRPr lang="en-US" sz="2200" b="1" dirty="0"/>
          </a:p>
        </p:txBody>
      </p:sp>
    </p:spTree>
    <p:extLst>
      <p:ext uri="{BB962C8B-B14F-4D97-AF65-F5344CB8AC3E}">
        <p14:creationId xmlns:p14="http://schemas.microsoft.com/office/powerpoint/2010/main" val="3065950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817667" y="1611473"/>
            <a:ext cx="6385004" cy="442686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Freeform 1"/>
          <p:cNvSpPr/>
          <p:nvPr/>
        </p:nvSpPr>
        <p:spPr bwMode="auto">
          <a:xfrm>
            <a:off x="3826330" y="2207760"/>
            <a:ext cx="6374266" cy="3233056"/>
          </a:xfrm>
          <a:custGeom>
            <a:avLst/>
            <a:gdLst>
              <a:gd name="connsiteX0" fmla="*/ 0 w 6359978"/>
              <a:gd name="connsiteY0" fmla="*/ 2735036 h 3249386"/>
              <a:gd name="connsiteX1" fmla="*/ 0 w 6359978"/>
              <a:gd name="connsiteY1" fmla="*/ 514350 h 3249386"/>
              <a:gd name="connsiteX2" fmla="*/ 2857500 w 6359978"/>
              <a:gd name="connsiteY2" fmla="*/ 2220686 h 3249386"/>
              <a:gd name="connsiteX3" fmla="*/ 4294414 w 6359978"/>
              <a:gd name="connsiteY3" fmla="*/ 2596243 h 3249386"/>
              <a:gd name="connsiteX4" fmla="*/ 6359978 w 6359978"/>
              <a:gd name="connsiteY4" fmla="*/ 3249386 h 3249386"/>
              <a:gd name="connsiteX5" fmla="*/ 6351814 w 6359978"/>
              <a:gd name="connsiteY5" fmla="*/ 0 h 3249386"/>
              <a:gd name="connsiteX6" fmla="*/ 4278085 w 6359978"/>
              <a:gd name="connsiteY6" fmla="*/ 653143 h 3249386"/>
              <a:gd name="connsiteX7" fmla="*/ 2873828 w 6359978"/>
              <a:gd name="connsiteY7" fmla="*/ 1020536 h 3249386"/>
              <a:gd name="connsiteX8" fmla="*/ 1461407 w 6359978"/>
              <a:gd name="connsiteY8" fmla="*/ 1836964 h 3249386"/>
              <a:gd name="connsiteX9" fmla="*/ 0 w 6359978"/>
              <a:gd name="connsiteY9" fmla="*/ 2735036 h 3249386"/>
              <a:gd name="connsiteX0" fmla="*/ 0 w 6376541"/>
              <a:gd name="connsiteY0" fmla="*/ 2735036 h 3249386"/>
              <a:gd name="connsiteX1" fmla="*/ 0 w 6376541"/>
              <a:gd name="connsiteY1" fmla="*/ 514350 h 3249386"/>
              <a:gd name="connsiteX2" fmla="*/ 2857500 w 6376541"/>
              <a:gd name="connsiteY2" fmla="*/ 2220686 h 3249386"/>
              <a:gd name="connsiteX3" fmla="*/ 4294414 w 6376541"/>
              <a:gd name="connsiteY3" fmla="*/ 2596243 h 3249386"/>
              <a:gd name="connsiteX4" fmla="*/ 6359978 w 6376541"/>
              <a:gd name="connsiteY4" fmla="*/ 3249386 h 3249386"/>
              <a:gd name="connsiteX5" fmla="*/ 6376306 w 6376541"/>
              <a:gd name="connsiteY5" fmla="*/ 0 h 3249386"/>
              <a:gd name="connsiteX6" fmla="*/ 4278085 w 6376541"/>
              <a:gd name="connsiteY6" fmla="*/ 653143 h 3249386"/>
              <a:gd name="connsiteX7" fmla="*/ 2873828 w 6376541"/>
              <a:gd name="connsiteY7" fmla="*/ 1020536 h 3249386"/>
              <a:gd name="connsiteX8" fmla="*/ 1461407 w 6376541"/>
              <a:gd name="connsiteY8" fmla="*/ 1836964 h 3249386"/>
              <a:gd name="connsiteX9" fmla="*/ 0 w 6376541"/>
              <a:gd name="connsiteY9" fmla="*/ 2735036 h 3249386"/>
              <a:gd name="connsiteX0" fmla="*/ 0 w 6359978"/>
              <a:gd name="connsiteY0" fmla="*/ 2718707 h 3233057"/>
              <a:gd name="connsiteX1" fmla="*/ 0 w 6359978"/>
              <a:gd name="connsiteY1" fmla="*/ 498021 h 3233057"/>
              <a:gd name="connsiteX2" fmla="*/ 2857500 w 6359978"/>
              <a:gd name="connsiteY2" fmla="*/ 2204357 h 3233057"/>
              <a:gd name="connsiteX3" fmla="*/ 4294414 w 6359978"/>
              <a:gd name="connsiteY3" fmla="*/ 2579914 h 3233057"/>
              <a:gd name="connsiteX4" fmla="*/ 6359978 w 6359978"/>
              <a:gd name="connsiteY4" fmla="*/ 3233057 h 3233057"/>
              <a:gd name="connsiteX5" fmla="*/ 6351814 w 6359978"/>
              <a:gd name="connsiteY5" fmla="*/ 0 h 3233057"/>
              <a:gd name="connsiteX6" fmla="*/ 4278085 w 6359978"/>
              <a:gd name="connsiteY6" fmla="*/ 636814 h 3233057"/>
              <a:gd name="connsiteX7" fmla="*/ 2873828 w 6359978"/>
              <a:gd name="connsiteY7" fmla="*/ 1004207 h 3233057"/>
              <a:gd name="connsiteX8" fmla="*/ 1461407 w 6359978"/>
              <a:gd name="connsiteY8" fmla="*/ 1820635 h 3233057"/>
              <a:gd name="connsiteX9" fmla="*/ 0 w 6359978"/>
              <a:gd name="connsiteY9" fmla="*/ 2718707 h 3233057"/>
              <a:gd name="connsiteX0" fmla="*/ 0 w 6371171"/>
              <a:gd name="connsiteY0" fmla="*/ 2723469 h 3237819"/>
              <a:gd name="connsiteX1" fmla="*/ 0 w 6371171"/>
              <a:gd name="connsiteY1" fmla="*/ 502783 h 3237819"/>
              <a:gd name="connsiteX2" fmla="*/ 2857500 w 6371171"/>
              <a:gd name="connsiteY2" fmla="*/ 2209119 h 3237819"/>
              <a:gd name="connsiteX3" fmla="*/ 4294414 w 6371171"/>
              <a:gd name="connsiteY3" fmla="*/ 2584676 h 3237819"/>
              <a:gd name="connsiteX4" fmla="*/ 6359978 w 6371171"/>
              <a:gd name="connsiteY4" fmla="*/ 3237819 h 3237819"/>
              <a:gd name="connsiteX5" fmla="*/ 6370864 w 6371171"/>
              <a:gd name="connsiteY5" fmla="*/ 0 h 3237819"/>
              <a:gd name="connsiteX6" fmla="*/ 4278085 w 6371171"/>
              <a:gd name="connsiteY6" fmla="*/ 641576 h 3237819"/>
              <a:gd name="connsiteX7" fmla="*/ 2873828 w 6371171"/>
              <a:gd name="connsiteY7" fmla="*/ 1008969 h 3237819"/>
              <a:gd name="connsiteX8" fmla="*/ 1461407 w 6371171"/>
              <a:gd name="connsiteY8" fmla="*/ 1825397 h 3237819"/>
              <a:gd name="connsiteX9" fmla="*/ 0 w 6371171"/>
              <a:gd name="connsiteY9" fmla="*/ 2723469 h 3237819"/>
              <a:gd name="connsiteX0" fmla="*/ 0 w 6374266"/>
              <a:gd name="connsiteY0" fmla="*/ 2723469 h 3233056"/>
              <a:gd name="connsiteX1" fmla="*/ 0 w 6374266"/>
              <a:gd name="connsiteY1" fmla="*/ 502783 h 3233056"/>
              <a:gd name="connsiteX2" fmla="*/ 2857500 w 6374266"/>
              <a:gd name="connsiteY2" fmla="*/ 2209119 h 3233056"/>
              <a:gd name="connsiteX3" fmla="*/ 4294414 w 6374266"/>
              <a:gd name="connsiteY3" fmla="*/ 2584676 h 3233056"/>
              <a:gd name="connsiteX4" fmla="*/ 6374266 w 6374266"/>
              <a:gd name="connsiteY4" fmla="*/ 3233056 h 3233056"/>
              <a:gd name="connsiteX5" fmla="*/ 6370864 w 6374266"/>
              <a:gd name="connsiteY5" fmla="*/ 0 h 3233056"/>
              <a:gd name="connsiteX6" fmla="*/ 4278085 w 6374266"/>
              <a:gd name="connsiteY6" fmla="*/ 641576 h 3233056"/>
              <a:gd name="connsiteX7" fmla="*/ 2873828 w 6374266"/>
              <a:gd name="connsiteY7" fmla="*/ 1008969 h 3233056"/>
              <a:gd name="connsiteX8" fmla="*/ 1461407 w 6374266"/>
              <a:gd name="connsiteY8" fmla="*/ 1825397 h 3233056"/>
              <a:gd name="connsiteX9" fmla="*/ 0 w 6374266"/>
              <a:gd name="connsiteY9" fmla="*/ 2723469 h 323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4266" h="3233056">
                <a:moveTo>
                  <a:pt x="0" y="2723469"/>
                </a:moveTo>
                <a:lnTo>
                  <a:pt x="0" y="502783"/>
                </a:lnTo>
                <a:lnTo>
                  <a:pt x="2857500" y="2209119"/>
                </a:lnTo>
                <a:lnTo>
                  <a:pt x="4294414" y="2584676"/>
                </a:lnTo>
                <a:lnTo>
                  <a:pt x="6374266" y="3233056"/>
                </a:lnTo>
                <a:cubicBezTo>
                  <a:pt x="6371545" y="2149927"/>
                  <a:pt x="6373585" y="1083129"/>
                  <a:pt x="6370864" y="0"/>
                </a:cubicBezTo>
                <a:lnTo>
                  <a:pt x="4278085" y="641576"/>
                </a:lnTo>
                <a:lnTo>
                  <a:pt x="2873828" y="1008969"/>
                </a:lnTo>
                <a:lnTo>
                  <a:pt x="1461407" y="1825397"/>
                </a:lnTo>
                <a:lnTo>
                  <a:pt x="0" y="2723469"/>
                </a:lnTo>
                <a:close/>
              </a:path>
            </a:pathLst>
          </a:cu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22" name="Rectangle 2"/>
          <p:cNvSpPr>
            <a:spLocks noGrp="1" noChangeArrowheads="1"/>
          </p:cNvSpPr>
          <p:nvPr>
            <p:ph type="title" idx="4294967295"/>
          </p:nvPr>
        </p:nvSpPr>
        <p:spPr>
          <a:xfrm>
            <a:off x="0" y="167640"/>
            <a:ext cx="10287000" cy="1161098"/>
          </a:xfrm>
        </p:spPr>
        <p:txBody>
          <a:bodyPr/>
          <a:lstStyle/>
          <a:p>
            <a:pPr eaLnBrk="1" hangingPunct="1"/>
            <a:r>
              <a:rPr lang="en-US" sz="4000" b="1" dirty="0"/>
              <a:t>Why don’t </a:t>
            </a:r>
            <a:r>
              <a:rPr lang="en-US" sz="4000" b="1" dirty="0">
                <a:solidFill>
                  <a:srgbClr val="FF0000"/>
                </a:solidFill>
              </a:rPr>
              <a:t>IDPs</a:t>
            </a:r>
            <a:r>
              <a:rPr lang="en-US" sz="4000" b="1" dirty="0"/>
              <a:t> fold into 3D </a:t>
            </a:r>
            <a:r>
              <a:rPr lang="en-US" sz="4000" b="1" dirty="0">
                <a:solidFill>
                  <a:srgbClr val="0000FF"/>
                </a:solidFill>
              </a:rPr>
              <a:t>structure</a:t>
            </a:r>
            <a:r>
              <a:rPr lang="en-US" sz="4000" b="1" dirty="0"/>
              <a:t>? </a:t>
            </a:r>
            <a:r>
              <a:rPr lang="en-US" sz="4000" b="1" dirty="0" smtClean="0">
                <a:solidFill>
                  <a:schemeClr val="tx1"/>
                </a:solidFill>
              </a:rPr>
              <a:t/>
            </a:r>
            <a:br>
              <a:rPr lang="en-US" sz="4000" b="1" dirty="0" smtClean="0">
                <a:solidFill>
                  <a:schemeClr val="tx1"/>
                </a:solidFill>
              </a:rPr>
            </a:br>
            <a:r>
              <a:rPr lang="en-US" sz="2800" b="1" dirty="0" err="1" smtClean="0">
                <a:solidFill>
                  <a:schemeClr val="tx1"/>
                </a:solidFill>
              </a:rPr>
              <a:t>Xie</a:t>
            </a:r>
            <a:r>
              <a:rPr lang="en-US" sz="2800" b="1" dirty="0" smtClean="0">
                <a:solidFill>
                  <a:schemeClr val="tx1"/>
                </a:solidFill>
              </a:rPr>
              <a:t> et al., </a:t>
            </a:r>
            <a:r>
              <a:rPr lang="en-US" sz="2800" b="1" i="1" dirty="0" smtClean="0">
                <a:solidFill>
                  <a:schemeClr val="tx1"/>
                </a:solidFill>
              </a:rPr>
              <a:t>Genome Informatics </a:t>
            </a:r>
            <a:r>
              <a:rPr lang="en-US" sz="2800" b="1" dirty="0" smtClean="0">
                <a:solidFill>
                  <a:schemeClr val="tx1"/>
                </a:solidFill>
              </a:rPr>
              <a:t>9: 193-200 (1998)</a:t>
            </a:r>
          </a:p>
        </p:txBody>
      </p:sp>
      <p:grpSp>
        <p:nvGrpSpPr>
          <p:cNvPr id="4" name="Group 3"/>
          <p:cNvGrpSpPr/>
          <p:nvPr/>
        </p:nvGrpSpPr>
        <p:grpSpPr>
          <a:xfrm>
            <a:off x="2737915" y="1600200"/>
            <a:ext cx="8575608" cy="4758986"/>
            <a:chOff x="957831" y="1600201"/>
            <a:chExt cx="8037937" cy="4356100"/>
          </a:xfrm>
        </p:grpSpPr>
        <p:sp>
          <p:nvSpPr>
            <p:cNvPr id="5" name="Rectangle 4"/>
            <p:cNvSpPr>
              <a:spLocks noChangeArrowheads="1"/>
            </p:cNvSpPr>
            <p:nvPr/>
          </p:nvSpPr>
          <p:spPr bwMode="auto">
            <a:xfrm rot="16200000">
              <a:off x="1276022" y="3709368"/>
              <a:ext cx="59" cy="634655"/>
            </a:xfrm>
            <a:prstGeom prst="rect">
              <a:avLst/>
            </a:prstGeom>
            <a:noFill/>
            <a:ln w="9525">
              <a:noFill/>
              <a:miter lim="800000"/>
              <a:headEnd/>
              <a:tailEnd/>
            </a:ln>
          </p:spPr>
          <p:txBody>
            <a:bodyPr wrap="none" lIns="0" tIns="0" rIns="0" bIns="0">
              <a:spAutoFit/>
            </a:bodyPr>
            <a:lstStyle/>
            <a:p>
              <a:endParaRPr lang="en-US" dirty="0"/>
            </a:p>
          </p:txBody>
        </p:sp>
        <p:sp>
          <p:nvSpPr>
            <p:cNvPr id="6" name="Rectangle 5"/>
            <p:cNvSpPr>
              <a:spLocks noChangeArrowheads="1"/>
            </p:cNvSpPr>
            <p:nvPr/>
          </p:nvSpPr>
          <p:spPr bwMode="auto">
            <a:xfrm rot="16200000">
              <a:off x="1276022" y="3588718"/>
              <a:ext cx="59" cy="634655"/>
            </a:xfrm>
            <a:prstGeom prst="rect">
              <a:avLst/>
            </a:prstGeom>
            <a:noFill/>
            <a:ln w="9525">
              <a:noFill/>
              <a:miter lim="800000"/>
              <a:headEnd/>
              <a:tailEnd/>
            </a:ln>
          </p:spPr>
          <p:txBody>
            <a:bodyPr wrap="none" lIns="0" tIns="0" rIns="0" bIns="0">
              <a:spAutoFit/>
            </a:bodyPr>
            <a:lstStyle/>
            <a:p>
              <a:endParaRPr lang="en-US" dirty="0"/>
            </a:p>
          </p:txBody>
        </p:sp>
        <p:sp>
          <p:nvSpPr>
            <p:cNvPr id="7" name="Rectangle 6"/>
            <p:cNvSpPr>
              <a:spLocks noChangeArrowheads="1"/>
            </p:cNvSpPr>
            <p:nvPr/>
          </p:nvSpPr>
          <p:spPr bwMode="auto">
            <a:xfrm rot="16200000">
              <a:off x="1276022" y="3474418"/>
              <a:ext cx="59" cy="634655"/>
            </a:xfrm>
            <a:prstGeom prst="rect">
              <a:avLst/>
            </a:prstGeom>
            <a:noFill/>
            <a:ln w="9525">
              <a:noFill/>
              <a:miter lim="800000"/>
              <a:headEnd/>
              <a:tailEnd/>
            </a:ln>
          </p:spPr>
          <p:txBody>
            <a:bodyPr wrap="none" lIns="0" tIns="0" rIns="0" bIns="0">
              <a:spAutoFit/>
            </a:bodyPr>
            <a:lstStyle/>
            <a:p>
              <a:endParaRPr lang="en-US" dirty="0"/>
            </a:p>
          </p:txBody>
        </p:sp>
        <p:sp>
          <p:nvSpPr>
            <p:cNvPr id="9" name="Rectangle 8"/>
            <p:cNvSpPr>
              <a:spLocks noChangeArrowheads="1"/>
            </p:cNvSpPr>
            <p:nvPr/>
          </p:nvSpPr>
          <p:spPr bwMode="auto">
            <a:xfrm rot="16200000">
              <a:off x="1276022" y="3199780"/>
              <a:ext cx="59" cy="634655"/>
            </a:xfrm>
            <a:prstGeom prst="rect">
              <a:avLst/>
            </a:prstGeom>
            <a:noFill/>
            <a:ln w="9525">
              <a:noFill/>
              <a:miter lim="800000"/>
              <a:headEnd/>
              <a:tailEnd/>
            </a:ln>
          </p:spPr>
          <p:txBody>
            <a:bodyPr wrap="none" lIns="0" tIns="0" rIns="0" bIns="0">
              <a:spAutoFit/>
            </a:bodyPr>
            <a:lstStyle/>
            <a:p>
              <a:endParaRPr lang="en-US" dirty="0"/>
            </a:p>
          </p:txBody>
        </p:sp>
        <p:sp>
          <p:nvSpPr>
            <p:cNvPr id="11" name="Rectangle 10"/>
            <p:cNvSpPr>
              <a:spLocks noChangeArrowheads="1"/>
            </p:cNvSpPr>
            <p:nvPr/>
          </p:nvSpPr>
          <p:spPr bwMode="auto">
            <a:xfrm rot="16200000">
              <a:off x="1275129" y="2963243"/>
              <a:ext cx="59" cy="634655"/>
            </a:xfrm>
            <a:prstGeom prst="rect">
              <a:avLst/>
            </a:prstGeom>
            <a:noFill/>
            <a:ln w="9525">
              <a:noFill/>
              <a:miter lim="800000"/>
              <a:headEnd/>
              <a:tailEnd/>
            </a:ln>
          </p:spPr>
          <p:txBody>
            <a:bodyPr wrap="none" lIns="0" tIns="0" rIns="0" bIns="0">
              <a:spAutoFit/>
            </a:bodyPr>
            <a:lstStyle/>
            <a:p>
              <a:endParaRPr lang="en-US" dirty="0"/>
            </a:p>
          </p:txBody>
        </p:sp>
        <p:sp>
          <p:nvSpPr>
            <p:cNvPr id="12" name="Rectangle 11"/>
            <p:cNvSpPr>
              <a:spLocks noChangeArrowheads="1"/>
            </p:cNvSpPr>
            <p:nvPr/>
          </p:nvSpPr>
          <p:spPr bwMode="auto">
            <a:xfrm rot="16200000">
              <a:off x="1275129" y="2899743"/>
              <a:ext cx="59" cy="634655"/>
            </a:xfrm>
            <a:prstGeom prst="rect">
              <a:avLst/>
            </a:prstGeom>
            <a:noFill/>
            <a:ln w="9525">
              <a:noFill/>
              <a:miter lim="800000"/>
              <a:headEnd/>
              <a:tailEnd/>
            </a:ln>
          </p:spPr>
          <p:txBody>
            <a:bodyPr wrap="none" lIns="0" tIns="0" rIns="0" bIns="0">
              <a:spAutoFit/>
            </a:bodyPr>
            <a:lstStyle/>
            <a:p>
              <a:endParaRPr lang="en-US" dirty="0"/>
            </a:p>
          </p:txBody>
        </p:sp>
        <p:sp>
          <p:nvSpPr>
            <p:cNvPr id="13" name="Rectangle 12"/>
            <p:cNvSpPr>
              <a:spLocks noChangeArrowheads="1"/>
            </p:cNvSpPr>
            <p:nvPr/>
          </p:nvSpPr>
          <p:spPr bwMode="auto">
            <a:xfrm rot="16200000">
              <a:off x="1275129" y="2839418"/>
              <a:ext cx="59" cy="634655"/>
            </a:xfrm>
            <a:prstGeom prst="rect">
              <a:avLst/>
            </a:prstGeom>
            <a:noFill/>
            <a:ln w="9525">
              <a:noFill/>
              <a:miter lim="800000"/>
              <a:headEnd/>
              <a:tailEnd/>
            </a:ln>
          </p:spPr>
          <p:txBody>
            <a:bodyPr wrap="none" lIns="0" tIns="0" rIns="0" bIns="0">
              <a:spAutoFit/>
            </a:bodyPr>
            <a:lstStyle/>
            <a:p>
              <a:endParaRPr lang="en-US" dirty="0"/>
            </a:p>
          </p:txBody>
        </p:sp>
        <p:sp>
          <p:nvSpPr>
            <p:cNvPr id="14" name="Rectangle 13"/>
            <p:cNvSpPr>
              <a:spLocks noChangeArrowheads="1"/>
            </p:cNvSpPr>
            <p:nvPr/>
          </p:nvSpPr>
          <p:spPr bwMode="auto">
            <a:xfrm rot="16200000">
              <a:off x="1275129" y="2767980"/>
              <a:ext cx="59" cy="634655"/>
            </a:xfrm>
            <a:prstGeom prst="rect">
              <a:avLst/>
            </a:prstGeom>
            <a:noFill/>
            <a:ln w="9525">
              <a:noFill/>
              <a:miter lim="800000"/>
              <a:headEnd/>
              <a:tailEnd/>
            </a:ln>
          </p:spPr>
          <p:txBody>
            <a:bodyPr wrap="none" lIns="0" tIns="0" rIns="0" bIns="0">
              <a:spAutoFit/>
            </a:bodyPr>
            <a:lstStyle/>
            <a:p>
              <a:endParaRPr lang="en-US" dirty="0"/>
            </a:p>
          </p:txBody>
        </p:sp>
        <p:sp>
          <p:nvSpPr>
            <p:cNvPr id="17" name="Rectangle 16"/>
            <p:cNvSpPr>
              <a:spLocks noChangeArrowheads="1"/>
            </p:cNvSpPr>
            <p:nvPr/>
          </p:nvSpPr>
          <p:spPr bwMode="auto">
            <a:xfrm>
              <a:off x="3358532" y="1936752"/>
              <a:ext cx="3246899" cy="450754"/>
            </a:xfrm>
            <a:prstGeom prst="rect">
              <a:avLst/>
            </a:prstGeom>
            <a:noFill/>
            <a:ln>
              <a:noFill/>
            </a:ln>
          </p:spPr>
          <p:txBody>
            <a:bodyPr wrap="none" lIns="0" tIns="0" rIns="0" bIns="0">
              <a:spAutoFit/>
            </a:bodyPr>
            <a:lstStyle/>
            <a:p>
              <a:r>
                <a:rPr lang="en-US" sz="3200" b="1" dirty="0" smtClean="0">
                  <a:solidFill>
                    <a:srgbClr val="0000FF"/>
                  </a:solidFill>
                </a:rPr>
                <a:t>Structured: </a:t>
              </a:r>
              <a:r>
                <a:rPr lang="en-US" sz="3200" b="1" dirty="0" smtClean="0"/>
                <a:t>P(</a:t>
              </a:r>
              <a:r>
                <a:rPr lang="en-US" sz="3200" b="1" dirty="0" err="1">
                  <a:solidFill>
                    <a:srgbClr val="0000FF"/>
                  </a:solidFill>
                </a:rPr>
                <a:t>S</a:t>
              </a:r>
              <a:r>
                <a:rPr lang="en-US" sz="3200" b="1" dirty="0" err="1" smtClean="0"/>
                <a:t>|</a:t>
              </a:r>
              <a:r>
                <a:rPr lang="en-US" sz="3200" b="1" i="1" dirty="0" err="1" smtClean="0">
                  <a:latin typeface="Times New Roman" pitchFamily="18" charset="0"/>
                  <a:cs typeface="Times New Roman" pitchFamily="18" charset="0"/>
                </a:rPr>
                <a:t>x</a:t>
              </a:r>
              <a:r>
                <a:rPr lang="en-US" sz="3200" b="1" dirty="0" smtClean="0"/>
                <a:t>)</a:t>
              </a:r>
              <a:endParaRPr lang="en-US" sz="3200" dirty="0"/>
            </a:p>
          </p:txBody>
        </p:sp>
        <p:sp>
          <p:nvSpPr>
            <p:cNvPr id="18" name="Rectangle 17"/>
            <p:cNvSpPr>
              <a:spLocks noChangeArrowheads="1"/>
            </p:cNvSpPr>
            <p:nvPr/>
          </p:nvSpPr>
          <p:spPr bwMode="auto">
            <a:xfrm>
              <a:off x="3579018" y="5027661"/>
              <a:ext cx="3353577" cy="45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b="1" dirty="0" smtClean="0">
                  <a:solidFill>
                    <a:srgbClr val="FF0000"/>
                  </a:solidFill>
                </a:rPr>
                <a:t>Disordered: </a:t>
              </a:r>
              <a:r>
                <a:rPr lang="en-US" sz="3200" b="1" dirty="0" smtClean="0"/>
                <a:t>P(</a:t>
              </a:r>
              <a:r>
                <a:rPr lang="en-US" sz="3200" b="1" dirty="0" err="1" smtClean="0">
                  <a:solidFill>
                    <a:srgbClr val="FF0000"/>
                  </a:solidFill>
                </a:rPr>
                <a:t>D</a:t>
              </a:r>
              <a:r>
                <a:rPr lang="en-US" sz="3200" b="1" dirty="0" err="1" smtClean="0"/>
                <a:t>|</a:t>
              </a:r>
              <a:r>
                <a:rPr lang="en-US" sz="3200" b="1" i="1" dirty="0" err="1" smtClean="0">
                  <a:latin typeface="Times New Roman" pitchFamily="18" charset="0"/>
                  <a:cs typeface="Times New Roman" pitchFamily="18" charset="0"/>
                </a:rPr>
                <a:t>x</a:t>
              </a:r>
              <a:r>
                <a:rPr lang="en-US" sz="3200" b="1" dirty="0" smtClean="0"/>
                <a:t>)</a:t>
              </a:r>
              <a:endParaRPr lang="en-US" sz="3200" dirty="0"/>
            </a:p>
          </p:txBody>
        </p:sp>
        <p:sp>
          <p:nvSpPr>
            <p:cNvPr id="19" name="Freeform 18"/>
            <p:cNvSpPr>
              <a:spLocks/>
            </p:cNvSpPr>
            <p:nvPr/>
          </p:nvSpPr>
          <p:spPr bwMode="auto">
            <a:xfrm>
              <a:off x="1955601" y="3819526"/>
              <a:ext cx="1373386" cy="838200"/>
            </a:xfrm>
            <a:custGeom>
              <a:avLst/>
              <a:gdLst>
                <a:gd name="T0" fmla="*/ 765 w 769"/>
                <a:gd name="T1" fmla="*/ 7 h 528"/>
                <a:gd name="T2" fmla="*/ 759 w 769"/>
                <a:gd name="T3" fmla="*/ 0 h 528"/>
                <a:gd name="T4" fmla="*/ 0 w 769"/>
                <a:gd name="T5" fmla="*/ 516 h 528"/>
                <a:gd name="T6" fmla="*/ 7 w 769"/>
                <a:gd name="T7" fmla="*/ 528 h 528"/>
                <a:gd name="T8" fmla="*/ 769 w 769"/>
                <a:gd name="T9" fmla="*/ 13 h 528"/>
                <a:gd name="T10" fmla="*/ 765 w 769"/>
                <a:gd name="T11" fmla="*/ 7 h 528"/>
              </a:gdLst>
              <a:ahLst/>
              <a:cxnLst>
                <a:cxn ang="0">
                  <a:pos x="T0" y="T1"/>
                </a:cxn>
                <a:cxn ang="0">
                  <a:pos x="T2" y="T3"/>
                </a:cxn>
                <a:cxn ang="0">
                  <a:pos x="T4" y="T5"/>
                </a:cxn>
                <a:cxn ang="0">
                  <a:pos x="T6" y="T7"/>
                </a:cxn>
                <a:cxn ang="0">
                  <a:pos x="T8" y="T9"/>
                </a:cxn>
                <a:cxn ang="0">
                  <a:pos x="T10" y="T11"/>
                </a:cxn>
              </a:cxnLst>
              <a:rect l="0" t="0" r="r" b="b"/>
              <a:pathLst>
                <a:path w="769" h="528">
                  <a:moveTo>
                    <a:pt x="765" y="7"/>
                  </a:moveTo>
                  <a:lnTo>
                    <a:pt x="759" y="0"/>
                  </a:lnTo>
                  <a:lnTo>
                    <a:pt x="0" y="516"/>
                  </a:lnTo>
                  <a:lnTo>
                    <a:pt x="7" y="528"/>
                  </a:lnTo>
                  <a:lnTo>
                    <a:pt x="769" y="13"/>
                  </a:lnTo>
                  <a:lnTo>
                    <a:pt x="765" y="7"/>
                  </a:lnTo>
                  <a:close/>
                </a:path>
              </a:pathLst>
            </a:custGeom>
            <a:solidFill>
              <a:srgbClr val="0000FF"/>
            </a:solidFill>
            <a:ln>
              <a:solidFill>
                <a:srgbClr val="0000FF"/>
              </a:solidFill>
            </a:ln>
          </p:spPr>
          <p:txBody>
            <a:bodyPr/>
            <a:lstStyle/>
            <a:p>
              <a:endParaRPr lang="en-US"/>
            </a:p>
          </p:txBody>
        </p:sp>
        <p:sp>
          <p:nvSpPr>
            <p:cNvPr id="20" name="Freeform 19"/>
            <p:cNvSpPr>
              <a:spLocks/>
            </p:cNvSpPr>
            <p:nvPr/>
          </p:nvSpPr>
          <p:spPr bwMode="auto">
            <a:xfrm>
              <a:off x="3314700" y="3068639"/>
              <a:ext cx="1339453" cy="771525"/>
            </a:xfrm>
            <a:custGeom>
              <a:avLst/>
              <a:gdLst>
                <a:gd name="T0" fmla="*/ 746 w 750"/>
                <a:gd name="T1" fmla="*/ 8 h 486"/>
                <a:gd name="T2" fmla="*/ 742 w 750"/>
                <a:gd name="T3" fmla="*/ 0 h 486"/>
                <a:gd name="T4" fmla="*/ 0 w 750"/>
                <a:gd name="T5" fmla="*/ 473 h 486"/>
                <a:gd name="T6" fmla="*/ 8 w 750"/>
                <a:gd name="T7" fmla="*/ 486 h 486"/>
                <a:gd name="T8" fmla="*/ 750 w 750"/>
                <a:gd name="T9" fmla="*/ 16 h 486"/>
                <a:gd name="T10" fmla="*/ 746 w 750"/>
                <a:gd name="T11" fmla="*/ 8 h 486"/>
              </a:gdLst>
              <a:ahLst/>
              <a:cxnLst>
                <a:cxn ang="0">
                  <a:pos x="T0" y="T1"/>
                </a:cxn>
                <a:cxn ang="0">
                  <a:pos x="T2" y="T3"/>
                </a:cxn>
                <a:cxn ang="0">
                  <a:pos x="T4" y="T5"/>
                </a:cxn>
                <a:cxn ang="0">
                  <a:pos x="T6" y="T7"/>
                </a:cxn>
                <a:cxn ang="0">
                  <a:pos x="T8" y="T9"/>
                </a:cxn>
                <a:cxn ang="0">
                  <a:pos x="T10" y="T11"/>
                </a:cxn>
              </a:cxnLst>
              <a:rect l="0" t="0" r="r" b="b"/>
              <a:pathLst>
                <a:path w="750" h="486">
                  <a:moveTo>
                    <a:pt x="746" y="8"/>
                  </a:moveTo>
                  <a:lnTo>
                    <a:pt x="742" y="0"/>
                  </a:lnTo>
                  <a:lnTo>
                    <a:pt x="0" y="473"/>
                  </a:lnTo>
                  <a:lnTo>
                    <a:pt x="8" y="486"/>
                  </a:lnTo>
                  <a:lnTo>
                    <a:pt x="750" y="16"/>
                  </a:lnTo>
                  <a:lnTo>
                    <a:pt x="746" y="8"/>
                  </a:lnTo>
                  <a:close/>
                </a:path>
              </a:pathLst>
            </a:custGeom>
            <a:solidFill>
              <a:srgbClr val="0000FF"/>
            </a:solidFill>
            <a:ln>
              <a:solidFill>
                <a:srgbClr val="0000FF"/>
              </a:solidFill>
            </a:ln>
          </p:spPr>
          <p:txBody>
            <a:bodyPr/>
            <a:lstStyle/>
            <a:p>
              <a:endParaRPr lang="en-US"/>
            </a:p>
          </p:txBody>
        </p:sp>
        <p:sp>
          <p:nvSpPr>
            <p:cNvPr id="21" name="Freeform 20"/>
            <p:cNvSpPr>
              <a:spLocks/>
            </p:cNvSpPr>
            <p:nvPr/>
          </p:nvSpPr>
          <p:spPr bwMode="auto">
            <a:xfrm>
              <a:off x="4643438" y="2733676"/>
              <a:ext cx="1335881" cy="360363"/>
            </a:xfrm>
            <a:custGeom>
              <a:avLst/>
              <a:gdLst>
                <a:gd name="T0" fmla="*/ 746 w 748"/>
                <a:gd name="T1" fmla="*/ 6 h 227"/>
                <a:gd name="T2" fmla="*/ 744 w 748"/>
                <a:gd name="T3" fmla="*/ 0 h 227"/>
                <a:gd name="T4" fmla="*/ 0 w 748"/>
                <a:gd name="T5" fmla="*/ 211 h 227"/>
                <a:gd name="T6" fmla="*/ 4 w 748"/>
                <a:gd name="T7" fmla="*/ 227 h 227"/>
                <a:gd name="T8" fmla="*/ 748 w 748"/>
                <a:gd name="T9" fmla="*/ 13 h 227"/>
                <a:gd name="T10" fmla="*/ 746 w 748"/>
                <a:gd name="T11" fmla="*/ 6 h 227"/>
              </a:gdLst>
              <a:ahLst/>
              <a:cxnLst>
                <a:cxn ang="0">
                  <a:pos x="T0" y="T1"/>
                </a:cxn>
                <a:cxn ang="0">
                  <a:pos x="T2" y="T3"/>
                </a:cxn>
                <a:cxn ang="0">
                  <a:pos x="T4" y="T5"/>
                </a:cxn>
                <a:cxn ang="0">
                  <a:pos x="T6" y="T7"/>
                </a:cxn>
                <a:cxn ang="0">
                  <a:pos x="T8" y="T9"/>
                </a:cxn>
                <a:cxn ang="0">
                  <a:pos x="T10" y="T11"/>
                </a:cxn>
              </a:cxnLst>
              <a:rect l="0" t="0" r="r" b="b"/>
              <a:pathLst>
                <a:path w="748" h="227">
                  <a:moveTo>
                    <a:pt x="746" y="6"/>
                  </a:moveTo>
                  <a:lnTo>
                    <a:pt x="744" y="0"/>
                  </a:lnTo>
                  <a:lnTo>
                    <a:pt x="0" y="211"/>
                  </a:lnTo>
                  <a:lnTo>
                    <a:pt x="4" y="227"/>
                  </a:lnTo>
                  <a:lnTo>
                    <a:pt x="748" y="13"/>
                  </a:lnTo>
                  <a:lnTo>
                    <a:pt x="746" y="6"/>
                  </a:lnTo>
                  <a:close/>
                </a:path>
              </a:pathLst>
            </a:custGeom>
            <a:solidFill>
              <a:srgbClr val="0000FF"/>
            </a:solidFill>
            <a:ln>
              <a:solidFill>
                <a:srgbClr val="0000FF"/>
              </a:solidFill>
            </a:ln>
          </p:spPr>
          <p:txBody>
            <a:bodyPr/>
            <a:lstStyle/>
            <a:p>
              <a:endParaRPr lang="en-US">
                <a:solidFill>
                  <a:srgbClr val="0000FF"/>
                </a:solidFill>
              </a:endParaRPr>
            </a:p>
          </p:txBody>
        </p:sp>
        <p:sp>
          <p:nvSpPr>
            <p:cNvPr id="22" name="Freeform 21"/>
            <p:cNvSpPr>
              <a:spLocks/>
            </p:cNvSpPr>
            <p:nvPr/>
          </p:nvSpPr>
          <p:spPr bwMode="auto">
            <a:xfrm>
              <a:off x="5972175" y="2127251"/>
              <a:ext cx="1934171" cy="627063"/>
            </a:xfrm>
            <a:custGeom>
              <a:avLst/>
              <a:gdLst>
                <a:gd name="T0" fmla="*/ 1079 w 1083"/>
                <a:gd name="T1" fmla="*/ 8 h 395"/>
                <a:gd name="T2" fmla="*/ 1077 w 1083"/>
                <a:gd name="T3" fmla="*/ 0 h 395"/>
                <a:gd name="T4" fmla="*/ 0 w 1083"/>
                <a:gd name="T5" fmla="*/ 382 h 395"/>
                <a:gd name="T6" fmla="*/ 4 w 1083"/>
                <a:gd name="T7" fmla="*/ 395 h 395"/>
                <a:gd name="T8" fmla="*/ 1083 w 1083"/>
                <a:gd name="T9" fmla="*/ 17 h 395"/>
                <a:gd name="T10" fmla="*/ 1079 w 1083"/>
                <a:gd name="T11" fmla="*/ 8 h 395"/>
              </a:gdLst>
              <a:ahLst/>
              <a:cxnLst>
                <a:cxn ang="0">
                  <a:pos x="T0" y="T1"/>
                </a:cxn>
                <a:cxn ang="0">
                  <a:pos x="T2" y="T3"/>
                </a:cxn>
                <a:cxn ang="0">
                  <a:pos x="T4" y="T5"/>
                </a:cxn>
                <a:cxn ang="0">
                  <a:pos x="T6" y="T7"/>
                </a:cxn>
                <a:cxn ang="0">
                  <a:pos x="T8" y="T9"/>
                </a:cxn>
                <a:cxn ang="0">
                  <a:pos x="T10" y="T11"/>
                </a:cxn>
              </a:cxnLst>
              <a:rect l="0" t="0" r="r" b="b"/>
              <a:pathLst>
                <a:path w="1083" h="395">
                  <a:moveTo>
                    <a:pt x="1079" y="8"/>
                  </a:moveTo>
                  <a:lnTo>
                    <a:pt x="1077" y="0"/>
                  </a:lnTo>
                  <a:lnTo>
                    <a:pt x="0" y="382"/>
                  </a:lnTo>
                  <a:lnTo>
                    <a:pt x="4" y="395"/>
                  </a:lnTo>
                  <a:lnTo>
                    <a:pt x="1083" y="17"/>
                  </a:lnTo>
                  <a:lnTo>
                    <a:pt x="1079" y="8"/>
                  </a:lnTo>
                  <a:close/>
                </a:path>
              </a:pathLst>
            </a:custGeom>
            <a:solidFill>
              <a:srgbClr val="0000FF"/>
            </a:solidFill>
            <a:ln>
              <a:solidFill>
                <a:srgbClr val="0000FF"/>
              </a:solidFill>
            </a:ln>
          </p:spPr>
          <p:txBody>
            <a:bodyPr/>
            <a:lstStyle/>
            <a:p>
              <a:endParaRPr lang="en-US">
                <a:solidFill>
                  <a:srgbClr val="0000FF"/>
                </a:solidFill>
              </a:endParaRPr>
            </a:p>
          </p:txBody>
        </p:sp>
        <p:sp>
          <p:nvSpPr>
            <p:cNvPr id="23" name="Freeform 22"/>
            <p:cNvSpPr>
              <a:spLocks/>
            </p:cNvSpPr>
            <p:nvPr/>
          </p:nvSpPr>
          <p:spPr bwMode="auto">
            <a:xfrm>
              <a:off x="1955601" y="2587626"/>
              <a:ext cx="1373386" cy="841375"/>
            </a:xfrm>
            <a:custGeom>
              <a:avLst/>
              <a:gdLst>
                <a:gd name="T0" fmla="*/ 765 w 769"/>
                <a:gd name="T1" fmla="*/ 524 h 530"/>
                <a:gd name="T2" fmla="*/ 769 w 769"/>
                <a:gd name="T3" fmla="*/ 518 h 530"/>
                <a:gd name="T4" fmla="*/ 7 w 769"/>
                <a:gd name="T5" fmla="*/ 0 h 530"/>
                <a:gd name="T6" fmla="*/ 0 w 769"/>
                <a:gd name="T7" fmla="*/ 13 h 530"/>
                <a:gd name="T8" fmla="*/ 759 w 769"/>
                <a:gd name="T9" fmla="*/ 530 h 530"/>
                <a:gd name="T10" fmla="*/ 765 w 769"/>
                <a:gd name="T11" fmla="*/ 524 h 530"/>
              </a:gdLst>
              <a:ahLst/>
              <a:cxnLst>
                <a:cxn ang="0">
                  <a:pos x="T0" y="T1"/>
                </a:cxn>
                <a:cxn ang="0">
                  <a:pos x="T2" y="T3"/>
                </a:cxn>
                <a:cxn ang="0">
                  <a:pos x="T4" y="T5"/>
                </a:cxn>
                <a:cxn ang="0">
                  <a:pos x="T6" y="T7"/>
                </a:cxn>
                <a:cxn ang="0">
                  <a:pos x="T8" y="T9"/>
                </a:cxn>
                <a:cxn ang="0">
                  <a:pos x="T10" y="T11"/>
                </a:cxn>
              </a:cxnLst>
              <a:rect l="0" t="0" r="r" b="b"/>
              <a:pathLst>
                <a:path w="769" h="530">
                  <a:moveTo>
                    <a:pt x="765" y="524"/>
                  </a:moveTo>
                  <a:lnTo>
                    <a:pt x="769" y="518"/>
                  </a:lnTo>
                  <a:lnTo>
                    <a:pt x="7" y="0"/>
                  </a:lnTo>
                  <a:lnTo>
                    <a:pt x="0" y="13"/>
                  </a:lnTo>
                  <a:lnTo>
                    <a:pt x="759" y="530"/>
                  </a:lnTo>
                  <a:lnTo>
                    <a:pt x="765" y="524"/>
                  </a:lnTo>
                  <a:close/>
                </a:path>
              </a:pathLst>
            </a:custGeom>
            <a:solidFill>
              <a:srgbClr val="FF0000"/>
            </a:solidFill>
            <a:ln w="9525">
              <a:solidFill>
                <a:srgbClr val="FF0000"/>
              </a:solidFill>
              <a:round/>
              <a:headEnd/>
              <a:tailEnd/>
            </a:ln>
          </p:spPr>
          <p:txBody>
            <a:bodyPr/>
            <a:lstStyle/>
            <a:p>
              <a:endParaRPr lang="en-US"/>
            </a:p>
          </p:txBody>
        </p:sp>
        <p:sp>
          <p:nvSpPr>
            <p:cNvPr id="24" name="Freeform 23"/>
            <p:cNvSpPr>
              <a:spLocks/>
            </p:cNvSpPr>
            <p:nvPr/>
          </p:nvSpPr>
          <p:spPr bwMode="auto">
            <a:xfrm>
              <a:off x="3314700" y="3409951"/>
              <a:ext cx="1339453" cy="765175"/>
            </a:xfrm>
            <a:custGeom>
              <a:avLst/>
              <a:gdLst>
                <a:gd name="T0" fmla="*/ 746 w 750"/>
                <a:gd name="T1" fmla="*/ 477 h 482"/>
                <a:gd name="T2" fmla="*/ 750 w 750"/>
                <a:gd name="T3" fmla="*/ 471 h 482"/>
                <a:gd name="T4" fmla="*/ 8 w 750"/>
                <a:gd name="T5" fmla="*/ 0 h 482"/>
                <a:gd name="T6" fmla="*/ 0 w 750"/>
                <a:gd name="T7" fmla="*/ 12 h 482"/>
                <a:gd name="T8" fmla="*/ 742 w 750"/>
                <a:gd name="T9" fmla="*/ 482 h 482"/>
                <a:gd name="T10" fmla="*/ 746 w 750"/>
                <a:gd name="T11" fmla="*/ 477 h 482"/>
              </a:gdLst>
              <a:ahLst/>
              <a:cxnLst>
                <a:cxn ang="0">
                  <a:pos x="T0" y="T1"/>
                </a:cxn>
                <a:cxn ang="0">
                  <a:pos x="T2" y="T3"/>
                </a:cxn>
                <a:cxn ang="0">
                  <a:pos x="T4" y="T5"/>
                </a:cxn>
                <a:cxn ang="0">
                  <a:pos x="T6" y="T7"/>
                </a:cxn>
                <a:cxn ang="0">
                  <a:pos x="T8" y="T9"/>
                </a:cxn>
                <a:cxn ang="0">
                  <a:pos x="T10" y="T11"/>
                </a:cxn>
              </a:cxnLst>
              <a:rect l="0" t="0" r="r" b="b"/>
              <a:pathLst>
                <a:path w="750" h="482">
                  <a:moveTo>
                    <a:pt x="746" y="477"/>
                  </a:moveTo>
                  <a:lnTo>
                    <a:pt x="750" y="471"/>
                  </a:lnTo>
                  <a:lnTo>
                    <a:pt x="8" y="0"/>
                  </a:lnTo>
                  <a:lnTo>
                    <a:pt x="0" y="12"/>
                  </a:lnTo>
                  <a:lnTo>
                    <a:pt x="742" y="482"/>
                  </a:lnTo>
                  <a:lnTo>
                    <a:pt x="746" y="477"/>
                  </a:lnTo>
                  <a:close/>
                </a:path>
              </a:pathLst>
            </a:custGeom>
            <a:solidFill>
              <a:srgbClr val="FF0000"/>
            </a:solidFill>
            <a:ln>
              <a:solidFill>
                <a:srgbClr val="FF0000"/>
              </a:solidFill>
            </a:ln>
          </p:spPr>
          <p:txBody>
            <a:bodyPr/>
            <a:lstStyle/>
            <a:p>
              <a:endParaRPr lang="en-US"/>
            </a:p>
          </p:txBody>
        </p:sp>
        <p:sp>
          <p:nvSpPr>
            <p:cNvPr id="25" name="Freeform 24"/>
            <p:cNvSpPr>
              <a:spLocks/>
            </p:cNvSpPr>
            <p:nvPr/>
          </p:nvSpPr>
          <p:spPr bwMode="auto">
            <a:xfrm>
              <a:off x="4643438" y="4154489"/>
              <a:ext cx="1335881" cy="361950"/>
            </a:xfrm>
            <a:custGeom>
              <a:avLst/>
              <a:gdLst>
                <a:gd name="T0" fmla="*/ 746 w 748"/>
                <a:gd name="T1" fmla="*/ 221 h 228"/>
                <a:gd name="T2" fmla="*/ 748 w 748"/>
                <a:gd name="T3" fmla="*/ 213 h 228"/>
                <a:gd name="T4" fmla="*/ 4 w 748"/>
                <a:gd name="T5" fmla="*/ 0 h 228"/>
                <a:gd name="T6" fmla="*/ 0 w 748"/>
                <a:gd name="T7" fmla="*/ 15 h 228"/>
                <a:gd name="T8" fmla="*/ 744 w 748"/>
                <a:gd name="T9" fmla="*/ 228 h 228"/>
                <a:gd name="T10" fmla="*/ 746 w 748"/>
                <a:gd name="T11" fmla="*/ 221 h 228"/>
              </a:gdLst>
              <a:ahLst/>
              <a:cxnLst>
                <a:cxn ang="0">
                  <a:pos x="T0" y="T1"/>
                </a:cxn>
                <a:cxn ang="0">
                  <a:pos x="T2" y="T3"/>
                </a:cxn>
                <a:cxn ang="0">
                  <a:pos x="T4" y="T5"/>
                </a:cxn>
                <a:cxn ang="0">
                  <a:pos x="T6" y="T7"/>
                </a:cxn>
                <a:cxn ang="0">
                  <a:pos x="T8" y="T9"/>
                </a:cxn>
                <a:cxn ang="0">
                  <a:pos x="T10" y="T11"/>
                </a:cxn>
              </a:cxnLst>
              <a:rect l="0" t="0" r="r" b="b"/>
              <a:pathLst>
                <a:path w="748" h="228">
                  <a:moveTo>
                    <a:pt x="746" y="221"/>
                  </a:moveTo>
                  <a:lnTo>
                    <a:pt x="748" y="213"/>
                  </a:lnTo>
                  <a:lnTo>
                    <a:pt x="4" y="0"/>
                  </a:lnTo>
                  <a:lnTo>
                    <a:pt x="0" y="15"/>
                  </a:lnTo>
                  <a:lnTo>
                    <a:pt x="744" y="228"/>
                  </a:lnTo>
                  <a:lnTo>
                    <a:pt x="746" y="221"/>
                  </a:lnTo>
                  <a:close/>
                </a:path>
              </a:pathLst>
            </a:custGeom>
            <a:solidFill>
              <a:srgbClr val="FF0000"/>
            </a:solidFill>
            <a:ln>
              <a:solidFill>
                <a:srgbClr val="FF0000"/>
              </a:solidFill>
            </a:ln>
          </p:spPr>
          <p:txBody>
            <a:bodyPr/>
            <a:lstStyle/>
            <a:p>
              <a:endParaRPr lang="en-US"/>
            </a:p>
          </p:txBody>
        </p:sp>
        <p:sp>
          <p:nvSpPr>
            <p:cNvPr id="26" name="Freeform 25"/>
            <p:cNvSpPr>
              <a:spLocks/>
            </p:cNvSpPr>
            <p:nvPr/>
          </p:nvSpPr>
          <p:spPr bwMode="auto">
            <a:xfrm>
              <a:off x="5972175" y="4492626"/>
              <a:ext cx="1934171" cy="625475"/>
            </a:xfrm>
            <a:custGeom>
              <a:avLst/>
              <a:gdLst>
                <a:gd name="T0" fmla="*/ 1079 w 1083"/>
                <a:gd name="T1" fmla="*/ 388 h 394"/>
                <a:gd name="T2" fmla="*/ 1083 w 1083"/>
                <a:gd name="T3" fmla="*/ 380 h 394"/>
                <a:gd name="T4" fmla="*/ 4 w 1083"/>
                <a:gd name="T5" fmla="*/ 0 h 394"/>
                <a:gd name="T6" fmla="*/ 0 w 1083"/>
                <a:gd name="T7" fmla="*/ 15 h 394"/>
                <a:gd name="T8" fmla="*/ 1077 w 1083"/>
                <a:gd name="T9" fmla="*/ 394 h 394"/>
                <a:gd name="T10" fmla="*/ 1079 w 1083"/>
                <a:gd name="T11" fmla="*/ 388 h 394"/>
              </a:gdLst>
              <a:ahLst/>
              <a:cxnLst>
                <a:cxn ang="0">
                  <a:pos x="T0" y="T1"/>
                </a:cxn>
                <a:cxn ang="0">
                  <a:pos x="T2" y="T3"/>
                </a:cxn>
                <a:cxn ang="0">
                  <a:pos x="T4" y="T5"/>
                </a:cxn>
                <a:cxn ang="0">
                  <a:pos x="T6" y="T7"/>
                </a:cxn>
                <a:cxn ang="0">
                  <a:pos x="T8" y="T9"/>
                </a:cxn>
                <a:cxn ang="0">
                  <a:pos x="T10" y="T11"/>
                </a:cxn>
              </a:cxnLst>
              <a:rect l="0" t="0" r="r" b="b"/>
              <a:pathLst>
                <a:path w="1083" h="394">
                  <a:moveTo>
                    <a:pt x="1079" y="388"/>
                  </a:moveTo>
                  <a:lnTo>
                    <a:pt x="1083" y="380"/>
                  </a:lnTo>
                  <a:lnTo>
                    <a:pt x="4" y="0"/>
                  </a:lnTo>
                  <a:lnTo>
                    <a:pt x="0" y="15"/>
                  </a:lnTo>
                  <a:lnTo>
                    <a:pt x="1077" y="394"/>
                  </a:lnTo>
                  <a:lnTo>
                    <a:pt x="1079" y="388"/>
                  </a:lnTo>
                  <a:close/>
                </a:path>
              </a:pathLst>
            </a:custGeom>
            <a:solidFill>
              <a:srgbClr val="FF0000"/>
            </a:solidFill>
            <a:ln>
              <a:solidFill>
                <a:srgbClr val="FF0000"/>
              </a:solidFill>
            </a:ln>
          </p:spPr>
          <p:txBody>
            <a:bodyPr/>
            <a:lstStyle/>
            <a:p>
              <a:endParaRPr lang="en-US"/>
            </a:p>
          </p:txBody>
        </p:sp>
        <p:sp>
          <p:nvSpPr>
            <p:cNvPr id="27" name="Freeform 26"/>
            <p:cNvSpPr>
              <a:spLocks/>
            </p:cNvSpPr>
            <p:nvPr/>
          </p:nvSpPr>
          <p:spPr bwMode="auto">
            <a:xfrm>
              <a:off x="1880592" y="5651501"/>
              <a:ext cx="82153" cy="23813"/>
            </a:xfrm>
            <a:custGeom>
              <a:avLst/>
              <a:gdLst>
                <a:gd name="T0" fmla="*/ 0 w 46"/>
                <a:gd name="T1" fmla="*/ 7 h 15"/>
                <a:gd name="T2" fmla="*/ 0 w 46"/>
                <a:gd name="T3" fmla="*/ 15 h 15"/>
                <a:gd name="T4" fmla="*/ 46 w 46"/>
                <a:gd name="T5" fmla="*/ 15 h 15"/>
                <a:gd name="T6" fmla="*/ 46 w 46"/>
                <a:gd name="T7" fmla="*/ 0 h 15"/>
                <a:gd name="T8" fmla="*/ 0 w 46"/>
                <a:gd name="T9" fmla="*/ 0 h 15"/>
                <a:gd name="T10" fmla="*/ 0 w 46"/>
                <a:gd name="T11" fmla="*/ 7 h 15"/>
              </a:gdLst>
              <a:ahLst/>
              <a:cxnLst>
                <a:cxn ang="0">
                  <a:pos x="T0" y="T1"/>
                </a:cxn>
                <a:cxn ang="0">
                  <a:pos x="T2" y="T3"/>
                </a:cxn>
                <a:cxn ang="0">
                  <a:pos x="T4" y="T5"/>
                </a:cxn>
                <a:cxn ang="0">
                  <a:pos x="T6" y="T7"/>
                </a:cxn>
                <a:cxn ang="0">
                  <a:pos x="T8" y="T9"/>
                </a:cxn>
                <a:cxn ang="0">
                  <a:pos x="T10" y="T11"/>
                </a:cxn>
              </a:cxnLst>
              <a:rect l="0" t="0" r="r" b="b"/>
              <a:pathLst>
                <a:path w="46" h="15">
                  <a:moveTo>
                    <a:pt x="0" y="7"/>
                  </a:moveTo>
                  <a:lnTo>
                    <a:pt x="0" y="15"/>
                  </a:lnTo>
                  <a:lnTo>
                    <a:pt x="46" y="15"/>
                  </a:lnTo>
                  <a:lnTo>
                    <a:pt x="46" y="0"/>
                  </a:lnTo>
                  <a:lnTo>
                    <a:pt x="0" y="0"/>
                  </a:lnTo>
                  <a:lnTo>
                    <a:pt x="0" y="7"/>
                  </a:lnTo>
                  <a:close/>
                </a:path>
              </a:pathLst>
            </a:custGeom>
            <a:solidFill>
              <a:schemeClr val="tx1"/>
            </a:solidFill>
            <a:ln>
              <a:noFill/>
            </a:ln>
          </p:spPr>
          <p:txBody>
            <a:bodyPr/>
            <a:lstStyle/>
            <a:p>
              <a:endParaRPr lang="en-US"/>
            </a:p>
          </p:txBody>
        </p:sp>
        <p:sp>
          <p:nvSpPr>
            <p:cNvPr id="28" name="Freeform 27"/>
            <p:cNvSpPr>
              <a:spLocks/>
            </p:cNvSpPr>
            <p:nvPr/>
          </p:nvSpPr>
          <p:spPr bwMode="auto">
            <a:xfrm>
              <a:off x="1880592" y="4830764"/>
              <a:ext cx="82153" cy="25400"/>
            </a:xfrm>
            <a:custGeom>
              <a:avLst/>
              <a:gdLst>
                <a:gd name="T0" fmla="*/ 0 w 46"/>
                <a:gd name="T1" fmla="*/ 8 h 16"/>
                <a:gd name="T2" fmla="*/ 0 w 46"/>
                <a:gd name="T3" fmla="*/ 16 h 16"/>
                <a:gd name="T4" fmla="*/ 46 w 46"/>
                <a:gd name="T5" fmla="*/ 16 h 16"/>
                <a:gd name="T6" fmla="*/ 46 w 46"/>
                <a:gd name="T7" fmla="*/ 0 h 16"/>
                <a:gd name="T8" fmla="*/ 0 w 46"/>
                <a:gd name="T9" fmla="*/ 0 h 16"/>
                <a:gd name="T10" fmla="*/ 0 w 46"/>
                <a:gd name="T11" fmla="*/ 8 h 16"/>
              </a:gdLst>
              <a:ahLst/>
              <a:cxnLst>
                <a:cxn ang="0">
                  <a:pos x="T0" y="T1"/>
                </a:cxn>
                <a:cxn ang="0">
                  <a:pos x="T2" y="T3"/>
                </a:cxn>
                <a:cxn ang="0">
                  <a:pos x="T4" y="T5"/>
                </a:cxn>
                <a:cxn ang="0">
                  <a:pos x="T6" y="T7"/>
                </a:cxn>
                <a:cxn ang="0">
                  <a:pos x="T8" y="T9"/>
                </a:cxn>
                <a:cxn ang="0">
                  <a:pos x="T10" y="T11"/>
                </a:cxn>
              </a:cxnLst>
              <a:rect l="0" t="0" r="r" b="b"/>
              <a:pathLst>
                <a:path w="46" h="16">
                  <a:moveTo>
                    <a:pt x="0" y="8"/>
                  </a:moveTo>
                  <a:lnTo>
                    <a:pt x="0" y="16"/>
                  </a:lnTo>
                  <a:lnTo>
                    <a:pt x="46" y="16"/>
                  </a:lnTo>
                  <a:lnTo>
                    <a:pt x="46" y="0"/>
                  </a:lnTo>
                  <a:lnTo>
                    <a:pt x="0"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p:cNvSpPr>
              <a:spLocks/>
            </p:cNvSpPr>
            <p:nvPr/>
          </p:nvSpPr>
          <p:spPr bwMode="auto">
            <a:xfrm>
              <a:off x="1880592" y="4011614"/>
              <a:ext cx="82153" cy="20638"/>
            </a:xfrm>
            <a:custGeom>
              <a:avLst/>
              <a:gdLst>
                <a:gd name="T0" fmla="*/ 0 w 46"/>
                <a:gd name="T1" fmla="*/ 5 h 13"/>
                <a:gd name="T2" fmla="*/ 0 w 46"/>
                <a:gd name="T3" fmla="*/ 13 h 13"/>
                <a:gd name="T4" fmla="*/ 46 w 46"/>
                <a:gd name="T5" fmla="*/ 13 h 13"/>
                <a:gd name="T6" fmla="*/ 46 w 46"/>
                <a:gd name="T7" fmla="*/ 0 h 13"/>
                <a:gd name="T8" fmla="*/ 0 w 46"/>
                <a:gd name="T9" fmla="*/ 0 h 13"/>
                <a:gd name="T10" fmla="*/ 0 w 46"/>
                <a:gd name="T11" fmla="*/ 5 h 13"/>
              </a:gdLst>
              <a:ahLst/>
              <a:cxnLst>
                <a:cxn ang="0">
                  <a:pos x="T0" y="T1"/>
                </a:cxn>
                <a:cxn ang="0">
                  <a:pos x="T2" y="T3"/>
                </a:cxn>
                <a:cxn ang="0">
                  <a:pos x="T4" y="T5"/>
                </a:cxn>
                <a:cxn ang="0">
                  <a:pos x="T6" y="T7"/>
                </a:cxn>
                <a:cxn ang="0">
                  <a:pos x="T8" y="T9"/>
                </a:cxn>
                <a:cxn ang="0">
                  <a:pos x="T10" y="T11"/>
                </a:cxn>
              </a:cxnLst>
              <a:rect l="0" t="0" r="r" b="b"/>
              <a:pathLst>
                <a:path w="46" h="13">
                  <a:moveTo>
                    <a:pt x="0" y="5"/>
                  </a:moveTo>
                  <a:lnTo>
                    <a:pt x="0" y="13"/>
                  </a:lnTo>
                  <a:lnTo>
                    <a:pt x="46" y="13"/>
                  </a:lnTo>
                  <a:lnTo>
                    <a:pt x="46" y="0"/>
                  </a:lnTo>
                  <a:lnTo>
                    <a:pt x="0" y="0"/>
                  </a:lnTo>
                  <a:lnTo>
                    <a:pt x="0"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9"/>
            <p:cNvSpPr>
              <a:spLocks/>
            </p:cNvSpPr>
            <p:nvPr/>
          </p:nvSpPr>
          <p:spPr bwMode="auto">
            <a:xfrm>
              <a:off x="1880592" y="3214689"/>
              <a:ext cx="82153" cy="22225"/>
            </a:xfrm>
            <a:custGeom>
              <a:avLst/>
              <a:gdLst>
                <a:gd name="T0" fmla="*/ 0 w 46"/>
                <a:gd name="T1" fmla="*/ 6 h 14"/>
                <a:gd name="T2" fmla="*/ 0 w 46"/>
                <a:gd name="T3" fmla="*/ 14 h 14"/>
                <a:gd name="T4" fmla="*/ 46 w 46"/>
                <a:gd name="T5" fmla="*/ 14 h 14"/>
                <a:gd name="T6" fmla="*/ 46 w 46"/>
                <a:gd name="T7" fmla="*/ 0 h 14"/>
                <a:gd name="T8" fmla="*/ 0 w 46"/>
                <a:gd name="T9" fmla="*/ 0 h 14"/>
                <a:gd name="T10" fmla="*/ 0 w 46"/>
                <a:gd name="T11" fmla="*/ 6 h 14"/>
              </a:gdLst>
              <a:ahLst/>
              <a:cxnLst>
                <a:cxn ang="0">
                  <a:pos x="T0" y="T1"/>
                </a:cxn>
                <a:cxn ang="0">
                  <a:pos x="T2" y="T3"/>
                </a:cxn>
                <a:cxn ang="0">
                  <a:pos x="T4" y="T5"/>
                </a:cxn>
                <a:cxn ang="0">
                  <a:pos x="T6" y="T7"/>
                </a:cxn>
                <a:cxn ang="0">
                  <a:pos x="T8" y="T9"/>
                </a:cxn>
                <a:cxn ang="0">
                  <a:pos x="T10" y="T11"/>
                </a:cxn>
              </a:cxnLst>
              <a:rect l="0" t="0" r="r" b="b"/>
              <a:pathLst>
                <a:path w="46" h="14">
                  <a:moveTo>
                    <a:pt x="0" y="6"/>
                  </a:moveTo>
                  <a:lnTo>
                    <a:pt x="0" y="14"/>
                  </a:lnTo>
                  <a:lnTo>
                    <a:pt x="46" y="14"/>
                  </a:lnTo>
                  <a:lnTo>
                    <a:pt x="46" y="0"/>
                  </a:lnTo>
                  <a:lnTo>
                    <a:pt x="0" y="0"/>
                  </a:lnTo>
                  <a:lnTo>
                    <a:pt x="0"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0"/>
            <p:cNvSpPr>
              <a:spLocks/>
            </p:cNvSpPr>
            <p:nvPr/>
          </p:nvSpPr>
          <p:spPr bwMode="auto">
            <a:xfrm>
              <a:off x="1880592" y="2395539"/>
              <a:ext cx="82153" cy="20638"/>
            </a:xfrm>
            <a:custGeom>
              <a:avLst/>
              <a:gdLst>
                <a:gd name="T0" fmla="*/ 0 w 46"/>
                <a:gd name="T1" fmla="*/ 8 h 13"/>
                <a:gd name="T2" fmla="*/ 0 w 46"/>
                <a:gd name="T3" fmla="*/ 13 h 13"/>
                <a:gd name="T4" fmla="*/ 46 w 46"/>
                <a:gd name="T5" fmla="*/ 13 h 13"/>
                <a:gd name="T6" fmla="*/ 46 w 46"/>
                <a:gd name="T7" fmla="*/ 0 h 13"/>
                <a:gd name="T8" fmla="*/ 0 w 46"/>
                <a:gd name="T9" fmla="*/ 0 h 13"/>
                <a:gd name="T10" fmla="*/ 0 w 46"/>
                <a:gd name="T11" fmla="*/ 8 h 13"/>
              </a:gdLst>
              <a:ahLst/>
              <a:cxnLst>
                <a:cxn ang="0">
                  <a:pos x="T0" y="T1"/>
                </a:cxn>
                <a:cxn ang="0">
                  <a:pos x="T2" y="T3"/>
                </a:cxn>
                <a:cxn ang="0">
                  <a:pos x="T4" y="T5"/>
                </a:cxn>
                <a:cxn ang="0">
                  <a:pos x="T6" y="T7"/>
                </a:cxn>
                <a:cxn ang="0">
                  <a:pos x="T8" y="T9"/>
                </a:cxn>
                <a:cxn ang="0">
                  <a:pos x="T10" y="T11"/>
                </a:cxn>
              </a:cxnLst>
              <a:rect l="0" t="0" r="r" b="b"/>
              <a:pathLst>
                <a:path w="46" h="13">
                  <a:moveTo>
                    <a:pt x="0" y="8"/>
                  </a:moveTo>
                  <a:lnTo>
                    <a:pt x="0" y="13"/>
                  </a:lnTo>
                  <a:lnTo>
                    <a:pt x="46" y="13"/>
                  </a:lnTo>
                  <a:lnTo>
                    <a:pt x="46" y="0"/>
                  </a:lnTo>
                  <a:lnTo>
                    <a:pt x="0"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p:cNvSpPr>
              <a:spLocks/>
            </p:cNvSpPr>
            <p:nvPr/>
          </p:nvSpPr>
          <p:spPr bwMode="auto">
            <a:xfrm>
              <a:off x="1880592" y="1600201"/>
              <a:ext cx="82153" cy="20638"/>
            </a:xfrm>
            <a:custGeom>
              <a:avLst/>
              <a:gdLst>
                <a:gd name="T0" fmla="*/ 0 w 46"/>
                <a:gd name="T1" fmla="*/ 7 h 13"/>
                <a:gd name="T2" fmla="*/ 0 w 46"/>
                <a:gd name="T3" fmla="*/ 13 h 13"/>
                <a:gd name="T4" fmla="*/ 46 w 46"/>
                <a:gd name="T5" fmla="*/ 13 h 13"/>
                <a:gd name="T6" fmla="*/ 46 w 46"/>
                <a:gd name="T7" fmla="*/ 0 h 13"/>
                <a:gd name="T8" fmla="*/ 0 w 46"/>
                <a:gd name="T9" fmla="*/ 0 h 13"/>
                <a:gd name="T10" fmla="*/ 0 w 46"/>
                <a:gd name="T11" fmla="*/ 7 h 13"/>
              </a:gdLst>
              <a:ahLst/>
              <a:cxnLst>
                <a:cxn ang="0">
                  <a:pos x="T0" y="T1"/>
                </a:cxn>
                <a:cxn ang="0">
                  <a:pos x="T2" y="T3"/>
                </a:cxn>
                <a:cxn ang="0">
                  <a:pos x="T4" y="T5"/>
                </a:cxn>
                <a:cxn ang="0">
                  <a:pos x="T6" y="T7"/>
                </a:cxn>
                <a:cxn ang="0">
                  <a:pos x="T8" y="T9"/>
                </a:cxn>
                <a:cxn ang="0">
                  <a:pos x="T10" y="T11"/>
                </a:cxn>
              </a:cxnLst>
              <a:rect l="0" t="0" r="r" b="b"/>
              <a:pathLst>
                <a:path w="46" h="13">
                  <a:moveTo>
                    <a:pt x="0" y="7"/>
                  </a:moveTo>
                  <a:lnTo>
                    <a:pt x="0" y="13"/>
                  </a:lnTo>
                  <a:lnTo>
                    <a:pt x="46" y="13"/>
                  </a:lnTo>
                  <a:lnTo>
                    <a:pt x="46" y="0"/>
                  </a:lnTo>
                  <a:lnTo>
                    <a:pt x="0" y="0"/>
                  </a:lnTo>
                  <a:lnTo>
                    <a:pt x="0" y="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p:cNvSpPr>
              <a:spLocks/>
            </p:cNvSpPr>
            <p:nvPr/>
          </p:nvSpPr>
          <p:spPr bwMode="auto">
            <a:xfrm>
              <a:off x="1937742" y="5241926"/>
              <a:ext cx="25003" cy="22225"/>
            </a:xfrm>
            <a:custGeom>
              <a:avLst/>
              <a:gdLst>
                <a:gd name="T0" fmla="*/ 0 w 14"/>
                <a:gd name="T1" fmla="*/ 6 h 14"/>
                <a:gd name="T2" fmla="*/ 0 w 14"/>
                <a:gd name="T3" fmla="*/ 14 h 14"/>
                <a:gd name="T4" fmla="*/ 14 w 14"/>
                <a:gd name="T5" fmla="*/ 14 h 14"/>
                <a:gd name="T6" fmla="*/ 14 w 14"/>
                <a:gd name="T7" fmla="*/ 0 h 14"/>
                <a:gd name="T8" fmla="*/ 0 w 14"/>
                <a:gd name="T9" fmla="*/ 0 h 14"/>
                <a:gd name="T10" fmla="*/ 0 w 14"/>
                <a:gd name="T11" fmla="*/ 6 h 14"/>
              </a:gdLst>
              <a:ahLst/>
              <a:cxnLst>
                <a:cxn ang="0">
                  <a:pos x="T0" y="T1"/>
                </a:cxn>
                <a:cxn ang="0">
                  <a:pos x="T2" y="T3"/>
                </a:cxn>
                <a:cxn ang="0">
                  <a:pos x="T4" y="T5"/>
                </a:cxn>
                <a:cxn ang="0">
                  <a:pos x="T6" y="T7"/>
                </a:cxn>
                <a:cxn ang="0">
                  <a:pos x="T8" y="T9"/>
                </a:cxn>
                <a:cxn ang="0">
                  <a:pos x="T10" y="T11"/>
                </a:cxn>
              </a:cxnLst>
              <a:rect l="0" t="0" r="r" b="b"/>
              <a:pathLst>
                <a:path w="14" h="14">
                  <a:moveTo>
                    <a:pt x="0" y="6"/>
                  </a:moveTo>
                  <a:lnTo>
                    <a:pt x="0" y="14"/>
                  </a:lnTo>
                  <a:lnTo>
                    <a:pt x="14" y="14"/>
                  </a:lnTo>
                  <a:lnTo>
                    <a:pt x="14" y="0"/>
                  </a:lnTo>
                  <a:lnTo>
                    <a:pt x="0" y="0"/>
                  </a:lnTo>
                  <a:lnTo>
                    <a:pt x="0"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p:cNvSpPr>
              <a:spLocks/>
            </p:cNvSpPr>
            <p:nvPr/>
          </p:nvSpPr>
          <p:spPr bwMode="auto">
            <a:xfrm>
              <a:off x="1937742" y="4419601"/>
              <a:ext cx="25003" cy="26988"/>
            </a:xfrm>
            <a:custGeom>
              <a:avLst/>
              <a:gdLst>
                <a:gd name="T0" fmla="*/ 0 w 14"/>
                <a:gd name="T1" fmla="*/ 10 h 17"/>
                <a:gd name="T2" fmla="*/ 0 w 14"/>
                <a:gd name="T3" fmla="*/ 17 h 17"/>
                <a:gd name="T4" fmla="*/ 14 w 14"/>
                <a:gd name="T5" fmla="*/ 17 h 17"/>
                <a:gd name="T6" fmla="*/ 14 w 14"/>
                <a:gd name="T7" fmla="*/ 0 h 17"/>
                <a:gd name="T8" fmla="*/ 0 w 14"/>
                <a:gd name="T9" fmla="*/ 0 h 17"/>
                <a:gd name="T10" fmla="*/ 0 w 14"/>
                <a:gd name="T11" fmla="*/ 10 h 17"/>
              </a:gdLst>
              <a:ahLst/>
              <a:cxnLst>
                <a:cxn ang="0">
                  <a:pos x="T0" y="T1"/>
                </a:cxn>
                <a:cxn ang="0">
                  <a:pos x="T2" y="T3"/>
                </a:cxn>
                <a:cxn ang="0">
                  <a:pos x="T4" y="T5"/>
                </a:cxn>
                <a:cxn ang="0">
                  <a:pos x="T6" y="T7"/>
                </a:cxn>
                <a:cxn ang="0">
                  <a:pos x="T8" y="T9"/>
                </a:cxn>
                <a:cxn ang="0">
                  <a:pos x="T10" y="T11"/>
                </a:cxn>
              </a:cxnLst>
              <a:rect l="0" t="0" r="r" b="b"/>
              <a:pathLst>
                <a:path w="14" h="17">
                  <a:moveTo>
                    <a:pt x="0" y="10"/>
                  </a:moveTo>
                  <a:lnTo>
                    <a:pt x="0" y="17"/>
                  </a:lnTo>
                  <a:lnTo>
                    <a:pt x="14" y="17"/>
                  </a:lnTo>
                  <a:lnTo>
                    <a:pt x="14" y="0"/>
                  </a:lnTo>
                  <a:lnTo>
                    <a:pt x="0" y="0"/>
                  </a:lnTo>
                  <a:lnTo>
                    <a:pt x="0" y="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p:cNvSpPr>
              <a:spLocks/>
            </p:cNvSpPr>
            <p:nvPr/>
          </p:nvSpPr>
          <p:spPr bwMode="auto">
            <a:xfrm>
              <a:off x="1937742" y="3624264"/>
              <a:ext cx="25003" cy="23813"/>
            </a:xfrm>
            <a:custGeom>
              <a:avLst/>
              <a:gdLst>
                <a:gd name="T0" fmla="*/ 0 w 14"/>
                <a:gd name="T1" fmla="*/ 7 h 15"/>
                <a:gd name="T2" fmla="*/ 0 w 14"/>
                <a:gd name="T3" fmla="*/ 15 h 15"/>
                <a:gd name="T4" fmla="*/ 14 w 14"/>
                <a:gd name="T5" fmla="*/ 15 h 15"/>
                <a:gd name="T6" fmla="*/ 14 w 14"/>
                <a:gd name="T7" fmla="*/ 0 h 15"/>
                <a:gd name="T8" fmla="*/ 0 w 14"/>
                <a:gd name="T9" fmla="*/ 0 h 15"/>
                <a:gd name="T10" fmla="*/ 0 w 14"/>
                <a:gd name="T11" fmla="*/ 7 h 15"/>
              </a:gdLst>
              <a:ahLst/>
              <a:cxnLst>
                <a:cxn ang="0">
                  <a:pos x="T0" y="T1"/>
                </a:cxn>
                <a:cxn ang="0">
                  <a:pos x="T2" y="T3"/>
                </a:cxn>
                <a:cxn ang="0">
                  <a:pos x="T4" y="T5"/>
                </a:cxn>
                <a:cxn ang="0">
                  <a:pos x="T6" y="T7"/>
                </a:cxn>
                <a:cxn ang="0">
                  <a:pos x="T8" y="T9"/>
                </a:cxn>
                <a:cxn ang="0">
                  <a:pos x="T10" y="T11"/>
                </a:cxn>
              </a:cxnLst>
              <a:rect l="0" t="0" r="r" b="b"/>
              <a:pathLst>
                <a:path w="14" h="15">
                  <a:moveTo>
                    <a:pt x="0" y="7"/>
                  </a:moveTo>
                  <a:lnTo>
                    <a:pt x="0" y="15"/>
                  </a:lnTo>
                  <a:lnTo>
                    <a:pt x="14" y="15"/>
                  </a:lnTo>
                  <a:lnTo>
                    <a:pt x="14" y="0"/>
                  </a:lnTo>
                  <a:lnTo>
                    <a:pt x="0" y="0"/>
                  </a:lnTo>
                  <a:lnTo>
                    <a:pt x="0" y="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5"/>
            <p:cNvSpPr>
              <a:spLocks/>
            </p:cNvSpPr>
            <p:nvPr/>
          </p:nvSpPr>
          <p:spPr bwMode="auto">
            <a:xfrm>
              <a:off x="1937742" y="2803526"/>
              <a:ext cx="25003" cy="25400"/>
            </a:xfrm>
            <a:custGeom>
              <a:avLst/>
              <a:gdLst>
                <a:gd name="T0" fmla="*/ 0 w 14"/>
                <a:gd name="T1" fmla="*/ 8 h 16"/>
                <a:gd name="T2" fmla="*/ 0 w 14"/>
                <a:gd name="T3" fmla="*/ 16 h 16"/>
                <a:gd name="T4" fmla="*/ 14 w 14"/>
                <a:gd name="T5" fmla="*/ 16 h 16"/>
                <a:gd name="T6" fmla="*/ 14 w 14"/>
                <a:gd name="T7" fmla="*/ 0 h 16"/>
                <a:gd name="T8" fmla="*/ 0 w 14"/>
                <a:gd name="T9" fmla="*/ 0 h 16"/>
                <a:gd name="T10" fmla="*/ 0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0" y="8"/>
                  </a:moveTo>
                  <a:lnTo>
                    <a:pt x="0" y="16"/>
                  </a:lnTo>
                  <a:lnTo>
                    <a:pt x="14" y="16"/>
                  </a:lnTo>
                  <a:lnTo>
                    <a:pt x="14" y="0"/>
                  </a:lnTo>
                  <a:lnTo>
                    <a:pt x="0" y="0"/>
                  </a:lnTo>
                  <a:lnTo>
                    <a:pt x="0"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p:cNvSpPr>
              <a:spLocks/>
            </p:cNvSpPr>
            <p:nvPr/>
          </p:nvSpPr>
          <p:spPr bwMode="auto">
            <a:xfrm>
              <a:off x="1937742" y="1984376"/>
              <a:ext cx="25003" cy="23813"/>
            </a:xfrm>
            <a:custGeom>
              <a:avLst/>
              <a:gdLst>
                <a:gd name="T0" fmla="*/ 0 w 14"/>
                <a:gd name="T1" fmla="*/ 7 h 15"/>
                <a:gd name="T2" fmla="*/ 0 w 14"/>
                <a:gd name="T3" fmla="*/ 15 h 15"/>
                <a:gd name="T4" fmla="*/ 14 w 14"/>
                <a:gd name="T5" fmla="*/ 15 h 15"/>
                <a:gd name="T6" fmla="*/ 14 w 14"/>
                <a:gd name="T7" fmla="*/ 0 h 15"/>
                <a:gd name="T8" fmla="*/ 0 w 14"/>
                <a:gd name="T9" fmla="*/ 0 h 15"/>
                <a:gd name="T10" fmla="*/ 0 w 14"/>
                <a:gd name="T11" fmla="*/ 7 h 15"/>
              </a:gdLst>
              <a:ahLst/>
              <a:cxnLst>
                <a:cxn ang="0">
                  <a:pos x="T0" y="T1"/>
                </a:cxn>
                <a:cxn ang="0">
                  <a:pos x="T2" y="T3"/>
                </a:cxn>
                <a:cxn ang="0">
                  <a:pos x="T4" y="T5"/>
                </a:cxn>
                <a:cxn ang="0">
                  <a:pos x="T6" y="T7"/>
                </a:cxn>
                <a:cxn ang="0">
                  <a:pos x="T8" y="T9"/>
                </a:cxn>
                <a:cxn ang="0">
                  <a:pos x="T10" y="T11"/>
                </a:cxn>
              </a:cxnLst>
              <a:rect l="0" t="0" r="r" b="b"/>
              <a:pathLst>
                <a:path w="14" h="15">
                  <a:moveTo>
                    <a:pt x="0" y="7"/>
                  </a:moveTo>
                  <a:lnTo>
                    <a:pt x="0" y="15"/>
                  </a:lnTo>
                  <a:lnTo>
                    <a:pt x="14" y="15"/>
                  </a:lnTo>
                  <a:lnTo>
                    <a:pt x="14" y="0"/>
                  </a:lnTo>
                  <a:lnTo>
                    <a:pt x="0" y="0"/>
                  </a:lnTo>
                  <a:lnTo>
                    <a:pt x="0" y="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7"/>
            <p:cNvSpPr>
              <a:spLocks/>
            </p:cNvSpPr>
            <p:nvPr/>
          </p:nvSpPr>
          <p:spPr bwMode="auto">
            <a:xfrm>
              <a:off x="1948458" y="5662614"/>
              <a:ext cx="26789" cy="74613"/>
            </a:xfrm>
            <a:custGeom>
              <a:avLst/>
              <a:gdLst>
                <a:gd name="T0" fmla="*/ 8 w 15"/>
                <a:gd name="T1" fmla="*/ 47 h 47"/>
                <a:gd name="T2" fmla="*/ 15 w 15"/>
                <a:gd name="T3" fmla="*/ 47 h 47"/>
                <a:gd name="T4" fmla="*/ 15 w 15"/>
                <a:gd name="T5" fmla="*/ 0 h 47"/>
                <a:gd name="T6" fmla="*/ 0 w 15"/>
                <a:gd name="T7" fmla="*/ 0 h 47"/>
                <a:gd name="T8" fmla="*/ 0 w 15"/>
                <a:gd name="T9" fmla="*/ 47 h 47"/>
                <a:gd name="T10" fmla="*/ 8 w 15"/>
                <a:gd name="T11" fmla="*/ 47 h 47"/>
              </a:gdLst>
              <a:ahLst/>
              <a:cxnLst>
                <a:cxn ang="0">
                  <a:pos x="T0" y="T1"/>
                </a:cxn>
                <a:cxn ang="0">
                  <a:pos x="T2" y="T3"/>
                </a:cxn>
                <a:cxn ang="0">
                  <a:pos x="T4" y="T5"/>
                </a:cxn>
                <a:cxn ang="0">
                  <a:pos x="T6" y="T7"/>
                </a:cxn>
                <a:cxn ang="0">
                  <a:pos x="T8" y="T9"/>
                </a:cxn>
                <a:cxn ang="0">
                  <a:pos x="T10" y="T11"/>
                </a:cxn>
              </a:cxnLst>
              <a:rect l="0" t="0" r="r" b="b"/>
              <a:pathLst>
                <a:path w="15" h="47">
                  <a:moveTo>
                    <a:pt x="8" y="47"/>
                  </a:moveTo>
                  <a:lnTo>
                    <a:pt x="15" y="47"/>
                  </a:lnTo>
                  <a:lnTo>
                    <a:pt x="15" y="0"/>
                  </a:lnTo>
                  <a:lnTo>
                    <a:pt x="0" y="0"/>
                  </a:lnTo>
                  <a:lnTo>
                    <a:pt x="0" y="47"/>
                  </a:lnTo>
                  <a:lnTo>
                    <a:pt x="8" y="47"/>
                  </a:lnTo>
                  <a:close/>
                </a:path>
              </a:pathLst>
            </a:custGeom>
            <a:noFill/>
            <a:ln>
              <a:noFill/>
            </a:ln>
          </p:spPr>
          <p:txBody>
            <a:bodyPr/>
            <a:lstStyle/>
            <a:p>
              <a:endParaRPr lang="en-US"/>
            </a:p>
          </p:txBody>
        </p:sp>
        <p:sp>
          <p:nvSpPr>
            <p:cNvPr id="39" name="Freeform 38"/>
            <p:cNvSpPr>
              <a:spLocks/>
            </p:cNvSpPr>
            <p:nvPr/>
          </p:nvSpPr>
          <p:spPr bwMode="auto">
            <a:xfrm>
              <a:off x="3359348" y="5662614"/>
              <a:ext cx="26789" cy="74613"/>
            </a:xfrm>
            <a:custGeom>
              <a:avLst/>
              <a:gdLst>
                <a:gd name="T0" fmla="*/ 7 w 15"/>
                <a:gd name="T1" fmla="*/ 47 h 47"/>
                <a:gd name="T2" fmla="*/ 15 w 15"/>
                <a:gd name="T3" fmla="*/ 47 h 47"/>
                <a:gd name="T4" fmla="*/ 15 w 15"/>
                <a:gd name="T5" fmla="*/ 0 h 47"/>
                <a:gd name="T6" fmla="*/ 0 w 15"/>
                <a:gd name="T7" fmla="*/ 0 h 47"/>
                <a:gd name="T8" fmla="*/ 0 w 15"/>
                <a:gd name="T9" fmla="*/ 47 h 47"/>
                <a:gd name="T10" fmla="*/ 7 w 15"/>
                <a:gd name="T11" fmla="*/ 47 h 47"/>
              </a:gdLst>
              <a:ahLst/>
              <a:cxnLst>
                <a:cxn ang="0">
                  <a:pos x="T0" y="T1"/>
                </a:cxn>
                <a:cxn ang="0">
                  <a:pos x="T2" y="T3"/>
                </a:cxn>
                <a:cxn ang="0">
                  <a:pos x="T4" y="T5"/>
                </a:cxn>
                <a:cxn ang="0">
                  <a:pos x="T6" y="T7"/>
                </a:cxn>
                <a:cxn ang="0">
                  <a:pos x="T8" y="T9"/>
                </a:cxn>
                <a:cxn ang="0">
                  <a:pos x="T10" y="T11"/>
                </a:cxn>
              </a:cxnLst>
              <a:rect l="0" t="0" r="r" b="b"/>
              <a:pathLst>
                <a:path w="15" h="47">
                  <a:moveTo>
                    <a:pt x="7" y="47"/>
                  </a:moveTo>
                  <a:lnTo>
                    <a:pt x="15" y="47"/>
                  </a:lnTo>
                  <a:lnTo>
                    <a:pt x="15" y="0"/>
                  </a:lnTo>
                  <a:lnTo>
                    <a:pt x="0" y="0"/>
                  </a:lnTo>
                  <a:lnTo>
                    <a:pt x="0" y="47"/>
                  </a:lnTo>
                  <a:lnTo>
                    <a:pt x="7" y="47"/>
                  </a:lnTo>
                  <a:close/>
                </a:path>
              </a:pathLst>
            </a:custGeom>
            <a:noFill/>
            <a:ln>
              <a:noFill/>
            </a:ln>
          </p:spPr>
          <p:txBody>
            <a:bodyPr/>
            <a:lstStyle/>
            <a:p>
              <a:endParaRPr lang="en-US"/>
            </a:p>
          </p:txBody>
        </p:sp>
        <p:sp>
          <p:nvSpPr>
            <p:cNvPr id="40" name="Freeform 39"/>
            <p:cNvSpPr>
              <a:spLocks/>
            </p:cNvSpPr>
            <p:nvPr/>
          </p:nvSpPr>
          <p:spPr bwMode="auto">
            <a:xfrm>
              <a:off x="4770239" y="5662614"/>
              <a:ext cx="23217" cy="74613"/>
            </a:xfrm>
            <a:custGeom>
              <a:avLst/>
              <a:gdLst>
                <a:gd name="T0" fmla="*/ 5 w 13"/>
                <a:gd name="T1" fmla="*/ 47 h 47"/>
                <a:gd name="T2" fmla="*/ 13 w 13"/>
                <a:gd name="T3" fmla="*/ 47 h 47"/>
                <a:gd name="T4" fmla="*/ 13 w 13"/>
                <a:gd name="T5" fmla="*/ 0 h 47"/>
                <a:gd name="T6" fmla="*/ 0 w 13"/>
                <a:gd name="T7" fmla="*/ 0 h 47"/>
                <a:gd name="T8" fmla="*/ 0 w 13"/>
                <a:gd name="T9" fmla="*/ 47 h 47"/>
                <a:gd name="T10" fmla="*/ 5 w 13"/>
                <a:gd name="T11" fmla="*/ 47 h 47"/>
              </a:gdLst>
              <a:ahLst/>
              <a:cxnLst>
                <a:cxn ang="0">
                  <a:pos x="T0" y="T1"/>
                </a:cxn>
                <a:cxn ang="0">
                  <a:pos x="T2" y="T3"/>
                </a:cxn>
                <a:cxn ang="0">
                  <a:pos x="T4" y="T5"/>
                </a:cxn>
                <a:cxn ang="0">
                  <a:pos x="T6" y="T7"/>
                </a:cxn>
                <a:cxn ang="0">
                  <a:pos x="T8" y="T9"/>
                </a:cxn>
                <a:cxn ang="0">
                  <a:pos x="T10" y="T11"/>
                </a:cxn>
              </a:cxnLst>
              <a:rect l="0" t="0" r="r" b="b"/>
              <a:pathLst>
                <a:path w="13" h="47">
                  <a:moveTo>
                    <a:pt x="5" y="47"/>
                  </a:moveTo>
                  <a:lnTo>
                    <a:pt x="13" y="47"/>
                  </a:lnTo>
                  <a:lnTo>
                    <a:pt x="13" y="0"/>
                  </a:lnTo>
                  <a:lnTo>
                    <a:pt x="0" y="0"/>
                  </a:lnTo>
                  <a:lnTo>
                    <a:pt x="0" y="47"/>
                  </a:lnTo>
                  <a:lnTo>
                    <a:pt x="5" y="47"/>
                  </a:lnTo>
                  <a:close/>
                </a:path>
              </a:pathLst>
            </a:custGeom>
            <a:noFill/>
            <a:ln>
              <a:noFill/>
            </a:ln>
          </p:spPr>
          <p:txBody>
            <a:bodyPr/>
            <a:lstStyle/>
            <a:p>
              <a:endParaRPr lang="en-US"/>
            </a:p>
          </p:txBody>
        </p:sp>
        <p:sp>
          <p:nvSpPr>
            <p:cNvPr id="41" name="Freeform 40"/>
            <p:cNvSpPr>
              <a:spLocks/>
            </p:cNvSpPr>
            <p:nvPr/>
          </p:nvSpPr>
          <p:spPr bwMode="auto">
            <a:xfrm>
              <a:off x="6177558" y="5662614"/>
              <a:ext cx="30361" cy="74613"/>
            </a:xfrm>
            <a:custGeom>
              <a:avLst/>
              <a:gdLst>
                <a:gd name="T0" fmla="*/ 7 w 17"/>
                <a:gd name="T1" fmla="*/ 47 h 47"/>
                <a:gd name="T2" fmla="*/ 17 w 17"/>
                <a:gd name="T3" fmla="*/ 47 h 47"/>
                <a:gd name="T4" fmla="*/ 17 w 17"/>
                <a:gd name="T5" fmla="*/ 0 h 47"/>
                <a:gd name="T6" fmla="*/ 0 w 17"/>
                <a:gd name="T7" fmla="*/ 0 h 47"/>
                <a:gd name="T8" fmla="*/ 0 w 17"/>
                <a:gd name="T9" fmla="*/ 47 h 47"/>
                <a:gd name="T10" fmla="*/ 7 w 17"/>
                <a:gd name="T11" fmla="*/ 47 h 47"/>
              </a:gdLst>
              <a:ahLst/>
              <a:cxnLst>
                <a:cxn ang="0">
                  <a:pos x="T0" y="T1"/>
                </a:cxn>
                <a:cxn ang="0">
                  <a:pos x="T2" y="T3"/>
                </a:cxn>
                <a:cxn ang="0">
                  <a:pos x="T4" y="T5"/>
                </a:cxn>
                <a:cxn ang="0">
                  <a:pos x="T6" y="T7"/>
                </a:cxn>
                <a:cxn ang="0">
                  <a:pos x="T8" y="T9"/>
                </a:cxn>
                <a:cxn ang="0">
                  <a:pos x="T10" y="T11"/>
                </a:cxn>
              </a:cxnLst>
              <a:rect l="0" t="0" r="r" b="b"/>
              <a:pathLst>
                <a:path w="17" h="47">
                  <a:moveTo>
                    <a:pt x="7" y="47"/>
                  </a:moveTo>
                  <a:lnTo>
                    <a:pt x="17" y="47"/>
                  </a:lnTo>
                  <a:lnTo>
                    <a:pt x="17" y="0"/>
                  </a:lnTo>
                  <a:lnTo>
                    <a:pt x="0" y="0"/>
                  </a:lnTo>
                  <a:lnTo>
                    <a:pt x="0" y="47"/>
                  </a:lnTo>
                  <a:lnTo>
                    <a:pt x="7" y="47"/>
                  </a:lnTo>
                  <a:close/>
                </a:path>
              </a:pathLst>
            </a:custGeom>
            <a:noFill/>
            <a:ln>
              <a:noFill/>
            </a:ln>
          </p:spPr>
          <p:txBody>
            <a:bodyPr/>
            <a:lstStyle/>
            <a:p>
              <a:endParaRPr lang="en-US"/>
            </a:p>
          </p:txBody>
        </p:sp>
        <p:sp>
          <p:nvSpPr>
            <p:cNvPr id="42" name="Freeform 41"/>
            <p:cNvSpPr>
              <a:spLocks/>
            </p:cNvSpPr>
            <p:nvPr/>
          </p:nvSpPr>
          <p:spPr bwMode="auto">
            <a:xfrm>
              <a:off x="7588449" y="5662614"/>
              <a:ext cx="26789" cy="74613"/>
            </a:xfrm>
            <a:custGeom>
              <a:avLst/>
              <a:gdLst>
                <a:gd name="T0" fmla="*/ 9 w 15"/>
                <a:gd name="T1" fmla="*/ 47 h 47"/>
                <a:gd name="T2" fmla="*/ 15 w 15"/>
                <a:gd name="T3" fmla="*/ 47 h 47"/>
                <a:gd name="T4" fmla="*/ 15 w 15"/>
                <a:gd name="T5" fmla="*/ 0 h 47"/>
                <a:gd name="T6" fmla="*/ 0 w 15"/>
                <a:gd name="T7" fmla="*/ 0 h 47"/>
                <a:gd name="T8" fmla="*/ 0 w 15"/>
                <a:gd name="T9" fmla="*/ 47 h 47"/>
                <a:gd name="T10" fmla="*/ 9 w 15"/>
                <a:gd name="T11" fmla="*/ 47 h 47"/>
              </a:gdLst>
              <a:ahLst/>
              <a:cxnLst>
                <a:cxn ang="0">
                  <a:pos x="T0" y="T1"/>
                </a:cxn>
                <a:cxn ang="0">
                  <a:pos x="T2" y="T3"/>
                </a:cxn>
                <a:cxn ang="0">
                  <a:pos x="T4" y="T5"/>
                </a:cxn>
                <a:cxn ang="0">
                  <a:pos x="T6" y="T7"/>
                </a:cxn>
                <a:cxn ang="0">
                  <a:pos x="T8" y="T9"/>
                </a:cxn>
                <a:cxn ang="0">
                  <a:pos x="T10" y="T11"/>
                </a:cxn>
              </a:cxnLst>
              <a:rect l="0" t="0" r="r" b="b"/>
              <a:pathLst>
                <a:path w="15" h="47">
                  <a:moveTo>
                    <a:pt x="9" y="47"/>
                  </a:moveTo>
                  <a:lnTo>
                    <a:pt x="15" y="47"/>
                  </a:lnTo>
                  <a:lnTo>
                    <a:pt x="15" y="0"/>
                  </a:lnTo>
                  <a:lnTo>
                    <a:pt x="0" y="0"/>
                  </a:lnTo>
                  <a:lnTo>
                    <a:pt x="0" y="47"/>
                  </a:lnTo>
                  <a:lnTo>
                    <a:pt x="9" y="47"/>
                  </a:lnTo>
                  <a:close/>
                </a:path>
              </a:pathLst>
            </a:custGeom>
            <a:noFill/>
            <a:ln>
              <a:noFill/>
            </a:ln>
          </p:spPr>
          <p:txBody>
            <a:bodyPr/>
            <a:lstStyle/>
            <a:p>
              <a:endParaRPr lang="en-US"/>
            </a:p>
          </p:txBody>
        </p:sp>
        <p:sp>
          <p:nvSpPr>
            <p:cNvPr id="43" name="Freeform 42"/>
            <p:cNvSpPr>
              <a:spLocks/>
            </p:cNvSpPr>
            <p:nvPr/>
          </p:nvSpPr>
          <p:spPr bwMode="auto">
            <a:xfrm>
              <a:off x="7785693" y="5699920"/>
              <a:ext cx="25003" cy="74613"/>
            </a:xfrm>
            <a:custGeom>
              <a:avLst/>
              <a:gdLst>
                <a:gd name="T0" fmla="*/ 8 w 14"/>
                <a:gd name="T1" fmla="*/ 47 h 47"/>
                <a:gd name="T2" fmla="*/ 14 w 14"/>
                <a:gd name="T3" fmla="*/ 47 h 47"/>
                <a:gd name="T4" fmla="*/ 14 w 14"/>
                <a:gd name="T5" fmla="*/ 0 h 47"/>
                <a:gd name="T6" fmla="*/ 0 w 14"/>
                <a:gd name="T7" fmla="*/ 0 h 47"/>
                <a:gd name="T8" fmla="*/ 0 w 14"/>
                <a:gd name="T9" fmla="*/ 47 h 47"/>
                <a:gd name="T10" fmla="*/ 8 w 14"/>
                <a:gd name="T11" fmla="*/ 47 h 47"/>
              </a:gdLst>
              <a:ahLst/>
              <a:cxnLst>
                <a:cxn ang="0">
                  <a:pos x="T0" y="T1"/>
                </a:cxn>
                <a:cxn ang="0">
                  <a:pos x="T2" y="T3"/>
                </a:cxn>
                <a:cxn ang="0">
                  <a:pos x="T4" y="T5"/>
                </a:cxn>
                <a:cxn ang="0">
                  <a:pos x="T6" y="T7"/>
                </a:cxn>
                <a:cxn ang="0">
                  <a:pos x="T8" y="T9"/>
                </a:cxn>
                <a:cxn ang="0">
                  <a:pos x="T10" y="T11"/>
                </a:cxn>
              </a:cxnLst>
              <a:rect l="0" t="0" r="r" b="b"/>
              <a:pathLst>
                <a:path w="14" h="47">
                  <a:moveTo>
                    <a:pt x="8" y="47"/>
                  </a:moveTo>
                  <a:lnTo>
                    <a:pt x="14" y="47"/>
                  </a:lnTo>
                  <a:lnTo>
                    <a:pt x="14" y="0"/>
                  </a:lnTo>
                  <a:lnTo>
                    <a:pt x="0" y="0"/>
                  </a:lnTo>
                  <a:lnTo>
                    <a:pt x="0" y="47"/>
                  </a:lnTo>
                  <a:lnTo>
                    <a:pt x="8" y="47"/>
                  </a:lnTo>
                  <a:close/>
                </a:path>
              </a:pathLst>
            </a:custGeom>
            <a:noFill/>
            <a:ln>
              <a:noFill/>
            </a:ln>
          </p:spPr>
          <p:txBody>
            <a:bodyPr/>
            <a:lstStyle/>
            <a:p>
              <a:endParaRPr lang="en-US"/>
            </a:p>
          </p:txBody>
        </p:sp>
        <p:sp>
          <p:nvSpPr>
            <p:cNvPr id="44" name="Freeform 43"/>
            <p:cNvSpPr>
              <a:spLocks/>
            </p:cNvSpPr>
            <p:nvPr/>
          </p:nvSpPr>
          <p:spPr bwMode="auto">
            <a:xfrm>
              <a:off x="1948458" y="1611314"/>
              <a:ext cx="26789" cy="4051300"/>
            </a:xfrm>
            <a:custGeom>
              <a:avLst/>
              <a:gdLst>
                <a:gd name="T0" fmla="*/ 8 w 15"/>
                <a:gd name="T1" fmla="*/ 0 h 2552"/>
                <a:gd name="T2" fmla="*/ 0 w 15"/>
                <a:gd name="T3" fmla="*/ 0 h 2552"/>
                <a:gd name="T4" fmla="*/ 0 w 15"/>
                <a:gd name="T5" fmla="*/ 2552 h 2552"/>
                <a:gd name="T6" fmla="*/ 15 w 15"/>
                <a:gd name="T7" fmla="*/ 2552 h 2552"/>
                <a:gd name="T8" fmla="*/ 15 w 15"/>
                <a:gd name="T9" fmla="*/ 0 h 2552"/>
                <a:gd name="T10" fmla="*/ 8 w 15"/>
                <a:gd name="T11" fmla="*/ 0 h 2552"/>
              </a:gdLst>
              <a:ahLst/>
              <a:cxnLst>
                <a:cxn ang="0">
                  <a:pos x="T0" y="T1"/>
                </a:cxn>
                <a:cxn ang="0">
                  <a:pos x="T2" y="T3"/>
                </a:cxn>
                <a:cxn ang="0">
                  <a:pos x="T4" y="T5"/>
                </a:cxn>
                <a:cxn ang="0">
                  <a:pos x="T6" y="T7"/>
                </a:cxn>
                <a:cxn ang="0">
                  <a:pos x="T8" y="T9"/>
                </a:cxn>
                <a:cxn ang="0">
                  <a:pos x="T10" y="T11"/>
                </a:cxn>
              </a:cxnLst>
              <a:rect l="0" t="0" r="r" b="b"/>
              <a:pathLst>
                <a:path w="15" h="2552">
                  <a:moveTo>
                    <a:pt x="8" y="0"/>
                  </a:moveTo>
                  <a:lnTo>
                    <a:pt x="0" y="0"/>
                  </a:lnTo>
                  <a:lnTo>
                    <a:pt x="0" y="2552"/>
                  </a:lnTo>
                  <a:lnTo>
                    <a:pt x="15" y="2552"/>
                  </a:lnTo>
                  <a:lnTo>
                    <a:pt x="15" y="0"/>
                  </a:lnTo>
                  <a:lnTo>
                    <a:pt x="8" y="0"/>
                  </a:lnTo>
                  <a:close/>
                </a:path>
              </a:pathLst>
            </a:custGeom>
            <a:solidFill>
              <a:schemeClr val="tx2"/>
            </a:solidFill>
            <a:ln w="9525">
              <a:solidFill>
                <a:schemeClr val="tx2"/>
              </a:solidFill>
              <a:round/>
              <a:headEnd/>
              <a:tailEnd/>
            </a:ln>
          </p:spPr>
          <p:txBody>
            <a:bodyPr/>
            <a:lstStyle/>
            <a:p>
              <a:endParaRPr lang="en-US"/>
            </a:p>
          </p:txBody>
        </p:sp>
        <p:sp>
          <p:nvSpPr>
            <p:cNvPr id="45" name="Freeform 44"/>
            <p:cNvSpPr>
              <a:spLocks/>
            </p:cNvSpPr>
            <p:nvPr/>
          </p:nvSpPr>
          <p:spPr bwMode="auto">
            <a:xfrm>
              <a:off x="8047890" y="1600201"/>
              <a:ext cx="947878" cy="4062413"/>
            </a:xfrm>
            <a:custGeom>
              <a:avLst/>
              <a:gdLst>
                <a:gd name="T0" fmla="*/ 8 w 14"/>
                <a:gd name="T1" fmla="*/ 0 h 2552"/>
                <a:gd name="T2" fmla="*/ 0 w 14"/>
                <a:gd name="T3" fmla="*/ 0 h 2552"/>
                <a:gd name="T4" fmla="*/ 0 w 14"/>
                <a:gd name="T5" fmla="*/ 2552 h 2552"/>
                <a:gd name="T6" fmla="*/ 14 w 14"/>
                <a:gd name="T7" fmla="*/ 2552 h 2552"/>
                <a:gd name="T8" fmla="*/ 14 w 14"/>
                <a:gd name="T9" fmla="*/ 0 h 2552"/>
                <a:gd name="T10" fmla="*/ 8 w 14"/>
                <a:gd name="T11" fmla="*/ 0 h 2552"/>
              </a:gdLst>
              <a:ahLst/>
              <a:cxnLst>
                <a:cxn ang="0">
                  <a:pos x="T0" y="T1"/>
                </a:cxn>
                <a:cxn ang="0">
                  <a:pos x="T2" y="T3"/>
                </a:cxn>
                <a:cxn ang="0">
                  <a:pos x="T4" y="T5"/>
                </a:cxn>
                <a:cxn ang="0">
                  <a:pos x="T6" y="T7"/>
                </a:cxn>
                <a:cxn ang="0">
                  <a:pos x="T8" y="T9"/>
                </a:cxn>
                <a:cxn ang="0">
                  <a:pos x="T10" y="T11"/>
                </a:cxn>
              </a:cxnLst>
              <a:rect l="0" t="0" r="r" b="b"/>
              <a:pathLst>
                <a:path w="14" h="2552">
                  <a:moveTo>
                    <a:pt x="8" y="0"/>
                  </a:moveTo>
                  <a:lnTo>
                    <a:pt x="0" y="0"/>
                  </a:lnTo>
                  <a:lnTo>
                    <a:pt x="0" y="2552"/>
                  </a:lnTo>
                  <a:lnTo>
                    <a:pt x="14" y="2552"/>
                  </a:lnTo>
                  <a:lnTo>
                    <a:pt x="14" y="0"/>
                  </a:lnTo>
                  <a:lnTo>
                    <a:pt x="8" y="0"/>
                  </a:lnTo>
                  <a:close/>
                </a:path>
              </a:pathLst>
            </a:custGeom>
            <a:solidFill>
              <a:schemeClr val="tx2"/>
            </a:solidFill>
            <a:ln w="9525">
              <a:solidFill>
                <a:schemeClr val="tx2"/>
              </a:solidFill>
              <a:round/>
              <a:headEnd/>
              <a:tailEnd/>
            </a:ln>
          </p:spPr>
          <p:txBody>
            <a:bodyPr/>
            <a:lstStyle/>
            <a:p>
              <a:endParaRPr lang="en-US"/>
            </a:p>
          </p:txBody>
        </p:sp>
        <p:sp>
          <p:nvSpPr>
            <p:cNvPr id="46" name="Freeform 45"/>
            <p:cNvSpPr>
              <a:spLocks/>
            </p:cNvSpPr>
            <p:nvPr/>
          </p:nvSpPr>
          <p:spPr bwMode="auto">
            <a:xfrm>
              <a:off x="1962745" y="5651501"/>
              <a:ext cx="7022307" cy="23813"/>
            </a:xfrm>
            <a:custGeom>
              <a:avLst/>
              <a:gdLst>
                <a:gd name="T0" fmla="*/ 3932 w 3932"/>
                <a:gd name="T1" fmla="*/ 7 h 15"/>
                <a:gd name="T2" fmla="*/ 3932 w 3932"/>
                <a:gd name="T3" fmla="*/ 0 h 15"/>
                <a:gd name="T4" fmla="*/ 0 w 3932"/>
                <a:gd name="T5" fmla="*/ 0 h 15"/>
                <a:gd name="T6" fmla="*/ 0 w 3932"/>
                <a:gd name="T7" fmla="*/ 15 h 15"/>
                <a:gd name="T8" fmla="*/ 3932 w 3932"/>
                <a:gd name="T9" fmla="*/ 15 h 15"/>
                <a:gd name="T10" fmla="*/ 3932 w 3932"/>
                <a:gd name="T11" fmla="*/ 7 h 15"/>
              </a:gdLst>
              <a:ahLst/>
              <a:cxnLst>
                <a:cxn ang="0">
                  <a:pos x="T0" y="T1"/>
                </a:cxn>
                <a:cxn ang="0">
                  <a:pos x="T2" y="T3"/>
                </a:cxn>
                <a:cxn ang="0">
                  <a:pos x="T4" y="T5"/>
                </a:cxn>
                <a:cxn ang="0">
                  <a:pos x="T6" y="T7"/>
                </a:cxn>
                <a:cxn ang="0">
                  <a:pos x="T8" y="T9"/>
                </a:cxn>
                <a:cxn ang="0">
                  <a:pos x="T10" y="T11"/>
                </a:cxn>
              </a:cxnLst>
              <a:rect l="0" t="0" r="r" b="b"/>
              <a:pathLst>
                <a:path w="3932" h="15">
                  <a:moveTo>
                    <a:pt x="3932" y="7"/>
                  </a:moveTo>
                  <a:lnTo>
                    <a:pt x="3932" y="0"/>
                  </a:lnTo>
                  <a:lnTo>
                    <a:pt x="0" y="0"/>
                  </a:lnTo>
                  <a:lnTo>
                    <a:pt x="0" y="15"/>
                  </a:lnTo>
                  <a:lnTo>
                    <a:pt x="3932" y="15"/>
                  </a:lnTo>
                  <a:lnTo>
                    <a:pt x="3932" y="7"/>
                  </a:lnTo>
                  <a:close/>
                </a:path>
              </a:pathLst>
            </a:custGeom>
            <a:solidFill>
              <a:schemeClr val="tx1"/>
            </a:solidFill>
            <a:ln w="9525">
              <a:solidFill>
                <a:schemeClr val="tx2"/>
              </a:solidFill>
              <a:round/>
              <a:headEnd/>
              <a:tailEnd/>
            </a:ln>
          </p:spPr>
          <p:txBody>
            <a:bodyPr/>
            <a:lstStyle/>
            <a:p>
              <a:endParaRPr lang="en-US"/>
            </a:p>
          </p:txBody>
        </p:sp>
        <p:sp>
          <p:nvSpPr>
            <p:cNvPr id="47" name="Freeform 46"/>
            <p:cNvSpPr>
              <a:spLocks/>
            </p:cNvSpPr>
            <p:nvPr/>
          </p:nvSpPr>
          <p:spPr bwMode="auto">
            <a:xfrm>
              <a:off x="1948460" y="1600201"/>
              <a:ext cx="7022307" cy="20638"/>
            </a:xfrm>
            <a:custGeom>
              <a:avLst/>
              <a:gdLst>
                <a:gd name="T0" fmla="*/ 3932 w 3932"/>
                <a:gd name="T1" fmla="*/ 7 h 13"/>
                <a:gd name="T2" fmla="*/ 3932 w 3932"/>
                <a:gd name="T3" fmla="*/ 0 h 13"/>
                <a:gd name="T4" fmla="*/ 0 w 3932"/>
                <a:gd name="T5" fmla="*/ 0 h 13"/>
                <a:gd name="T6" fmla="*/ 0 w 3932"/>
                <a:gd name="T7" fmla="*/ 13 h 13"/>
                <a:gd name="T8" fmla="*/ 3932 w 3932"/>
                <a:gd name="T9" fmla="*/ 13 h 13"/>
                <a:gd name="T10" fmla="*/ 3932 w 3932"/>
                <a:gd name="T11" fmla="*/ 7 h 13"/>
              </a:gdLst>
              <a:ahLst/>
              <a:cxnLst>
                <a:cxn ang="0">
                  <a:pos x="T0" y="T1"/>
                </a:cxn>
                <a:cxn ang="0">
                  <a:pos x="T2" y="T3"/>
                </a:cxn>
                <a:cxn ang="0">
                  <a:pos x="T4" y="T5"/>
                </a:cxn>
                <a:cxn ang="0">
                  <a:pos x="T6" y="T7"/>
                </a:cxn>
                <a:cxn ang="0">
                  <a:pos x="T8" y="T9"/>
                </a:cxn>
                <a:cxn ang="0">
                  <a:pos x="T10" y="T11"/>
                </a:cxn>
              </a:cxnLst>
              <a:rect l="0" t="0" r="r" b="b"/>
              <a:pathLst>
                <a:path w="3932" h="13">
                  <a:moveTo>
                    <a:pt x="3932" y="7"/>
                  </a:moveTo>
                  <a:lnTo>
                    <a:pt x="3932" y="0"/>
                  </a:lnTo>
                  <a:lnTo>
                    <a:pt x="0" y="0"/>
                  </a:lnTo>
                  <a:lnTo>
                    <a:pt x="0" y="13"/>
                  </a:lnTo>
                  <a:lnTo>
                    <a:pt x="3932" y="13"/>
                  </a:lnTo>
                  <a:lnTo>
                    <a:pt x="3932" y="7"/>
                  </a:lnTo>
                  <a:close/>
                </a:path>
              </a:pathLst>
            </a:custGeom>
            <a:solidFill>
              <a:schemeClr val="tx2"/>
            </a:solidFill>
            <a:ln w="9525">
              <a:solidFill>
                <a:schemeClr val="tx2"/>
              </a:solidFill>
              <a:round/>
              <a:headEnd/>
              <a:tailEnd/>
            </a:ln>
          </p:spPr>
          <p:txBody>
            <a:bodyPr/>
            <a:lstStyle/>
            <a:p>
              <a:endParaRPr lang="en-US"/>
            </a:p>
          </p:txBody>
        </p:sp>
        <p:sp>
          <p:nvSpPr>
            <p:cNvPr id="48" name="Freeform 47"/>
            <p:cNvSpPr>
              <a:spLocks/>
            </p:cNvSpPr>
            <p:nvPr/>
          </p:nvSpPr>
          <p:spPr bwMode="auto">
            <a:xfrm>
              <a:off x="1910953" y="4602164"/>
              <a:ext cx="133945" cy="119063"/>
            </a:xfrm>
            <a:custGeom>
              <a:avLst/>
              <a:gdLst>
                <a:gd name="T0" fmla="*/ 75 w 75"/>
                <a:gd name="T1" fmla="*/ 46 h 75"/>
                <a:gd name="T2" fmla="*/ 75 w 75"/>
                <a:gd name="T3" fmla="*/ 52 h 75"/>
                <a:gd name="T4" fmla="*/ 73 w 75"/>
                <a:gd name="T5" fmla="*/ 56 h 75"/>
                <a:gd name="T6" fmla="*/ 69 w 75"/>
                <a:gd name="T7" fmla="*/ 62 h 75"/>
                <a:gd name="T8" fmla="*/ 65 w 75"/>
                <a:gd name="T9" fmla="*/ 65 h 75"/>
                <a:gd name="T10" fmla="*/ 61 w 75"/>
                <a:gd name="T11" fmla="*/ 69 h 75"/>
                <a:gd name="T12" fmla="*/ 55 w 75"/>
                <a:gd name="T13" fmla="*/ 73 h 75"/>
                <a:gd name="T14" fmla="*/ 52 w 75"/>
                <a:gd name="T15" fmla="*/ 75 h 75"/>
                <a:gd name="T16" fmla="*/ 44 w 75"/>
                <a:gd name="T17" fmla="*/ 75 h 75"/>
                <a:gd name="T18" fmla="*/ 32 w 75"/>
                <a:gd name="T19" fmla="*/ 75 h 75"/>
                <a:gd name="T20" fmla="*/ 25 w 75"/>
                <a:gd name="T21" fmla="*/ 73 h 75"/>
                <a:gd name="T22" fmla="*/ 17 w 75"/>
                <a:gd name="T23" fmla="*/ 69 h 75"/>
                <a:gd name="T24" fmla="*/ 11 w 75"/>
                <a:gd name="T25" fmla="*/ 65 h 75"/>
                <a:gd name="T26" fmla="*/ 6 w 75"/>
                <a:gd name="T27" fmla="*/ 62 h 75"/>
                <a:gd name="T28" fmla="*/ 2 w 75"/>
                <a:gd name="T29" fmla="*/ 56 h 75"/>
                <a:gd name="T30" fmla="*/ 0 w 75"/>
                <a:gd name="T31" fmla="*/ 52 h 75"/>
                <a:gd name="T32" fmla="*/ 0 w 75"/>
                <a:gd name="T33" fmla="*/ 46 h 75"/>
                <a:gd name="T34" fmla="*/ 0 w 75"/>
                <a:gd name="T35" fmla="*/ 33 h 75"/>
                <a:gd name="T36" fmla="*/ 2 w 75"/>
                <a:gd name="T37" fmla="*/ 25 h 75"/>
                <a:gd name="T38" fmla="*/ 6 w 75"/>
                <a:gd name="T39" fmla="*/ 17 h 75"/>
                <a:gd name="T40" fmla="*/ 11 w 75"/>
                <a:gd name="T41" fmla="*/ 12 h 75"/>
                <a:gd name="T42" fmla="*/ 17 w 75"/>
                <a:gd name="T43" fmla="*/ 6 h 75"/>
                <a:gd name="T44" fmla="*/ 25 w 75"/>
                <a:gd name="T45" fmla="*/ 2 h 75"/>
                <a:gd name="T46" fmla="*/ 32 w 75"/>
                <a:gd name="T47" fmla="*/ 0 h 75"/>
                <a:gd name="T48" fmla="*/ 44 w 75"/>
                <a:gd name="T49" fmla="*/ 0 h 75"/>
                <a:gd name="T50" fmla="*/ 52 w 75"/>
                <a:gd name="T51" fmla="*/ 0 h 75"/>
                <a:gd name="T52" fmla="*/ 55 w 75"/>
                <a:gd name="T53" fmla="*/ 2 h 75"/>
                <a:gd name="T54" fmla="*/ 61 w 75"/>
                <a:gd name="T55" fmla="*/ 6 h 75"/>
                <a:gd name="T56" fmla="*/ 65 w 75"/>
                <a:gd name="T57" fmla="*/ 12 h 75"/>
                <a:gd name="T58" fmla="*/ 69 w 75"/>
                <a:gd name="T59" fmla="*/ 17 h 75"/>
                <a:gd name="T60" fmla="*/ 73 w 75"/>
                <a:gd name="T61" fmla="*/ 25 h 75"/>
                <a:gd name="T62" fmla="*/ 75 w 75"/>
                <a:gd name="T63" fmla="*/ 33 h 75"/>
                <a:gd name="T64" fmla="*/ 75 w 75"/>
                <a:gd name="T6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75">
                  <a:moveTo>
                    <a:pt x="75" y="46"/>
                  </a:moveTo>
                  <a:lnTo>
                    <a:pt x="75" y="52"/>
                  </a:lnTo>
                  <a:lnTo>
                    <a:pt x="73" y="56"/>
                  </a:lnTo>
                  <a:lnTo>
                    <a:pt x="69" y="62"/>
                  </a:lnTo>
                  <a:lnTo>
                    <a:pt x="65" y="65"/>
                  </a:lnTo>
                  <a:lnTo>
                    <a:pt x="61" y="69"/>
                  </a:lnTo>
                  <a:lnTo>
                    <a:pt x="55" y="73"/>
                  </a:lnTo>
                  <a:lnTo>
                    <a:pt x="52" y="75"/>
                  </a:lnTo>
                  <a:lnTo>
                    <a:pt x="44" y="75"/>
                  </a:lnTo>
                  <a:lnTo>
                    <a:pt x="32" y="75"/>
                  </a:lnTo>
                  <a:lnTo>
                    <a:pt x="25" y="73"/>
                  </a:lnTo>
                  <a:lnTo>
                    <a:pt x="17" y="69"/>
                  </a:lnTo>
                  <a:lnTo>
                    <a:pt x="11" y="65"/>
                  </a:lnTo>
                  <a:lnTo>
                    <a:pt x="6" y="62"/>
                  </a:lnTo>
                  <a:lnTo>
                    <a:pt x="2" y="56"/>
                  </a:lnTo>
                  <a:lnTo>
                    <a:pt x="0" y="52"/>
                  </a:lnTo>
                  <a:lnTo>
                    <a:pt x="0" y="46"/>
                  </a:lnTo>
                  <a:lnTo>
                    <a:pt x="0" y="33"/>
                  </a:lnTo>
                  <a:lnTo>
                    <a:pt x="2" y="25"/>
                  </a:lnTo>
                  <a:lnTo>
                    <a:pt x="6" y="17"/>
                  </a:lnTo>
                  <a:lnTo>
                    <a:pt x="11" y="12"/>
                  </a:lnTo>
                  <a:lnTo>
                    <a:pt x="17" y="6"/>
                  </a:lnTo>
                  <a:lnTo>
                    <a:pt x="25" y="2"/>
                  </a:lnTo>
                  <a:lnTo>
                    <a:pt x="32" y="0"/>
                  </a:lnTo>
                  <a:lnTo>
                    <a:pt x="44" y="0"/>
                  </a:lnTo>
                  <a:lnTo>
                    <a:pt x="52" y="0"/>
                  </a:lnTo>
                  <a:lnTo>
                    <a:pt x="55" y="2"/>
                  </a:lnTo>
                  <a:lnTo>
                    <a:pt x="61" y="6"/>
                  </a:lnTo>
                  <a:lnTo>
                    <a:pt x="65" y="12"/>
                  </a:lnTo>
                  <a:lnTo>
                    <a:pt x="69" y="17"/>
                  </a:lnTo>
                  <a:lnTo>
                    <a:pt x="73" y="25"/>
                  </a:lnTo>
                  <a:lnTo>
                    <a:pt x="75" y="33"/>
                  </a:lnTo>
                  <a:lnTo>
                    <a:pt x="75" y="46"/>
                  </a:lnTo>
                  <a:close/>
                </a:path>
              </a:pathLst>
            </a:custGeom>
            <a:solidFill>
              <a:srgbClr val="0000FF"/>
            </a:solidFill>
            <a:ln w="9525">
              <a:solidFill>
                <a:srgbClr val="0000FF"/>
              </a:solidFill>
              <a:round/>
              <a:headEnd/>
              <a:tailEnd/>
            </a:ln>
          </p:spPr>
          <p:txBody>
            <a:bodyPr/>
            <a:lstStyle/>
            <a:p>
              <a:endParaRPr lang="en-US"/>
            </a:p>
          </p:txBody>
        </p:sp>
        <p:sp>
          <p:nvSpPr>
            <p:cNvPr id="49" name="Freeform 48"/>
            <p:cNvSpPr>
              <a:spLocks/>
            </p:cNvSpPr>
            <p:nvPr/>
          </p:nvSpPr>
          <p:spPr bwMode="auto">
            <a:xfrm>
              <a:off x="1989534" y="4675189"/>
              <a:ext cx="67866" cy="58738"/>
            </a:xfrm>
            <a:custGeom>
              <a:avLst/>
              <a:gdLst>
                <a:gd name="T0" fmla="*/ 0 w 38"/>
                <a:gd name="T1" fmla="*/ 37 h 37"/>
                <a:gd name="T2" fmla="*/ 8 w 38"/>
                <a:gd name="T3" fmla="*/ 35 h 37"/>
                <a:gd name="T4" fmla="*/ 15 w 38"/>
                <a:gd name="T5" fmla="*/ 33 h 37"/>
                <a:gd name="T6" fmla="*/ 21 w 38"/>
                <a:gd name="T7" fmla="*/ 29 h 37"/>
                <a:gd name="T8" fmla="*/ 27 w 38"/>
                <a:gd name="T9" fmla="*/ 25 h 37"/>
                <a:gd name="T10" fmla="*/ 31 w 38"/>
                <a:gd name="T11" fmla="*/ 19 h 37"/>
                <a:gd name="T12" fmla="*/ 34 w 38"/>
                <a:gd name="T13" fmla="*/ 14 h 37"/>
                <a:gd name="T14" fmla="*/ 36 w 38"/>
                <a:gd name="T15" fmla="*/ 8 h 37"/>
                <a:gd name="T16" fmla="*/ 38 w 38"/>
                <a:gd name="T17" fmla="*/ 0 h 37"/>
                <a:gd name="T18" fmla="*/ 23 w 38"/>
                <a:gd name="T19" fmla="*/ 0 h 37"/>
                <a:gd name="T20" fmla="*/ 23 w 38"/>
                <a:gd name="T21" fmla="*/ 4 h 37"/>
                <a:gd name="T22" fmla="*/ 21 w 38"/>
                <a:gd name="T23" fmla="*/ 8 h 37"/>
                <a:gd name="T24" fmla="*/ 19 w 38"/>
                <a:gd name="T25" fmla="*/ 12 h 37"/>
                <a:gd name="T26" fmla="*/ 17 w 38"/>
                <a:gd name="T27" fmla="*/ 16 h 37"/>
                <a:gd name="T28" fmla="*/ 13 w 38"/>
                <a:gd name="T29" fmla="*/ 18 h 37"/>
                <a:gd name="T30" fmla="*/ 10 w 38"/>
                <a:gd name="T31" fmla="*/ 19 h 37"/>
                <a:gd name="T32" fmla="*/ 6 w 38"/>
                <a:gd name="T33" fmla="*/ 21 h 37"/>
                <a:gd name="T34" fmla="*/ 0 w 38"/>
                <a:gd name="T35" fmla="*/ 21 h 37"/>
                <a:gd name="T36" fmla="*/ 0 w 38"/>
                <a:gd name="T3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7">
                  <a:moveTo>
                    <a:pt x="0" y="37"/>
                  </a:moveTo>
                  <a:lnTo>
                    <a:pt x="8" y="35"/>
                  </a:lnTo>
                  <a:lnTo>
                    <a:pt x="15" y="33"/>
                  </a:lnTo>
                  <a:lnTo>
                    <a:pt x="21" y="29"/>
                  </a:lnTo>
                  <a:lnTo>
                    <a:pt x="27" y="25"/>
                  </a:lnTo>
                  <a:lnTo>
                    <a:pt x="31" y="19"/>
                  </a:lnTo>
                  <a:lnTo>
                    <a:pt x="34" y="14"/>
                  </a:lnTo>
                  <a:lnTo>
                    <a:pt x="36" y="8"/>
                  </a:lnTo>
                  <a:lnTo>
                    <a:pt x="38" y="0"/>
                  </a:lnTo>
                  <a:lnTo>
                    <a:pt x="23" y="0"/>
                  </a:lnTo>
                  <a:lnTo>
                    <a:pt x="23" y="4"/>
                  </a:lnTo>
                  <a:lnTo>
                    <a:pt x="21" y="8"/>
                  </a:lnTo>
                  <a:lnTo>
                    <a:pt x="19" y="12"/>
                  </a:lnTo>
                  <a:lnTo>
                    <a:pt x="17" y="16"/>
                  </a:lnTo>
                  <a:lnTo>
                    <a:pt x="13" y="18"/>
                  </a:lnTo>
                  <a:lnTo>
                    <a:pt x="10" y="19"/>
                  </a:lnTo>
                  <a:lnTo>
                    <a:pt x="6" y="21"/>
                  </a:lnTo>
                  <a:lnTo>
                    <a:pt x="0" y="21"/>
                  </a:lnTo>
                  <a:lnTo>
                    <a:pt x="0" y="37"/>
                  </a:lnTo>
                  <a:close/>
                </a:path>
              </a:pathLst>
            </a:custGeom>
            <a:solidFill>
              <a:srgbClr val="0000FF"/>
            </a:solidFill>
            <a:ln w="9525">
              <a:solidFill>
                <a:srgbClr val="0000FF"/>
              </a:solidFill>
              <a:round/>
              <a:headEnd/>
              <a:tailEnd/>
            </a:ln>
          </p:spPr>
          <p:txBody>
            <a:bodyPr/>
            <a:lstStyle/>
            <a:p>
              <a:endParaRPr lang="en-US"/>
            </a:p>
          </p:txBody>
        </p:sp>
        <p:sp>
          <p:nvSpPr>
            <p:cNvPr id="50" name="Freeform 49"/>
            <p:cNvSpPr>
              <a:spLocks/>
            </p:cNvSpPr>
            <p:nvPr/>
          </p:nvSpPr>
          <p:spPr bwMode="auto">
            <a:xfrm>
              <a:off x="1893094" y="4675189"/>
              <a:ext cx="96441" cy="58738"/>
            </a:xfrm>
            <a:custGeom>
              <a:avLst/>
              <a:gdLst>
                <a:gd name="T0" fmla="*/ 0 w 54"/>
                <a:gd name="T1" fmla="*/ 0 h 37"/>
                <a:gd name="T2" fmla="*/ 2 w 54"/>
                <a:gd name="T3" fmla="*/ 8 h 37"/>
                <a:gd name="T4" fmla="*/ 4 w 54"/>
                <a:gd name="T5" fmla="*/ 14 h 37"/>
                <a:gd name="T6" fmla="*/ 10 w 54"/>
                <a:gd name="T7" fmla="*/ 19 h 37"/>
                <a:gd name="T8" fmla="*/ 16 w 54"/>
                <a:gd name="T9" fmla="*/ 25 h 37"/>
                <a:gd name="T10" fmla="*/ 23 w 54"/>
                <a:gd name="T11" fmla="*/ 31 h 37"/>
                <a:gd name="T12" fmla="*/ 33 w 54"/>
                <a:gd name="T13" fmla="*/ 33 h 37"/>
                <a:gd name="T14" fmla="*/ 42 w 54"/>
                <a:gd name="T15" fmla="*/ 35 h 37"/>
                <a:gd name="T16" fmla="*/ 54 w 54"/>
                <a:gd name="T17" fmla="*/ 37 h 37"/>
                <a:gd name="T18" fmla="*/ 54 w 54"/>
                <a:gd name="T19" fmla="*/ 21 h 37"/>
                <a:gd name="T20" fmla="*/ 44 w 54"/>
                <a:gd name="T21" fmla="*/ 21 h 37"/>
                <a:gd name="T22" fmla="*/ 37 w 54"/>
                <a:gd name="T23" fmla="*/ 19 h 37"/>
                <a:gd name="T24" fmla="*/ 29 w 54"/>
                <a:gd name="T25" fmla="*/ 18 h 37"/>
                <a:gd name="T26" fmla="*/ 25 w 54"/>
                <a:gd name="T27" fmla="*/ 14 h 37"/>
                <a:gd name="T28" fmla="*/ 21 w 54"/>
                <a:gd name="T29" fmla="*/ 10 h 37"/>
                <a:gd name="T30" fmla="*/ 19 w 54"/>
                <a:gd name="T31" fmla="*/ 8 h 37"/>
                <a:gd name="T32" fmla="*/ 17 w 54"/>
                <a:gd name="T33" fmla="*/ 4 h 37"/>
                <a:gd name="T34" fmla="*/ 17 w 54"/>
                <a:gd name="T35" fmla="*/ 0 h 37"/>
                <a:gd name="T36" fmla="*/ 0 w 54"/>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7">
                  <a:moveTo>
                    <a:pt x="0" y="0"/>
                  </a:moveTo>
                  <a:lnTo>
                    <a:pt x="2" y="8"/>
                  </a:lnTo>
                  <a:lnTo>
                    <a:pt x="4" y="14"/>
                  </a:lnTo>
                  <a:lnTo>
                    <a:pt x="10" y="19"/>
                  </a:lnTo>
                  <a:lnTo>
                    <a:pt x="16" y="25"/>
                  </a:lnTo>
                  <a:lnTo>
                    <a:pt x="23" y="31"/>
                  </a:lnTo>
                  <a:lnTo>
                    <a:pt x="33" y="33"/>
                  </a:lnTo>
                  <a:lnTo>
                    <a:pt x="42" y="35"/>
                  </a:lnTo>
                  <a:lnTo>
                    <a:pt x="54" y="37"/>
                  </a:lnTo>
                  <a:lnTo>
                    <a:pt x="54" y="21"/>
                  </a:lnTo>
                  <a:lnTo>
                    <a:pt x="44" y="21"/>
                  </a:lnTo>
                  <a:lnTo>
                    <a:pt x="37" y="19"/>
                  </a:lnTo>
                  <a:lnTo>
                    <a:pt x="29" y="18"/>
                  </a:lnTo>
                  <a:lnTo>
                    <a:pt x="25" y="14"/>
                  </a:lnTo>
                  <a:lnTo>
                    <a:pt x="21" y="10"/>
                  </a:lnTo>
                  <a:lnTo>
                    <a:pt x="19" y="8"/>
                  </a:lnTo>
                  <a:lnTo>
                    <a:pt x="17" y="4"/>
                  </a:lnTo>
                  <a:lnTo>
                    <a:pt x="17" y="0"/>
                  </a:lnTo>
                  <a:lnTo>
                    <a:pt x="0" y="0"/>
                  </a:lnTo>
                  <a:close/>
                </a:path>
              </a:pathLst>
            </a:custGeom>
            <a:solidFill>
              <a:srgbClr val="0000FF"/>
            </a:solidFill>
            <a:ln w="9525">
              <a:solidFill>
                <a:srgbClr val="0000FF"/>
              </a:solidFill>
              <a:round/>
              <a:headEnd/>
              <a:tailEnd/>
            </a:ln>
          </p:spPr>
          <p:txBody>
            <a:bodyPr/>
            <a:lstStyle/>
            <a:p>
              <a:endParaRPr lang="en-US"/>
            </a:p>
          </p:txBody>
        </p:sp>
        <p:sp>
          <p:nvSpPr>
            <p:cNvPr id="51" name="Freeform 50"/>
            <p:cNvSpPr>
              <a:spLocks/>
            </p:cNvSpPr>
            <p:nvPr/>
          </p:nvSpPr>
          <p:spPr bwMode="auto">
            <a:xfrm>
              <a:off x="1893094" y="4591051"/>
              <a:ext cx="96441" cy="84138"/>
            </a:xfrm>
            <a:custGeom>
              <a:avLst/>
              <a:gdLst>
                <a:gd name="T0" fmla="*/ 54 w 54"/>
                <a:gd name="T1" fmla="*/ 0 h 53"/>
                <a:gd name="T2" fmla="*/ 42 w 54"/>
                <a:gd name="T3" fmla="*/ 1 h 53"/>
                <a:gd name="T4" fmla="*/ 33 w 54"/>
                <a:gd name="T5" fmla="*/ 3 h 53"/>
                <a:gd name="T6" fmla="*/ 23 w 54"/>
                <a:gd name="T7" fmla="*/ 7 h 53"/>
                <a:gd name="T8" fmla="*/ 16 w 54"/>
                <a:gd name="T9" fmla="*/ 13 h 53"/>
                <a:gd name="T10" fmla="*/ 10 w 54"/>
                <a:gd name="T11" fmla="*/ 21 h 53"/>
                <a:gd name="T12" fmla="*/ 4 w 54"/>
                <a:gd name="T13" fmla="*/ 30 h 53"/>
                <a:gd name="T14" fmla="*/ 2 w 54"/>
                <a:gd name="T15" fmla="*/ 40 h 53"/>
                <a:gd name="T16" fmla="*/ 0 w 54"/>
                <a:gd name="T17" fmla="*/ 53 h 53"/>
                <a:gd name="T18" fmla="*/ 17 w 54"/>
                <a:gd name="T19" fmla="*/ 53 h 53"/>
                <a:gd name="T20" fmla="*/ 17 w 54"/>
                <a:gd name="T21" fmla="*/ 42 h 53"/>
                <a:gd name="T22" fmla="*/ 19 w 54"/>
                <a:gd name="T23" fmla="*/ 34 h 53"/>
                <a:gd name="T24" fmla="*/ 21 w 54"/>
                <a:gd name="T25" fmla="*/ 28 h 53"/>
                <a:gd name="T26" fmla="*/ 25 w 54"/>
                <a:gd name="T27" fmla="*/ 23 h 53"/>
                <a:gd name="T28" fmla="*/ 31 w 54"/>
                <a:gd name="T29" fmla="*/ 19 h 53"/>
                <a:gd name="T30" fmla="*/ 37 w 54"/>
                <a:gd name="T31" fmla="*/ 17 h 53"/>
                <a:gd name="T32" fmla="*/ 44 w 54"/>
                <a:gd name="T33" fmla="*/ 15 h 53"/>
                <a:gd name="T34" fmla="*/ 54 w 54"/>
                <a:gd name="T35" fmla="*/ 15 h 53"/>
                <a:gd name="T36" fmla="*/ 54 w 54"/>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3">
                  <a:moveTo>
                    <a:pt x="54" y="0"/>
                  </a:moveTo>
                  <a:lnTo>
                    <a:pt x="42" y="1"/>
                  </a:lnTo>
                  <a:lnTo>
                    <a:pt x="33" y="3"/>
                  </a:lnTo>
                  <a:lnTo>
                    <a:pt x="23" y="7"/>
                  </a:lnTo>
                  <a:lnTo>
                    <a:pt x="16" y="13"/>
                  </a:lnTo>
                  <a:lnTo>
                    <a:pt x="10" y="21"/>
                  </a:lnTo>
                  <a:lnTo>
                    <a:pt x="4" y="30"/>
                  </a:lnTo>
                  <a:lnTo>
                    <a:pt x="2" y="40"/>
                  </a:lnTo>
                  <a:lnTo>
                    <a:pt x="0" y="53"/>
                  </a:lnTo>
                  <a:lnTo>
                    <a:pt x="17" y="53"/>
                  </a:lnTo>
                  <a:lnTo>
                    <a:pt x="17" y="42"/>
                  </a:lnTo>
                  <a:lnTo>
                    <a:pt x="19" y="34"/>
                  </a:lnTo>
                  <a:lnTo>
                    <a:pt x="21" y="28"/>
                  </a:lnTo>
                  <a:lnTo>
                    <a:pt x="25" y="23"/>
                  </a:lnTo>
                  <a:lnTo>
                    <a:pt x="31" y="19"/>
                  </a:lnTo>
                  <a:lnTo>
                    <a:pt x="37" y="17"/>
                  </a:lnTo>
                  <a:lnTo>
                    <a:pt x="44" y="15"/>
                  </a:lnTo>
                  <a:lnTo>
                    <a:pt x="54" y="15"/>
                  </a:lnTo>
                  <a:lnTo>
                    <a:pt x="54" y="0"/>
                  </a:lnTo>
                  <a:close/>
                </a:path>
              </a:pathLst>
            </a:custGeom>
            <a:solidFill>
              <a:srgbClr val="0000FF"/>
            </a:solidFill>
            <a:ln w="9525">
              <a:solidFill>
                <a:srgbClr val="0000FF"/>
              </a:solidFill>
              <a:round/>
              <a:headEnd/>
              <a:tailEnd/>
            </a:ln>
          </p:spPr>
          <p:txBody>
            <a:bodyPr/>
            <a:lstStyle/>
            <a:p>
              <a:endParaRPr lang="en-US"/>
            </a:p>
          </p:txBody>
        </p:sp>
        <p:sp>
          <p:nvSpPr>
            <p:cNvPr id="52" name="Freeform 51"/>
            <p:cNvSpPr>
              <a:spLocks/>
            </p:cNvSpPr>
            <p:nvPr/>
          </p:nvSpPr>
          <p:spPr bwMode="auto">
            <a:xfrm>
              <a:off x="1989534" y="4591051"/>
              <a:ext cx="67866" cy="84138"/>
            </a:xfrm>
            <a:custGeom>
              <a:avLst/>
              <a:gdLst>
                <a:gd name="T0" fmla="*/ 38 w 38"/>
                <a:gd name="T1" fmla="*/ 53 h 53"/>
                <a:gd name="T2" fmla="*/ 36 w 38"/>
                <a:gd name="T3" fmla="*/ 40 h 53"/>
                <a:gd name="T4" fmla="*/ 34 w 38"/>
                <a:gd name="T5" fmla="*/ 30 h 53"/>
                <a:gd name="T6" fmla="*/ 33 w 38"/>
                <a:gd name="T7" fmla="*/ 21 h 53"/>
                <a:gd name="T8" fmla="*/ 27 w 38"/>
                <a:gd name="T9" fmla="*/ 13 h 53"/>
                <a:gd name="T10" fmla="*/ 21 w 38"/>
                <a:gd name="T11" fmla="*/ 7 h 53"/>
                <a:gd name="T12" fmla="*/ 15 w 38"/>
                <a:gd name="T13" fmla="*/ 3 h 53"/>
                <a:gd name="T14" fmla="*/ 10 w 38"/>
                <a:gd name="T15" fmla="*/ 1 h 53"/>
                <a:gd name="T16" fmla="*/ 0 w 38"/>
                <a:gd name="T17" fmla="*/ 0 h 53"/>
                <a:gd name="T18" fmla="*/ 0 w 38"/>
                <a:gd name="T19" fmla="*/ 15 h 53"/>
                <a:gd name="T20" fmla="*/ 6 w 38"/>
                <a:gd name="T21" fmla="*/ 15 h 53"/>
                <a:gd name="T22" fmla="*/ 10 w 38"/>
                <a:gd name="T23" fmla="*/ 17 h 53"/>
                <a:gd name="T24" fmla="*/ 11 w 38"/>
                <a:gd name="T25" fmla="*/ 19 h 53"/>
                <a:gd name="T26" fmla="*/ 15 w 38"/>
                <a:gd name="T27" fmla="*/ 23 h 53"/>
                <a:gd name="T28" fmla="*/ 19 w 38"/>
                <a:gd name="T29" fmla="*/ 28 h 53"/>
                <a:gd name="T30" fmla="*/ 21 w 38"/>
                <a:gd name="T31" fmla="*/ 34 h 53"/>
                <a:gd name="T32" fmla="*/ 23 w 38"/>
                <a:gd name="T33" fmla="*/ 42 h 53"/>
                <a:gd name="T34" fmla="*/ 23 w 38"/>
                <a:gd name="T35" fmla="*/ 53 h 53"/>
                <a:gd name="T36" fmla="*/ 38 w 38"/>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3">
                  <a:moveTo>
                    <a:pt x="38" y="53"/>
                  </a:moveTo>
                  <a:lnTo>
                    <a:pt x="36" y="40"/>
                  </a:lnTo>
                  <a:lnTo>
                    <a:pt x="34" y="30"/>
                  </a:lnTo>
                  <a:lnTo>
                    <a:pt x="33" y="21"/>
                  </a:lnTo>
                  <a:lnTo>
                    <a:pt x="27" y="13"/>
                  </a:lnTo>
                  <a:lnTo>
                    <a:pt x="21" y="7"/>
                  </a:lnTo>
                  <a:lnTo>
                    <a:pt x="15" y="3"/>
                  </a:lnTo>
                  <a:lnTo>
                    <a:pt x="10" y="1"/>
                  </a:lnTo>
                  <a:lnTo>
                    <a:pt x="0" y="0"/>
                  </a:lnTo>
                  <a:lnTo>
                    <a:pt x="0" y="15"/>
                  </a:lnTo>
                  <a:lnTo>
                    <a:pt x="6" y="15"/>
                  </a:lnTo>
                  <a:lnTo>
                    <a:pt x="10" y="17"/>
                  </a:lnTo>
                  <a:lnTo>
                    <a:pt x="11" y="19"/>
                  </a:lnTo>
                  <a:lnTo>
                    <a:pt x="15" y="23"/>
                  </a:lnTo>
                  <a:lnTo>
                    <a:pt x="19" y="28"/>
                  </a:lnTo>
                  <a:lnTo>
                    <a:pt x="21" y="34"/>
                  </a:lnTo>
                  <a:lnTo>
                    <a:pt x="23" y="42"/>
                  </a:lnTo>
                  <a:lnTo>
                    <a:pt x="23" y="53"/>
                  </a:lnTo>
                  <a:lnTo>
                    <a:pt x="38" y="53"/>
                  </a:lnTo>
                  <a:close/>
                </a:path>
              </a:pathLst>
            </a:custGeom>
            <a:solidFill>
              <a:srgbClr val="0000FF"/>
            </a:solidFill>
            <a:ln w="9525">
              <a:solidFill>
                <a:srgbClr val="0000FF"/>
              </a:solidFill>
              <a:round/>
              <a:headEnd/>
              <a:tailEnd/>
            </a:ln>
          </p:spPr>
          <p:txBody>
            <a:bodyPr/>
            <a:lstStyle/>
            <a:p>
              <a:endParaRPr lang="en-US"/>
            </a:p>
          </p:txBody>
        </p:sp>
        <p:sp>
          <p:nvSpPr>
            <p:cNvPr id="53" name="Freeform 52"/>
            <p:cNvSpPr>
              <a:spLocks/>
            </p:cNvSpPr>
            <p:nvPr/>
          </p:nvSpPr>
          <p:spPr bwMode="auto">
            <a:xfrm>
              <a:off x="3262908" y="3779839"/>
              <a:ext cx="137517" cy="122238"/>
            </a:xfrm>
            <a:custGeom>
              <a:avLst/>
              <a:gdLst>
                <a:gd name="T0" fmla="*/ 77 w 77"/>
                <a:gd name="T1" fmla="*/ 46 h 77"/>
                <a:gd name="T2" fmla="*/ 77 w 77"/>
                <a:gd name="T3" fmla="*/ 52 h 77"/>
                <a:gd name="T4" fmla="*/ 73 w 77"/>
                <a:gd name="T5" fmla="*/ 57 h 77"/>
                <a:gd name="T6" fmla="*/ 71 w 77"/>
                <a:gd name="T7" fmla="*/ 63 h 77"/>
                <a:gd name="T8" fmla="*/ 67 w 77"/>
                <a:gd name="T9" fmla="*/ 69 h 77"/>
                <a:gd name="T10" fmla="*/ 61 w 77"/>
                <a:gd name="T11" fmla="*/ 73 h 77"/>
                <a:gd name="T12" fmla="*/ 58 w 77"/>
                <a:gd name="T13" fmla="*/ 75 h 77"/>
                <a:gd name="T14" fmla="*/ 52 w 77"/>
                <a:gd name="T15" fmla="*/ 77 h 77"/>
                <a:gd name="T16" fmla="*/ 46 w 77"/>
                <a:gd name="T17" fmla="*/ 77 h 77"/>
                <a:gd name="T18" fmla="*/ 37 w 77"/>
                <a:gd name="T19" fmla="*/ 77 h 77"/>
                <a:gd name="T20" fmla="*/ 27 w 77"/>
                <a:gd name="T21" fmla="*/ 75 h 77"/>
                <a:gd name="T22" fmla="*/ 17 w 77"/>
                <a:gd name="T23" fmla="*/ 73 h 77"/>
                <a:gd name="T24" fmla="*/ 12 w 77"/>
                <a:gd name="T25" fmla="*/ 69 h 77"/>
                <a:gd name="T26" fmla="*/ 8 w 77"/>
                <a:gd name="T27" fmla="*/ 63 h 77"/>
                <a:gd name="T28" fmla="*/ 4 w 77"/>
                <a:gd name="T29" fmla="*/ 57 h 77"/>
                <a:gd name="T30" fmla="*/ 2 w 77"/>
                <a:gd name="T31" fmla="*/ 52 h 77"/>
                <a:gd name="T32" fmla="*/ 0 w 77"/>
                <a:gd name="T33" fmla="*/ 46 h 77"/>
                <a:gd name="T34" fmla="*/ 2 w 77"/>
                <a:gd name="T35" fmla="*/ 36 h 77"/>
                <a:gd name="T36" fmla="*/ 4 w 77"/>
                <a:gd name="T37" fmla="*/ 27 h 77"/>
                <a:gd name="T38" fmla="*/ 8 w 77"/>
                <a:gd name="T39" fmla="*/ 19 h 77"/>
                <a:gd name="T40" fmla="*/ 12 w 77"/>
                <a:gd name="T41" fmla="*/ 11 h 77"/>
                <a:gd name="T42" fmla="*/ 17 w 77"/>
                <a:gd name="T43" fmla="*/ 7 h 77"/>
                <a:gd name="T44" fmla="*/ 27 w 77"/>
                <a:gd name="T45" fmla="*/ 4 h 77"/>
                <a:gd name="T46" fmla="*/ 37 w 77"/>
                <a:gd name="T47" fmla="*/ 2 h 77"/>
                <a:gd name="T48" fmla="*/ 46 w 77"/>
                <a:gd name="T49" fmla="*/ 0 h 77"/>
                <a:gd name="T50" fmla="*/ 52 w 77"/>
                <a:gd name="T51" fmla="*/ 2 h 77"/>
                <a:gd name="T52" fmla="*/ 58 w 77"/>
                <a:gd name="T53" fmla="*/ 4 h 77"/>
                <a:gd name="T54" fmla="*/ 61 w 77"/>
                <a:gd name="T55" fmla="*/ 7 h 77"/>
                <a:gd name="T56" fmla="*/ 67 w 77"/>
                <a:gd name="T57" fmla="*/ 11 h 77"/>
                <a:gd name="T58" fmla="*/ 71 w 77"/>
                <a:gd name="T59" fmla="*/ 19 h 77"/>
                <a:gd name="T60" fmla="*/ 73 w 77"/>
                <a:gd name="T61" fmla="*/ 27 h 77"/>
                <a:gd name="T62" fmla="*/ 77 w 77"/>
                <a:gd name="T63" fmla="*/ 36 h 77"/>
                <a:gd name="T64" fmla="*/ 77 w 77"/>
                <a:gd name="T65"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46"/>
                  </a:moveTo>
                  <a:lnTo>
                    <a:pt x="77" y="52"/>
                  </a:lnTo>
                  <a:lnTo>
                    <a:pt x="73" y="57"/>
                  </a:lnTo>
                  <a:lnTo>
                    <a:pt x="71" y="63"/>
                  </a:lnTo>
                  <a:lnTo>
                    <a:pt x="67" y="69"/>
                  </a:lnTo>
                  <a:lnTo>
                    <a:pt x="61" y="73"/>
                  </a:lnTo>
                  <a:lnTo>
                    <a:pt x="58" y="75"/>
                  </a:lnTo>
                  <a:lnTo>
                    <a:pt x="52" y="77"/>
                  </a:lnTo>
                  <a:lnTo>
                    <a:pt x="46" y="77"/>
                  </a:lnTo>
                  <a:lnTo>
                    <a:pt x="37" y="77"/>
                  </a:lnTo>
                  <a:lnTo>
                    <a:pt x="27" y="75"/>
                  </a:lnTo>
                  <a:lnTo>
                    <a:pt x="17" y="73"/>
                  </a:lnTo>
                  <a:lnTo>
                    <a:pt x="12" y="69"/>
                  </a:lnTo>
                  <a:lnTo>
                    <a:pt x="8" y="63"/>
                  </a:lnTo>
                  <a:lnTo>
                    <a:pt x="4" y="57"/>
                  </a:lnTo>
                  <a:lnTo>
                    <a:pt x="2" y="52"/>
                  </a:lnTo>
                  <a:lnTo>
                    <a:pt x="0" y="46"/>
                  </a:lnTo>
                  <a:lnTo>
                    <a:pt x="2" y="36"/>
                  </a:lnTo>
                  <a:lnTo>
                    <a:pt x="4" y="27"/>
                  </a:lnTo>
                  <a:lnTo>
                    <a:pt x="8" y="19"/>
                  </a:lnTo>
                  <a:lnTo>
                    <a:pt x="12" y="11"/>
                  </a:lnTo>
                  <a:lnTo>
                    <a:pt x="17" y="7"/>
                  </a:lnTo>
                  <a:lnTo>
                    <a:pt x="27" y="4"/>
                  </a:lnTo>
                  <a:lnTo>
                    <a:pt x="37" y="2"/>
                  </a:lnTo>
                  <a:lnTo>
                    <a:pt x="46" y="0"/>
                  </a:lnTo>
                  <a:lnTo>
                    <a:pt x="52" y="2"/>
                  </a:lnTo>
                  <a:lnTo>
                    <a:pt x="58" y="4"/>
                  </a:lnTo>
                  <a:lnTo>
                    <a:pt x="61" y="7"/>
                  </a:lnTo>
                  <a:lnTo>
                    <a:pt x="67" y="11"/>
                  </a:lnTo>
                  <a:lnTo>
                    <a:pt x="71" y="19"/>
                  </a:lnTo>
                  <a:lnTo>
                    <a:pt x="73" y="27"/>
                  </a:lnTo>
                  <a:lnTo>
                    <a:pt x="77" y="36"/>
                  </a:lnTo>
                  <a:lnTo>
                    <a:pt x="77" y="46"/>
                  </a:lnTo>
                  <a:close/>
                </a:path>
              </a:pathLst>
            </a:custGeom>
            <a:solidFill>
              <a:srgbClr val="0000FF"/>
            </a:solidFill>
            <a:ln>
              <a:solidFill>
                <a:srgbClr val="0000FF"/>
              </a:solidFill>
            </a:ln>
          </p:spPr>
          <p:txBody>
            <a:bodyPr/>
            <a:lstStyle/>
            <a:p>
              <a:endParaRPr lang="en-US"/>
            </a:p>
          </p:txBody>
        </p:sp>
        <p:sp>
          <p:nvSpPr>
            <p:cNvPr id="54" name="Freeform 53"/>
            <p:cNvSpPr>
              <a:spLocks/>
            </p:cNvSpPr>
            <p:nvPr/>
          </p:nvSpPr>
          <p:spPr bwMode="auto">
            <a:xfrm>
              <a:off x="3345061" y="3852864"/>
              <a:ext cx="69652" cy="60325"/>
            </a:xfrm>
            <a:custGeom>
              <a:avLst/>
              <a:gdLst>
                <a:gd name="T0" fmla="*/ 0 w 39"/>
                <a:gd name="T1" fmla="*/ 38 h 38"/>
                <a:gd name="T2" fmla="*/ 8 w 39"/>
                <a:gd name="T3" fmla="*/ 38 h 38"/>
                <a:gd name="T4" fmla="*/ 14 w 39"/>
                <a:gd name="T5" fmla="*/ 36 h 38"/>
                <a:gd name="T6" fmla="*/ 19 w 39"/>
                <a:gd name="T7" fmla="*/ 32 h 38"/>
                <a:gd name="T8" fmla="*/ 25 w 39"/>
                <a:gd name="T9" fmla="*/ 27 h 38"/>
                <a:gd name="T10" fmla="*/ 33 w 39"/>
                <a:gd name="T11" fmla="*/ 21 h 38"/>
                <a:gd name="T12" fmla="*/ 37 w 39"/>
                <a:gd name="T13" fmla="*/ 13 h 38"/>
                <a:gd name="T14" fmla="*/ 39 w 39"/>
                <a:gd name="T15" fmla="*/ 7 h 38"/>
                <a:gd name="T16" fmla="*/ 39 w 39"/>
                <a:gd name="T17" fmla="*/ 0 h 38"/>
                <a:gd name="T18" fmla="*/ 23 w 39"/>
                <a:gd name="T19" fmla="*/ 0 h 38"/>
                <a:gd name="T20" fmla="*/ 21 w 39"/>
                <a:gd name="T21" fmla="*/ 4 h 38"/>
                <a:gd name="T22" fmla="*/ 21 w 39"/>
                <a:gd name="T23" fmla="*/ 7 h 38"/>
                <a:gd name="T24" fmla="*/ 17 w 39"/>
                <a:gd name="T25" fmla="*/ 11 h 38"/>
                <a:gd name="T26" fmla="*/ 15 w 39"/>
                <a:gd name="T27" fmla="*/ 17 h 38"/>
                <a:gd name="T28" fmla="*/ 12 w 39"/>
                <a:gd name="T29" fmla="*/ 19 h 38"/>
                <a:gd name="T30" fmla="*/ 8 w 39"/>
                <a:gd name="T31" fmla="*/ 23 h 38"/>
                <a:gd name="T32" fmla="*/ 4 w 39"/>
                <a:gd name="T33" fmla="*/ 23 h 38"/>
                <a:gd name="T34" fmla="*/ 0 w 39"/>
                <a:gd name="T35" fmla="*/ 25 h 38"/>
                <a:gd name="T36" fmla="*/ 0 w 39"/>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8">
                  <a:moveTo>
                    <a:pt x="0" y="38"/>
                  </a:moveTo>
                  <a:lnTo>
                    <a:pt x="8" y="38"/>
                  </a:lnTo>
                  <a:lnTo>
                    <a:pt x="14" y="36"/>
                  </a:lnTo>
                  <a:lnTo>
                    <a:pt x="19" y="32"/>
                  </a:lnTo>
                  <a:lnTo>
                    <a:pt x="25" y="27"/>
                  </a:lnTo>
                  <a:lnTo>
                    <a:pt x="33" y="21"/>
                  </a:lnTo>
                  <a:lnTo>
                    <a:pt x="37" y="13"/>
                  </a:lnTo>
                  <a:lnTo>
                    <a:pt x="39" y="7"/>
                  </a:lnTo>
                  <a:lnTo>
                    <a:pt x="39" y="0"/>
                  </a:lnTo>
                  <a:lnTo>
                    <a:pt x="23" y="0"/>
                  </a:lnTo>
                  <a:lnTo>
                    <a:pt x="21" y="4"/>
                  </a:lnTo>
                  <a:lnTo>
                    <a:pt x="21" y="7"/>
                  </a:lnTo>
                  <a:lnTo>
                    <a:pt x="17" y="11"/>
                  </a:lnTo>
                  <a:lnTo>
                    <a:pt x="15" y="17"/>
                  </a:lnTo>
                  <a:lnTo>
                    <a:pt x="12" y="19"/>
                  </a:lnTo>
                  <a:lnTo>
                    <a:pt x="8" y="23"/>
                  </a:lnTo>
                  <a:lnTo>
                    <a:pt x="4" y="23"/>
                  </a:lnTo>
                  <a:lnTo>
                    <a:pt x="0" y="25"/>
                  </a:lnTo>
                  <a:lnTo>
                    <a:pt x="0" y="38"/>
                  </a:lnTo>
                  <a:close/>
                </a:path>
              </a:pathLst>
            </a:custGeom>
            <a:solidFill>
              <a:srgbClr val="0000FF"/>
            </a:solidFill>
            <a:ln>
              <a:solidFill>
                <a:srgbClr val="0000FF"/>
              </a:solidFill>
            </a:ln>
          </p:spPr>
          <p:txBody>
            <a:bodyPr/>
            <a:lstStyle/>
            <a:p>
              <a:endParaRPr lang="en-US"/>
            </a:p>
          </p:txBody>
        </p:sp>
        <p:sp>
          <p:nvSpPr>
            <p:cNvPr id="55" name="Freeform 54"/>
            <p:cNvSpPr>
              <a:spLocks/>
            </p:cNvSpPr>
            <p:nvPr/>
          </p:nvSpPr>
          <p:spPr bwMode="auto">
            <a:xfrm>
              <a:off x="3252192" y="3852864"/>
              <a:ext cx="92869" cy="60325"/>
            </a:xfrm>
            <a:custGeom>
              <a:avLst/>
              <a:gdLst>
                <a:gd name="T0" fmla="*/ 0 w 52"/>
                <a:gd name="T1" fmla="*/ 0 h 38"/>
                <a:gd name="T2" fmla="*/ 0 w 52"/>
                <a:gd name="T3" fmla="*/ 7 h 38"/>
                <a:gd name="T4" fmla="*/ 2 w 52"/>
                <a:gd name="T5" fmla="*/ 17 h 38"/>
                <a:gd name="T6" fmla="*/ 8 w 52"/>
                <a:gd name="T7" fmla="*/ 23 h 38"/>
                <a:gd name="T8" fmla="*/ 14 w 52"/>
                <a:gd name="T9" fmla="*/ 29 h 38"/>
                <a:gd name="T10" fmla="*/ 21 w 52"/>
                <a:gd name="T11" fmla="*/ 32 h 38"/>
                <a:gd name="T12" fmla="*/ 29 w 52"/>
                <a:gd name="T13" fmla="*/ 36 h 38"/>
                <a:gd name="T14" fmla="*/ 41 w 52"/>
                <a:gd name="T15" fmla="*/ 38 h 38"/>
                <a:gd name="T16" fmla="*/ 52 w 52"/>
                <a:gd name="T17" fmla="*/ 38 h 38"/>
                <a:gd name="T18" fmla="*/ 52 w 52"/>
                <a:gd name="T19" fmla="*/ 25 h 38"/>
                <a:gd name="T20" fmla="*/ 43 w 52"/>
                <a:gd name="T21" fmla="*/ 23 h 38"/>
                <a:gd name="T22" fmla="*/ 35 w 52"/>
                <a:gd name="T23" fmla="*/ 21 h 38"/>
                <a:gd name="T24" fmla="*/ 27 w 52"/>
                <a:gd name="T25" fmla="*/ 19 h 38"/>
                <a:gd name="T26" fmla="*/ 21 w 52"/>
                <a:gd name="T27" fmla="*/ 17 h 38"/>
                <a:gd name="T28" fmla="*/ 18 w 52"/>
                <a:gd name="T29" fmla="*/ 11 h 38"/>
                <a:gd name="T30" fmla="*/ 16 w 52"/>
                <a:gd name="T31" fmla="*/ 7 h 38"/>
                <a:gd name="T32" fmla="*/ 14 w 52"/>
                <a:gd name="T33" fmla="*/ 4 h 38"/>
                <a:gd name="T34" fmla="*/ 14 w 52"/>
                <a:gd name="T35" fmla="*/ 0 h 38"/>
                <a:gd name="T36" fmla="*/ 0 w 52"/>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0" y="0"/>
                  </a:moveTo>
                  <a:lnTo>
                    <a:pt x="0" y="7"/>
                  </a:lnTo>
                  <a:lnTo>
                    <a:pt x="2" y="17"/>
                  </a:lnTo>
                  <a:lnTo>
                    <a:pt x="8" y="23"/>
                  </a:lnTo>
                  <a:lnTo>
                    <a:pt x="14" y="29"/>
                  </a:lnTo>
                  <a:lnTo>
                    <a:pt x="21" y="32"/>
                  </a:lnTo>
                  <a:lnTo>
                    <a:pt x="29" y="36"/>
                  </a:lnTo>
                  <a:lnTo>
                    <a:pt x="41" y="38"/>
                  </a:lnTo>
                  <a:lnTo>
                    <a:pt x="52" y="38"/>
                  </a:lnTo>
                  <a:lnTo>
                    <a:pt x="52" y="25"/>
                  </a:lnTo>
                  <a:lnTo>
                    <a:pt x="43" y="23"/>
                  </a:lnTo>
                  <a:lnTo>
                    <a:pt x="35" y="21"/>
                  </a:lnTo>
                  <a:lnTo>
                    <a:pt x="27" y="19"/>
                  </a:lnTo>
                  <a:lnTo>
                    <a:pt x="21" y="17"/>
                  </a:lnTo>
                  <a:lnTo>
                    <a:pt x="18" y="11"/>
                  </a:lnTo>
                  <a:lnTo>
                    <a:pt x="16" y="7"/>
                  </a:lnTo>
                  <a:lnTo>
                    <a:pt x="14" y="4"/>
                  </a:lnTo>
                  <a:lnTo>
                    <a:pt x="14" y="0"/>
                  </a:lnTo>
                  <a:lnTo>
                    <a:pt x="0" y="0"/>
                  </a:lnTo>
                  <a:close/>
                </a:path>
              </a:pathLst>
            </a:custGeom>
            <a:solidFill>
              <a:srgbClr val="0000FF"/>
            </a:solidFill>
            <a:ln>
              <a:solidFill>
                <a:srgbClr val="0000FF"/>
              </a:solidFill>
            </a:ln>
          </p:spPr>
          <p:txBody>
            <a:bodyPr/>
            <a:lstStyle/>
            <a:p>
              <a:endParaRPr lang="en-US"/>
            </a:p>
          </p:txBody>
        </p:sp>
        <p:sp>
          <p:nvSpPr>
            <p:cNvPr id="56" name="Freeform 55"/>
            <p:cNvSpPr>
              <a:spLocks/>
            </p:cNvSpPr>
            <p:nvPr/>
          </p:nvSpPr>
          <p:spPr bwMode="auto">
            <a:xfrm>
              <a:off x="3252192" y="3770314"/>
              <a:ext cx="92869" cy="82550"/>
            </a:xfrm>
            <a:custGeom>
              <a:avLst/>
              <a:gdLst>
                <a:gd name="T0" fmla="*/ 52 w 52"/>
                <a:gd name="T1" fmla="*/ 0 h 52"/>
                <a:gd name="T2" fmla="*/ 41 w 52"/>
                <a:gd name="T3" fmla="*/ 0 h 52"/>
                <a:gd name="T4" fmla="*/ 29 w 52"/>
                <a:gd name="T5" fmla="*/ 2 h 52"/>
                <a:gd name="T6" fmla="*/ 20 w 52"/>
                <a:gd name="T7" fmla="*/ 6 h 52"/>
                <a:gd name="T8" fmla="*/ 12 w 52"/>
                <a:gd name="T9" fmla="*/ 11 h 52"/>
                <a:gd name="T10" fmla="*/ 6 w 52"/>
                <a:gd name="T11" fmla="*/ 21 h 52"/>
                <a:gd name="T12" fmla="*/ 2 w 52"/>
                <a:gd name="T13" fmla="*/ 31 h 52"/>
                <a:gd name="T14" fmla="*/ 0 w 52"/>
                <a:gd name="T15" fmla="*/ 40 h 52"/>
                <a:gd name="T16" fmla="*/ 0 w 52"/>
                <a:gd name="T17" fmla="*/ 52 h 52"/>
                <a:gd name="T18" fmla="*/ 14 w 52"/>
                <a:gd name="T19" fmla="*/ 52 h 52"/>
                <a:gd name="T20" fmla="*/ 14 w 52"/>
                <a:gd name="T21" fmla="*/ 42 h 52"/>
                <a:gd name="T22" fmla="*/ 16 w 52"/>
                <a:gd name="T23" fmla="*/ 35 h 52"/>
                <a:gd name="T24" fmla="*/ 20 w 52"/>
                <a:gd name="T25" fmla="*/ 29 h 52"/>
                <a:gd name="T26" fmla="*/ 23 w 52"/>
                <a:gd name="T27" fmla="*/ 25 h 52"/>
                <a:gd name="T28" fmla="*/ 27 w 52"/>
                <a:gd name="T29" fmla="*/ 21 h 52"/>
                <a:gd name="T30" fmla="*/ 35 w 52"/>
                <a:gd name="T31" fmla="*/ 15 h 52"/>
                <a:gd name="T32" fmla="*/ 43 w 52"/>
                <a:gd name="T33" fmla="*/ 13 h 52"/>
                <a:gd name="T34" fmla="*/ 52 w 52"/>
                <a:gd name="T35" fmla="*/ 13 h 52"/>
                <a:gd name="T36" fmla="*/ 52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52" y="0"/>
                  </a:moveTo>
                  <a:lnTo>
                    <a:pt x="41" y="0"/>
                  </a:lnTo>
                  <a:lnTo>
                    <a:pt x="29" y="2"/>
                  </a:lnTo>
                  <a:lnTo>
                    <a:pt x="20" y="6"/>
                  </a:lnTo>
                  <a:lnTo>
                    <a:pt x="12" y="11"/>
                  </a:lnTo>
                  <a:lnTo>
                    <a:pt x="6" y="21"/>
                  </a:lnTo>
                  <a:lnTo>
                    <a:pt x="2" y="31"/>
                  </a:lnTo>
                  <a:lnTo>
                    <a:pt x="0" y="40"/>
                  </a:lnTo>
                  <a:lnTo>
                    <a:pt x="0" y="52"/>
                  </a:lnTo>
                  <a:lnTo>
                    <a:pt x="14" y="52"/>
                  </a:lnTo>
                  <a:lnTo>
                    <a:pt x="14" y="42"/>
                  </a:lnTo>
                  <a:lnTo>
                    <a:pt x="16" y="35"/>
                  </a:lnTo>
                  <a:lnTo>
                    <a:pt x="20" y="29"/>
                  </a:lnTo>
                  <a:lnTo>
                    <a:pt x="23" y="25"/>
                  </a:lnTo>
                  <a:lnTo>
                    <a:pt x="27" y="21"/>
                  </a:lnTo>
                  <a:lnTo>
                    <a:pt x="35" y="15"/>
                  </a:lnTo>
                  <a:lnTo>
                    <a:pt x="43" y="13"/>
                  </a:lnTo>
                  <a:lnTo>
                    <a:pt x="52" y="13"/>
                  </a:lnTo>
                  <a:lnTo>
                    <a:pt x="52" y="0"/>
                  </a:lnTo>
                  <a:close/>
                </a:path>
              </a:pathLst>
            </a:custGeom>
            <a:solidFill>
              <a:srgbClr val="0000FF"/>
            </a:solidFill>
            <a:ln>
              <a:solidFill>
                <a:srgbClr val="0000FF"/>
              </a:solidFill>
            </a:ln>
          </p:spPr>
          <p:txBody>
            <a:bodyPr/>
            <a:lstStyle/>
            <a:p>
              <a:endParaRPr lang="en-US"/>
            </a:p>
          </p:txBody>
        </p:sp>
        <p:sp>
          <p:nvSpPr>
            <p:cNvPr id="57" name="Freeform 56"/>
            <p:cNvSpPr>
              <a:spLocks/>
            </p:cNvSpPr>
            <p:nvPr/>
          </p:nvSpPr>
          <p:spPr bwMode="auto">
            <a:xfrm>
              <a:off x="3345061" y="3770314"/>
              <a:ext cx="69652" cy="82550"/>
            </a:xfrm>
            <a:custGeom>
              <a:avLst/>
              <a:gdLst>
                <a:gd name="T0" fmla="*/ 39 w 39"/>
                <a:gd name="T1" fmla="*/ 52 h 52"/>
                <a:gd name="T2" fmla="*/ 39 w 39"/>
                <a:gd name="T3" fmla="*/ 40 h 52"/>
                <a:gd name="T4" fmla="*/ 37 w 39"/>
                <a:gd name="T5" fmla="*/ 31 h 52"/>
                <a:gd name="T6" fmla="*/ 33 w 39"/>
                <a:gd name="T7" fmla="*/ 23 h 52"/>
                <a:gd name="T8" fmla="*/ 27 w 39"/>
                <a:gd name="T9" fmla="*/ 13 h 52"/>
                <a:gd name="T10" fmla="*/ 21 w 39"/>
                <a:gd name="T11" fmla="*/ 8 h 52"/>
                <a:gd name="T12" fmla="*/ 15 w 39"/>
                <a:gd name="T13" fmla="*/ 2 h 52"/>
                <a:gd name="T14" fmla="*/ 8 w 39"/>
                <a:gd name="T15" fmla="*/ 0 h 52"/>
                <a:gd name="T16" fmla="*/ 0 w 39"/>
                <a:gd name="T17" fmla="*/ 0 h 52"/>
                <a:gd name="T18" fmla="*/ 0 w 39"/>
                <a:gd name="T19" fmla="*/ 13 h 52"/>
                <a:gd name="T20" fmla="*/ 4 w 39"/>
                <a:gd name="T21" fmla="*/ 13 h 52"/>
                <a:gd name="T22" fmla="*/ 8 w 39"/>
                <a:gd name="T23" fmla="*/ 15 h 52"/>
                <a:gd name="T24" fmla="*/ 12 w 39"/>
                <a:gd name="T25" fmla="*/ 17 h 52"/>
                <a:gd name="T26" fmla="*/ 15 w 39"/>
                <a:gd name="T27" fmla="*/ 23 h 52"/>
                <a:gd name="T28" fmla="*/ 17 w 39"/>
                <a:gd name="T29" fmla="*/ 29 h 52"/>
                <a:gd name="T30" fmla="*/ 19 w 39"/>
                <a:gd name="T31" fmla="*/ 35 h 52"/>
                <a:gd name="T32" fmla="*/ 21 w 39"/>
                <a:gd name="T33" fmla="*/ 42 h 52"/>
                <a:gd name="T34" fmla="*/ 23 w 39"/>
                <a:gd name="T35" fmla="*/ 52 h 52"/>
                <a:gd name="T36" fmla="*/ 39 w 39"/>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52">
                  <a:moveTo>
                    <a:pt x="39" y="52"/>
                  </a:moveTo>
                  <a:lnTo>
                    <a:pt x="39" y="40"/>
                  </a:lnTo>
                  <a:lnTo>
                    <a:pt x="37" y="31"/>
                  </a:lnTo>
                  <a:lnTo>
                    <a:pt x="33" y="23"/>
                  </a:lnTo>
                  <a:lnTo>
                    <a:pt x="27" y="13"/>
                  </a:lnTo>
                  <a:lnTo>
                    <a:pt x="21" y="8"/>
                  </a:lnTo>
                  <a:lnTo>
                    <a:pt x="15" y="2"/>
                  </a:lnTo>
                  <a:lnTo>
                    <a:pt x="8" y="0"/>
                  </a:lnTo>
                  <a:lnTo>
                    <a:pt x="0" y="0"/>
                  </a:lnTo>
                  <a:lnTo>
                    <a:pt x="0" y="13"/>
                  </a:lnTo>
                  <a:lnTo>
                    <a:pt x="4" y="13"/>
                  </a:lnTo>
                  <a:lnTo>
                    <a:pt x="8" y="15"/>
                  </a:lnTo>
                  <a:lnTo>
                    <a:pt x="12" y="17"/>
                  </a:lnTo>
                  <a:lnTo>
                    <a:pt x="15" y="23"/>
                  </a:lnTo>
                  <a:lnTo>
                    <a:pt x="17" y="29"/>
                  </a:lnTo>
                  <a:lnTo>
                    <a:pt x="19" y="35"/>
                  </a:lnTo>
                  <a:lnTo>
                    <a:pt x="21" y="42"/>
                  </a:lnTo>
                  <a:lnTo>
                    <a:pt x="23" y="52"/>
                  </a:lnTo>
                  <a:lnTo>
                    <a:pt x="39" y="52"/>
                  </a:lnTo>
                  <a:close/>
                </a:path>
              </a:pathLst>
            </a:custGeom>
            <a:solidFill>
              <a:srgbClr val="0000FF"/>
            </a:solidFill>
            <a:ln>
              <a:solidFill>
                <a:srgbClr val="0000FF"/>
              </a:solidFill>
            </a:ln>
          </p:spPr>
          <p:txBody>
            <a:bodyPr/>
            <a:lstStyle/>
            <a:p>
              <a:endParaRPr lang="en-US"/>
            </a:p>
          </p:txBody>
        </p:sp>
        <p:sp>
          <p:nvSpPr>
            <p:cNvPr id="58" name="Freeform 57"/>
            <p:cNvSpPr>
              <a:spLocks/>
            </p:cNvSpPr>
            <p:nvPr/>
          </p:nvSpPr>
          <p:spPr bwMode="auto">
            <a:xfrm>
              <a:off x="4591646" y="3032126"/>
              <a:ext cx="137517" cy="122238"/>
            </a:xfrm>
            <a:custGeom>
              <a:avLst/>
              <a:gdLst>
                <a:gd name="T0" fmla="*/ 77 w 77"/>
                <a:gd name="T1" fmla="*/ 46 h 77"/>
                <a:gd name="T2" fmla="*/ 77 w 77"/>
                <a:gd name="T3" fmla="*/ 52 h 77"/>
                <a:gd name="T4" fmla="*/ 75 w 77"/>
                <a:gd name="T5" fmla="*/ 58 h 77"/>
                <a:gd name="T6" fmla="*/ 71 w 77"/>
                <a:gd name="T7" fmla="*/ 62 h 77"/>
                <a:gd name="T8" fmla="*/ 67 w 77"/>
                <a:gd name="T9" fmla="*/ 67 h 77"/>
                <a:gd name="T10" fmla="*/ 61 w 77"/>
                <a:gd name="T11" fmla="*/ 71 h 77"/>
                <a:gd name="T12" fmla="*/ 58 w 77"/>
                <a:gd name="T13" fmla="*/ 73 h 77"/>
                <a:gd name="T14" fmla="*/ 52 w 77"/>
                <a:gd name="T15" fmla="*/ 75 h 77"/>
                <a:gd name="T16" fmla="*/ 46 w 77"/>
                <a:gd name="T17" fmla="*/ 77 h 77"/>
                <a:gd name="T18" fmla="*/ 36 w 77"/>
                <a:gd name="T19" fmla="*/ 75 h 77"/>
                <a:gd name="T20" fmla="*/ 27 w 77"/>
                <a:gd name="T21" fmla="*/ 73 h 77"/>
                <a:gd name="T22" fmla="*/ 19 w 77"/>
                <a:gd name="T23" fmla="*/ 71 h 77"/>
                <a:gd name="T24" fmla="*/ 12 w 77"/>
                <a:gd name="T25" fmla="*/ 67 h 77"/>
                <a:gd name="T26" fmla="*/ 6 w 77"/>
                <a:gd name="T27" fmla="*/ 62 h 77"/>
                <a:gd name="T28" fmla="*/ 4 w 77"/>
                <a:gd name="T29" fmla="*/ 58 h 77"/>
                <a:gd name="T30" fmla="*/ 0 w 77"/>
                <a:gd name="T31" fmla="*/ 52 h 77"/>
                <a:gd name="T32" fmla="*/ 0 w 77"/>
                <a:gd name="T33" fmla="*/ 46 h 77"/>
                <a:gd name="T34" fmla="*/ 0 w 77"/>
                <a:gd name="T35" fmla="*/ 35 h 77"/>
                <a:gd name="T36" fmla="*/ 4 w 77"/>
                <a:gd name="T37" fmla="*/ 25 h 77"/>
                <a:gd name="T38" fmla="*/ 6 w 77"/>
                <a:gd name="T39" fmla="*/ 17 h 77"/>
                <a:gd name="T40" fmla="*/ 12 w 77"/>
                <a:gd name="T41" fmla="*/ 12 h 77"/>
                <a:gd name="T42" fmla="*/ 19 w 77"/>
                <a:gd name="T43" fmla="*/ 8 h 77"/>
                <a:gd name="T44" fmla="*/ 27 w 77"/>
                <a:gd name="T45" fmla="*/ 4 h 77"/>
                <a:gd name="T46" fmla="*/ 36 w 77"/>
                <a:gd name="T47" fmla="*/ 2 h 77"/>
                <a:gd name="T48" fmla="*/ 46 w 77"/>
                <a:gd name="T49" fmla="*/ 0 h 77"/>
                <a:gd name="T50" fmla="*/ 52 w 77"/>
                <a:gd name="T51" fmla="*/ 2 h 77"/>
                <a:gd name="T52" fmla="*/ 58 w 77"/>
                <a:gd name="T53" fmla="*/ 4 h 77"/>
                <a:gd name="T54" fmla="*/ 61 w 77"/>
                <a:gd name="T55" fmla="*/ 8 h 77"/>
                <a:gd name="T56" fmla="*/ 67 w 77"/>
                <a:gd name="T57" fmla="*/ 12 h 77"/>
                <a:gd name="T58" fmla="*/ 71 w 77"/>
                <a:gd name="T59" fmla="*/ 17 h 77"/>
                <a:gd name="T60" fmla="*/ 75 w 77"/>
                <a:gd name="T61" fmla="*/ 25 h 77"/>
                <a:gd name="T62" fmla="*/ 77 w 77"/>
                <a:gd name="T63" fmla="*/ 35 h 77"/>
                <a:gd name="T64" fmla="*/ 77 w 77"/>
                <a:gd name="T65"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46"/>
                  </a:moveTo>
                  <a:lnTo>
                    <a:pt x="77" y="52"/>
                  </a:lnTo>
                  <a:lnTo>
                    <a:pt x="75" y="58"/>
                  </a:lnTo>
                  <a:lnTo>
                    <a:pt x="71" y="62"/>
                  </a:lnTo>
                  <a:lnTo>
                    <a:pt x="67" y="67"/>
                  </a:lnTo>
                  <a:lnTo>
                    <a:pt x="61" y="71"/>
                  </a:lnTo>
                  <a:lnTo>
                    <a:pt x="58" y="73"/>
                  </a:lnTo>
                  <a:lnTo>
                    <a:pt x="52" y="75"/>
                  </a:lnTo>
                  <a:lnTo>
                    <a:pt x="46" y="77"/>
                  </a:lnTo>
                  <a:lnTo>
                    <a:pt x="36" y="75"/>
                  </a:lnTo>
                  <a:lnTo>
                    <a:pt x="27" y="73"/>
                  </a:lnTo>
                  <a:lnTo>
                    <a:pt x="19" y="71"/>
                  </a:lnTo>
                  <a:lnTo>
                    <a:pt x="12" y="67"/>
                  </a:lnTo>
                  <a:lnTo>
                    <a:pt x="6" y="62"/>
                  </a:lnTo>
                  <a:lnTo>
                    <a:pt x="4" y="58"/>
                  </a:lnTo>
                  <a:lnTo>
                    <a:pt x="0" y="52"/>
                  </a:lnTo>
                  <a:lnTo>
                    <a:pt x="0" y="46"/>
                  </a:lnTo>
                  <a:lnTo>
                    <a:pt x="0" y="35"/>
                  </a:lnTo>
                  <a:lnTo>
                    <a:pt x="4" y="25"/>
                  </a:lnTo>
                  <a:lnTo>
                    <a:pt x="6" y="17"/>
                  </a:lnTo>
                  <a:lnTo>
                    <a:pt x="12" y="12"/>
                  </a:lnTo>
                  <a:lnTo>
                    <a:pt x="19" y="8"/>
                  </a:lnTo>
                  <a:lnTo>
                    <a:pt x="27" y="4"/>
                  </a:lnTo>
                  <a:lnTo>
                    <a:pt x="36" y="2"/>
                  </a:lnTo>
                  <a:lnTo>
                    <a:pt x="46" y="0"/>
                  </a:lnTo>
                  <a:lnTo>
                    <a:pt x="52" y="2"/>
                  </a:lnTo>
                  <a:lnTo>
                    <a:pt x="58" y="4"/>
                  </a:lnTo>
                  <a:lnTo>
                    <a:pt x="61" y="8"/>
                  </a:lnTo>
                  <a:lnTo>
                    <a:pt x="67" y="12"/>
                  </a:lnTo>
                  <a:lnTo>
                    <a:pt x="71" y="17"/>
                  </a:lnTo>
                  <a:lnTo>
                    <a:pt x="75" y="25"/>
                  </a:lnTo>
                  <a:lnTo>
                    <a:pt x="77" y="35"/>
                  </a:lnTo>
                  <a:lnTo>
                    <a:pt x="77" y="46"/>
                  </a:lnTo>
                  <a:close/>
                </a:path>
              </a:pathLst>
            </a:custGeom>
            <a:solidFill>
              <a:srgbClr val="0000FF"/>
            </a:solidFill>
            <a:ln>
              <a:solidFill>
                <a:srgbClr val="0000FF"/>
              </a:solidFill>
            </a:ln>
          </p:spPr>
          <p:txBody>
            <a:bodyPr/>
            <a:lstStyle/>
            <a:p>
              <a:endParaRPr lang="en-US">
                <a:solidFill>
                  <a:srgbClr val="0000FF"/>
                </a:solidFill>
              </a:endParaRPr>
            </a:p>
          </p:txBody>
        </p:sp>
        <p:sp>
          <p:nvSpPr>
            <p:cNvPr id="59" name="Freeform 58"/>
            <p:cNvSpPr>
              <a:spLocks/>
            </p:cNvSpPr>
            <p:nvPr/>
          </p:nvSpPr>
          <p:spPr bwMode="auto">
            <a:xfrm>
              <a:off x="4673799" y="3105151"/>
              <a:ext cx="67866" cy="58738"/>
            </a:xfrm>
            <a:custGeom>
              <a:avLst/>
              <a:gdLst>
                <a:gd name="T0" fmla="*/ 0 w 38"/>
                <a:gd name="T1" fmla="*/ 37 h 37"/>
                <a:gd name="T2" fmla="*/ 8 w 38"/>
                <a:gd name="T3" fmla="*/ 37 h 37"/>
                <a:gd name="T4" fmla="*/ 13 w 38"/>
                <a:gd name="T5" fmla="*/ 35 h 37"/>
                <a:gd name="T6" fmla="*/ 21 w 38"/>
                <a:gd name="T7" fmla="*/ 31 h 37"/>
                <a:gd name="T8" fmla="*/ 27 w 38"/>
                <a:gd name="T9" fmla="*/ 25 h 37"/>
                <a:gd name="T10" fmla="*/ 31 w 38"/>
                <a:gd name="T11" fmla="*/ 21 h 37"/>
                <a:gd name="T12" fmla="*/ 35 w 38"/>
                <a:gd name="T13" fmla="*/ 14 h 37"/>
                <a:gd name="T14" fmla="*/ 38 w 38"/>
                <a:gd name="T15" fmla="*/ 8 h 37"/>
                <a:gd name="T16" fmla="*/ 38 w 38"/>
                <a:gd name="T17" fmla="*/ 0 h 37"/>
                <a:gd name="T18" fmla="*/ 23 w 38"/>
                <a:gd name="T19" fmla="*/ 0 h 37"/>
                <a:gd name="T20" fmla="*/ 23 w 38"/>
                <a:gd name="T21" fmla="*/ 4 h 37"/>
                <a:gd name="T22" fmla="*/ 21 w 38"/>
                <a:gd name="T23" fmla="*/ 8 h 37"/>
                <a:gd name="T24" fmla="*/ 17 w 38"/>
                <a:gd name="T25" fmla="*/ 12 h 37"/>
                <a:gd name="T26" fmla="*/ 15 w 38"/>
                <a:gd name="T27" fmla="*/ 16 h 37"/>
                <a:gd name="T28" fmla="*/ 12 w 38"/>
                <a:gd name="T29" fmla="*/ 20 h 37"/>
                <a:gd name="T30" fmla="*/ 8 w 38"/>
                <a:gd name="T31" fmla="*/ 21 h 37"/>
                <a:gd name="T32" fmla="*/ 4 w 38"/>
                <a:gd name="T33" fmla="*/ 21 h 37"/>
                <a:gd name="T34" fmla="*/ 0 w 38"/>
                <a:gd name="T35" fmla="*/ 23 h 37"/>
                <a:gd name="T36" fmla="*/ 0 w 38"/>
                <a:gd name="T3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7">
                  <a:moveTo>
                    <a:pt x="0" y="37"/>
                  </a:moveTo>
                  <a:lnTo>
                    <a:pt x="8" y="37"/>
                  </a:lnTo>
                  <a:lnTo>
                    <a:pt x="13" y="35"/>
                  </a:lnTo>
                  <a:lnTo>
                    <a:pt x="21" y="31"/>
                  </a:lnTo>
                  <a:lnTo>
                    <a:pt x="27" y="25"/>
                  </a:lnTo>
                  <a:lnTo>
                    <a:pt x="31" y="21"/>
                  </a:lnTo>
                  <a:lnTo>
                    <a:pt x="35" y="14"/>
                  </a:lnTo>
                  <a:lnTo>
                    <a:pt x="38" y="8"/>
                  </a:lnTo>
                  <a:lnTo>
                    <a:pt x="38" y="0"/>
                  </a:lnTo>
                  <a:lnTo>
                    <a:pt x="23" y="0"/>
                  </a:lnTo>
                  <a:lnTo>
                    <a:pt x="23" y="4"/>
                  </a:lnTo>
                  <a:lnTo>
                    <a:pt x="21" y="8"/>
                  </a:lnTo>
                  <a:lnTo>
                    <a:pt x="17" y="12"/>
                  </a:lnTo>
                  <a:lnTo>
                    <a:pt x="15" y="16"/>
                  </a:lnTo>
                  <a:lnTo>
                    <a:pt x="12" y="20"/>
                  </a:lnTo>
                  <a:lnTo>
                    <a:pt x="8" y="21"/>
                  </a:lnTo>
                  <a:lnTo>
                    <a:pt x="4" y="21"/>
                  </a:lnTo>
                  <a:lnTo>
                    <a:pt x="0" y="23"/>
                  </a:lnTo>
                  <a:lnTo>
                    <a:pt x="0" y="37"/>
                  </a:lnTo>
                  <a:close/>
                </a:path>
              </a:pathLst>
            </a:custGeom>
            <a:solidFill>
              <a:srgbClr val="0000FF"/>
            </a:solidFill>
            <a:ln>
              <a:solidFill>
                <a:srgbClr val="0000FF"/>
              </a:solidFill>
            </a:ln>
          </p:spPr>
          <p:txBody>
            <a:bodyPr/>
            <a:lstStyle/>
            <a:p>
              <a:endParaRPr lang="en-US">
                <a:solidFill>
                  <a:srgbClr val="0000FF"/>
                </a:solidFill>
              </a:endParaRPr>
            </a:p>
          </p:txBody>
        </p:sp>
        <p:sp>
          <p:nvSpPr>
            <p:cNvPr id="60" name="Freeform 59"/>
            <p:cNvSpPr>
              <a:spLocks/>
            </p:cNvSpPr>
            <p:nvPr/>
          </p:nvSpPr>
          <p:spPr bwMode="auto">
            <a:xfrm>
              <a:off x="4577358" y="3105151"/>
              <a:ext cx="96441" cy="58738"/>
            </a:xfrm>
            <a:custGeom>
              <a:avLst/>
              <a:gdLst>
                <a:gd name="T0" fmla="*/ 0 w 54"/>
                <a:gd name="T1" fmla="*/ 0 h 37"/>
                <a:gd name="T2" fmla="*/ 2 w 54"/>
                <a:gd name="T3" fmla="*/ 8 h 37"/>
                <a:gd name="T4" fmla="*/ 4 w 54"/>
                <a:gd name="T5" fmla="*/ 16 h 37"/>
                <a:gd name="T6" fmla="*/ 8 w 54"/>
                <a:gd name="T7" fmla="*/ 21 h 37"/>
                <a:gd name="T8" fmla="*/ 16 w 54"/>
                <a:gd name="T9" fmla="*/ 27 h 37"/>
                <a:gd name="T10" fmla="*/ 21 w 54"/>
                <a:gd name="T11" fmla="*/ 31 h 37"/>
                <a:gd name="T12" fmla="*/ 33 w 54"/>
                <a:gd name="T13" fmla="*/ 35 h 37"/>
                <a:gd name="T14" fmla="*/ 43 w 54"/>
                <a:gd name="T15" fmla="*/ 37 h 37"/>
                <a:gd name="T16" fmla="*/ 54 w 54"/>
                <a:gd name="T17" fmla="*/ 37 h 37"/>
                <a:gd name="T18" fmla="*/ 54 w 54"/>
                <a:gd name="T19" fmla="*/ 23 h 37"/>
                <a:gd name="T20" fmla="*/ 44 w 54"/>
                <a:gd name="T21" fmla="*/ 21 h 37"/>
                <a:gd name="T22" fmla="*/ 37 w 54"/>
                <a:gd name="T23" fmla="*/ 21 h 37"/>
                <a:gd name="T24" fmla="*/ 31 w 54"/>
                <a:gd name="T25" fmla="*/ 18 h 37"/>
                <a:gd name="T26" fmla="*/ 23 w 54"/>
                <a:gd name="T27" fmla="*/ 16 h 37"/>
                <a:gd name="T28" fmla="*/ 20 w 54"/>
                <a:gd name="T29" fmla="*/ 12 h 37"/>
                <a:gd name="T30" fmla="*/ 18 w 54"/>
                <a:gd name="T31" fmla="*/ 8 h 37"/>
                <a:gd name="T32" fmla="*/ 16 w 54"/>
                <a:gd name="T33" fmla="*/ 4 h 37"/>
                <a:gd name="T34" fmla="*/ 16 w 54"/>
                <a:gd name="T35" fmla="*/ 0 h 37"/>
                <a:gd name="T36" fmla="*/ 0 w 54"/>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7">
                  <a:moveTo>
                    <a:pt x="0" y="0"/>
                  </a:moveTo>
                  <a:lnTo>
                    <a:pt x="2" y="8"/>
                  </a:lnTo>
                  <a:lnTo>
                    <a:pt x="4" y="16"/>
                  </a:lnTo>
                  <a:lnTo>
                    <a:pt x="8" y="21"/>
                  </a:lnTo>
                  <a:lnTo>
                    <a:pt x="16" y="27"/>
                  </a:lnTo>
                  <a:lnTo>
                    <a:pt x="21" y="31"/>
                  </a:lnTo>
                  <a:lnTo>
                    <a:pt x="33" y="35"/>
                  </a:lnTo>
                  <a:lnTo>
                    <a:pt x="43" y="37"/>
                  </a:lnTo>
                  <a:lnTo>
                    <a:pt x="54" y="37"/>
                  </a:lnTo>
                  <a:lnTo>
                    <a:pt x="54" y="23"/>
                  </a:lnTo>
                  <a:lnTo>
                    <a:pt x="44" y="21"/>
                  </a:lnTo>
                  <a:lnTo>
                    <a:pt x="37" y="21"/>
                  </a:lnTo>
                  <a:lnTo>
                    <a:pt x="31" y="18"/>
                  </a:lnTo>
                  <a:lnTo>
                    <a:pt x="23" y="16"/>
                  </a:lnTo>
                  <a:lnTo>
                    <a:pt x="20" y="12"/>
                  </a:lnTo>
                  <a:lnTo>
                    <a:pt x="18" y="8"/>
                  </a:lnTo>
                  <a:lnTo>
                    <a:pt x="16" y="4"/>
                  </a:lnTo>
                  <a:lnTo>
                    <a:pt x="16" y="0"/>
                  </a:lnTo>
                  <a:lnTo>
                    <a:pt x="0" y="0"/>
                  </a:lnTo>
                  <a:close/>
                </a:path>
              </a:pathLst>
            </a:custGeom>
            <a:solidFill>
              <a:srgbClr val="0000FF"/>
            </a:solidFill>
            <a:ln>
              <a:solidFill>
                <a:srgbClr val="0000FF"/>
              </a:solidFill>
            </a:ln>
          </p:spPr>
          <p:txBody>
            <a:bodyPr/>
            <a:lstStyle/>
            <a:p>
              <a:endParaRPr lang="en-US">
                <a:solidFill>
                  <a:srgbClr val="0000FF"/>
                </a:solidFill>
              </a:endParaRPr>
            </a:p>
          </p:txBody>
        </p:sp>
        <p:sp>
          <p:nvSpPr>
            <p:cNvPr id="61" name="Freeform 60"/>
            <p:cNvSpPr>
              <a:spLocks/>
            </p:cNvSpPr>
            <p:nvPr/>
          </p:nvSpPr>
          <p:spPr bwMode="auto">
            <a:xfrm>
              <a:off x="4577358" y="3022601"/>
              <a:ext cx="96441" cy="82550"/>
            </a:xfrm>
            <a:custGeom>
              <a:avLst/>
              <a:gdLst>
                <a:gd name="T0" fmla="*/ 54 w 54"/>
                <a:gd name="T1" fmla="*/ 0 h 52"/>
                <a:gd name="T2" fmla="*/ 43 w 54"/>
                <a:gd name="T3" fmla="*/ 0 h 52"/>
                <a:gd name="T4" fmla="*/ 33 w 54"/>
                <a:gd name="T5" fmla="*/ 2 h 52"/>
                <a:gd name="T6" fmla="*/ 21 w 54"/>
                <a:gd name="T7" fmla="*/ 6 h 52"/>
                <a:gd name="T8" fmla="*/ 14 w 54"/>
                <a:gd name="T9" fmla="*/ 12 h 52"/>
                <a:gd name="T10" fmla="*/ 8 w 54"/>
                <a:gd name="T11" fmla="*/ 20 h 52"/>
                <a:gd name="T12" fmla="*/ 4 w 54"/>
                <a:gd name="T13" fmla="*/ 29 h 52"/>
                <a:gd name="T14" fmla="*/ 2 w 54"/>
                <a:gd name="T15" fmla="*/ 39 h 52"/>
                <a:gd name="T16" fmla="*/ 0 w 54"/>
                <a:gd name="T17" fmla="*/ 52 h 52"/>
                <a:gd name="T18" fmla="*/ 16 w 54"/>
                <a:gd name="T19" fmla="*/ 52 h 52"/>
                <a:gd name="T20" fmla="*/ 16 w 54"/>
                <a:gd name="T21" fmla="*/ 41 h 52"/>
                <a:gd name="T22" fmla="*/ 18 w 54"/>
                <a:gd name="T23" fmla="*/ 35 h 52"/>
                <a:gd name="T24" fmla="*/ 21 w 54"/>
                <a:gd name="T25" fmla="*/ 27 h 52"/>
                <a:gd name="T26" fmla="*/ 27 w 54"/>
                <a:gd name="T27" fmla="*/ 23 h 52"/>
                <a:gd name="T28" fmla="*/ 31 w 54"/>
                <a:gd name="T29" fmla="*/ 20 h 52"/>
                <a:gd name="T30" fmla="*/ 37 w 54"/>
                <a:gd name="T31" fmla="*/ 18 h 52"/>
                <a:gd name="T32" fmla="*/ 44 w 54"/>
                <a:gd name="T33" fmla="*/ 16 h 52"/>
                <a:gd name="T34" fmla="*/ 54 w 54"/>
                <a:gd name="T35" fmla="*/ 14 h 52"/>
                <a:gd name="T36" fmla="*/ 54 w 54"/>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2">
                  <a:moveTo>
                    <a:pt x="54" y="0"/>
                  </a:moveTo>
                  <a:lnTo>
                    <a:pt x="43" y="0"/>
                  </a:lnTo>
                  <a:lnTo>
                    <a:pt x="33" y="2"/>
                  </a:lnTo>
                  <a:lnTo>
                    <a:pt x="21" y="6"/>
                  </a:lnTo>
                  <a:lnTo>
                    <a:pt x="14" y="12"/>
                  </a:lnTo>
                  <a:lnTo>
                    <a:pt x="8" y="20"/>
                  </a:lnTo>
                  <a:lnTo>
                    <a:pt x="4" y="29"/>
                  </a:lnTo>
                  <a:lnTo>
                    <a:pt x="2" y="39"/>
                  </a:lnTo>
                  <a:lnTo>
                    <a:pt x="0" y="52"/>
                  </a:lnTo>
                  <a:lnTo>
                    <a:pt x="16" y="52"/>
                  </a:lnTo>
                  <a:lnTo>
                    <a:pt x="16" y="41"/>
                  </a:lnTo>
                  <a:lnTo>
                    <a:pt x="18" y="35"/>
                  </a:lnTo>
                  <a:lnTo>
                    <a:pt x="21" y="27"/>
                  </a:lnTo>
                  <a:lnTo>
                    <a:pt x="27" y="23"/>
                  </a:lnTo>
                  <a:lnTo>
                    <a:pt x="31" y="20"/>
                  </a:lnTo>
                  <a:lnTo>
                    <a:pt x="37" y="18"/>
                  </a:lnTo>
                  <a:lnTo>
                    <a:pt x="44" y="16"/>
                  </a:lnTo>
                  <a:lnTo>
                    <a:pt x="54" y="14"/>
                  </a:lnTo>
                  <a:lnTo>
                    <a:pt x="54" y="0"/>
                  </a:lnTo>
                  <a:close/>
                </a:path>
              </a:pathLst>
            </a:custGeom>
            <a:solidFill>
              <a:srgbClr val="0000FF"/>
            </a:solidFill>
            <a:ln>
              <a:solidFill>
                <a:srgbClr val="0000FF"/>
              </a:solidFill>
            </a:ln>
          </p:spPr>
          <p:txBody>
            <a:bodyPr/>
            <a:lstStyle/>
            <a:p>
              <a:endParaRPr lang="en-US">
                <a:solidFill>
                  <a:srgbClr val="0000FF"/>
                </a:solidFill>
              </a:endParaRPr>
            </a:p>
          </p:txBody>
        </p:sp>
        <p:sp>
          <p:nvSpPr>
            <p:cNvPr id="62" name="Freeform 61"/>
            <p:cNvSpPr>
              <a:spLocks/>
            </p:cNvSpPr>
            <p:nvPr/>
          </p:nvSpPr>
          <p:spPr bwMode="auto">
            <a:xfrm>
              <a:off x="4673799" y="3022601"/>
              <a:ext cx="67866" cy="82550"/>
            </a:xfrm>
            <a:custGeom>
              <a:avLst/>
              <a:gdLst>
                <a:gd name="T0" fmla="*/ 38 w 38"/>
                <a:gd name="T1" fmla="*/ 52 h 52"/>
                <a:gd name="T2" fmla="*/ 38 w 38"/>
                <a:gd name="T3" fmla="*/ 39 h 52"/>
                <a:gd name="T4" fmla="*/ 36 w 38"/>
                <a:gd name="T5" fmla="*/ 29 h 52"/>
                <a:gd name="T6" fmla="*/ 33 w 38"/>
                <a:gd name="T7" fmla="*/ 22 h 52"/>
                <a:gd name="T8" fmla="*/ 27 w 38"/>
                <a:gd name="T9" fmla="*/ 14 h 52"/>
                <a:gd name="T10" fmla="*/ 23 w 38"/>
                <a:gd name="T11" fmla="*/ 8 h 52"/>
                <a:gd name="T12" fmla="*/ 13 w 38"/>
                <a:gd name="T13" fmla="*/ 4 h 52"/>
                <a:gd name="T14" fmla="*/ 8 w 38"/>
                <a:gd name="T15" fmla="*/ 0 h 52"/>
                <a:gd name="T16" fmla="*/ 0 w 38"/>
                <a:gd name="T17" fmla="*/ 0 h 52"/>
                <a:gd name="T18" fmla="*/ 0 w 38"/>
                <a:gd name="T19" fmla="*/ 14 h 52"/>
                <a:gd name="T20" fmla="*/ 4 w 38"/>
                <a:gd name="T21" fmla="*/ 16 h 52"/>
                <a:gd name="T22" fmla="*/ 8 w 38"/>
                <a:gd name="T23" fmla="*/ 16 h 52"/>
                <a:gd name="T24" fmla="*/ 12 w 38"/>
                <a:gd name="T25" fmla="*/ 20 h 52"/>
                <a:gd name="T26" fmla="*/ 13 w 38"/>
                <a:gd name="T27" fmla="*/ 22 h 52"/>
                <a:gd name="T28" fmla="*/ 17 w 38"/>
                <a:gd name="T29" fmla="*/ 27 h 52"/>
                <a:gd name="T30" fmla="*/ 21 w 38"/>
                <a:gd name="T31" fmla="*/ 33 h 52"/>
                <a:gd name="T32" fmla="*/ 23 w 38"/>
                <a:gd name="T33" fmla="*/ 41 h 52"/>
                <a:gd name="T34" fmla="*/ 23 w 38"/>
                <a:gd name="T35" fmla="*/ 52 h 52"/>
                <a:gd name="T36" fmla="*/ 38 w 38"/>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2">
                  <a:moveTo>
                    <a:pt x="38" y="52"/>
                  </a:moveTo>
                  <a:lnTo>
                    <a:pt x="38" y="39"/>
                  </a:lnTo>
                  <a:lnTo>
                    <a:pt x="36" y="29"/>
                  </a:lnTo>
                  <a:lnTo>
                    <a:pt x="33" y="22"/>
                  </a:lnTo>
                  <a:lnTo>
                    <a:pt x="27" y="14"/>
                  </a:lnTo>
                  <a:lnTo>
                    <a:pt x="23" y="8"/>
                  </a:lnTo>
                  <a:lnTo>
                    <a:pt x="13" y="4"/>
                  </a:lnTo>
                  <a:lnTo>
                    <a:pt x="8" y="0"/>
                  </a:lnTo>
                  <a:lnTo>
                    <a:pt x="0" y="0"/>
                  </a:lnTo>
                  <a:lnTo>
                    <a:pt x="0" y="14"/>
                  </a:lnTo>
                  <a:lnTo>
                    <a:pt x="4" y="16"/>
                  </a:lnTo>
                  <a:lnTo>
                    <a:pt x="8" y="16"/>
                  </a:lnTo>
                  <a:lnTo>
                    <a:pt x="12" y="20"/>
                  </a:lnTo>
                  <a:lnTo>
                    <a:pt x="13" y="22"/>
                  </a:lnTo>
                  <a:lnTo>
                    <a:pt x="17" y="27"/>
                  </a:lnTo>
                  <a:lnTo>
                    <a:pt x="21" y="33"/>
                  </a:lnTo>
                  <a:lnTo>
                    <a:pt x="23" y="41"/>
                  </a:lnTo>
                  <a:lnTo>
                    <a:pt x="23" y="52"/>
                  </a:lnTo>
                  <a:lnTo>
                    <a:pt x="38" y="52"/>
                  </a:lnTo>
                  <a:close/>
                </a:path>
              </a:pathLst>
            </a:custGeom>
            <a:solidFill>
              <a:srgbClr val="0000FF"/>
            </a:solidFill>
            <a:ln>
              <a:solidFill>
                <a:srgbClr val="0000FF"/>
              </a:solidFill>
            </a:ln>
          </p:spPr>
          <p:txBody>
            <a:bodyPr/>
            <a:lstStyle/>
            <a:p>
              <a:endParaRPr lang="en-US">
                <a:solidFill>
                  <a:srgbClr val="0000FF"/>
                </a:solidFill>
              </a:endParaRPr>
            </a:p>
          </p:txBody>
        </p:sp>
        <p:sp>
          <p:nvSpPr>
            <p:cNvPr id="63" name="Freeform 62"/>
            <p:cNvSpPr>
              <a:spLocks/>
            </p:cNvSpPr>
            <p:nvPr/>
          </p:nvSpPr>
          <p:spPr bwMode="auto">
            <a:xfrm>
              <a:off x="5920383" y="2693989"/>
              <a:ext cx="137517" cy="122238"/>
            </a:xfrm>
            <a:custGeom>
              <a:avLst/>
              <a:gdLst>
                <a:gd name="T0" fmla="*/ 77 w 77"/>
                <a:gd name="T1" fmla="*/ 46 h 77"/>
                <a:gd name="T2" fmla="*/ 77 w 77"/>
                <a:gd name="T3" fmla="*/ 54 h 77"/>
                <a:gd name="T4" fmla="*/ 75 w 77"/>
                <a:gd name="T5" fmla="*/ 58 h 77"/>
                <a:gd name="T6" fmla="*/ 71 w 77"/>
                <a:gd name="T7" fmla="*/ 63 h 77"/>
                <a:gd name="T8" fmla="*/ 67 w 77"/>
                <a:gd name="T9" fmla="*/ 67 h 77"/>
                <a:gd name="T10" fmla="*/ 63 w 77"/>
                <a:gd name="T11" fmla="*/ 71 h 77"/>
                <a:gd name="T12" fmla="*/ 56 w 77"/>
                <a:gd name="T13" fmla="*/ 75 h 77"/>
                <a:gd name="T14" fmla="*/ 52 w 77"/>
                <a:gd name="T15" fmla="*/ 77 h 77"/>
                <a:gd name="T16" fmla="*/ 46 w 77"/>
                <a:gd name="T17" fmla="*/ 77 h 77"/>
                <a:gd name="T18" fmla="*/ 34 w 77"/>
                <a:gd name="T19" fmla="*/ 77 h 77"/>
                <a:gd name="T20" fmla="*/ 27 w 77"/>
                <a:gd name="T21" fmla="*/ 75 h 77"/>
                <a:gd name="T22" fmla="*/ 19 w 77"/>
                <a:gd name="T23" fmla="*/ 71 h 77"/>
                <a:gd name="T24" fmla="*/ 13 w 77"/>
                <a:gd name="T25" fmla="*/ 67 h 77"/>
                <a:gd name="T26" fmla="*/ 6 w 77"/>
                <a:gd name="T27" fmla="*/ 63 h 77"/>
                <a:gd name="T28" fmla="*/ 2 w 77"/>
                <a:gd name="T29" fmla="*/ 58 h 77"/>
                <a:gd name="T30" fmla="*/ 0 w 77"/>
                <a:gd name="T31" fmla="*/ 54 h 77"/>
                <a:gd name="T32" fmla="*/ 0 w 77"/>
                <a:gd name="T33" fmla="*/ 46 h 77"/>
                <a:gd name="T34" fmla="*/ 0 w 77"/>
                <a:gd name="T35" fmla="*/ 35 h 77"/>
                <a:gd name="T36" fmla="*/ 2 w 77"/>
                <a:gd name="T37" fmla="*/ 27 h 77"/>
                <a:gd name="T38" fmla="*/ 6 w 77"/>
                <a:gd name="T39" fmla="*/ 19 h 77"/>
                <a:gd name="T40" fmla="*/ 13 w 77"/>
                <a:gd name="T41" fmla="*/ 13 h 77"/>
                <a:gd name="T42" fmla="*/ 19 w 77"/>
                <a:gd name="T43" fmla="*/ 8 h 77"/>
                <a:gd name="T44" fmla="*/ 27 w 77"/>
                <a:gd name="T45" fmla="*/ 2 h 77"/>
                <a:gd name="T46" fmla="*/ 34 w 77"/>
                <a:gd name="T47" fmla="*/ 0 h 77"/>
                <a:gd name="T48" fmla="*/ 46 w 77"/>
                <a:gd name="T49" fmla="*/ 0 h 77"/>
                <a:gd name="T50" fmla="*/ 52 w 77"/>
                <a:gd name="T51" fmla="*/ 0 h 77"/>
                <a:gd name="T52" fmla="*/ 56 w 77"/>
                <a:gd name="T53" fmla="*/ 2 h 77"/>
                <a:gd name="T54" fmla="*/ 63 w 77"/>
                <a:gd name="T55" fmla="*/ 8 h 77"/>
                <a:gd name="T56" fmla="*/ 67 w 77"/>
                <a:gd name="T57" fmla="*/ 13 h 77"/>
                <a:gd name="T58" fmla="*/ 71 w 77"/>
                <a:gd name="T59" fmla="*/ 19 h 77"/>
                <a:gd name="T60" fmla="*/ 75 w 77"/>
                <a:gd name="T61" fmla="*/ 27 h 77"/>
                <a:gd name="T62" fmla="*/ 77 w 77"/>
                <a:gd name="T63" fmla="*/ 35 h 77"/>
                <a:gd name="T64" fmla="*/ 77 w 77"/>
                <a:gd name="T65"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7">
                  <a:moveTo>
                    <a:pt x="77" y="46"/>
                  </a:moveTo>
                  <a:lnTo>
                    <a:pt x="77" y="54"/>
                  </a:lnTo>
                  <a:lnTo>
                    <a:pt x="75" y="58"/>
                  </a:lnTo>
                  <a:lnTo>
                    <a:pt x="71" y="63"/>
                  </a:lnTo>
                  <a:lnTo>
                    <a:pt x="67" y="67"/>
                  </a:lnTo>
                  <a:lnTo>
                    <a:pt x="63" y="71"/>
                  </a:lnTo>
                  <a:lnTo>
                    <a:pt x="56" y="75"/>
                  </a:lnTo>
                  <a:lnTo>
                    <a:pt x="52" y="77"/>
                  </a:lnTo>
                  <a:lnTo>
                    <a:pt x="46" y="77"/>
                  </a:lnTo>
                  <a:lnTo>
                    <a:pt x="34" y="77"/>
                  </a:lnTo>
                  <a:lnTo>
                    <a:pt x="27" y="75"/>
                  </a:lnTo>
                  <a:lnTo>
                    <a:pt x="19" y="71"/>
                  </a:lnTo>
                  <a:lnTo>
                    <a:pt x="13" y="67"/>
                  </a:lnTo>
                  <a:lnTo>
                    <a:pt x="6" y="63"/>
                  </a:lnTo>
                  <a:lnTo>
                    <a:pt x="2" y="58"/>
                  </a:lnTo>
                  <a:lnTo>
                    <a:pt x="0" y="54"/>
                  </a:lnTo>
                  <a:lnTo>
                    <a:pt x="0" y="46"/>
                  </a:lnTo>
                  <a:lnTo>
                    <a:pt x="0" y="35"/>
                  </a:lnTo>
                  <a:lnTo>
                    <a:pt x="2" y="27"/>
                  </a:lnTo>
                  <a:lnTo>
                    <a:pt x="6" y="19"/>
                  </a:lnTo>
                  <a:lnTo>
                    <a:pt x="13" y="13"/>
                  </a:lnTo>
                  <a:lnTo>
                    <a:pt x="19" y="8"/>
                  </a:lnTo>
                  <a:lnTo>
                    <a:pt x="27" y="2"/>
                  </a:lnTo>
                  <a:lnTo>
                    <a:pt x="34" y="0"/>
                  </a:lnTo>
                  <a:lnTo>
                    <a:pt x="46" y="0"/>
                  </a:lnTo>
                  <a:lnTo>
                    <a:pt x="52" y="0"/>
                  </a:lnTo>
                  <a:lnTo>
                    <a:pt x="56" y="2"/>
                  </a:lnTo>
                  <a:lnTo>
                    <a:pt x="63" y="8"/>
                  </a:lnTo>
                  <a:lnTo>
                    <a:pt x="67" y="13"/>
                  </a:lnTo>
                  <a:lnTo>
                    <a:pt x="71" y="19"/>
                  </a:lnTo>
                  <a:lnTo>
                    <a:pt x="75" y="27"/>
                  </a:lnTo>
                  <a:lnTo>
                    <a:pt x="77" y="35"/>
                  </a:lnTo>
                  <a:lnTo>
                    <a:pt x="77" y="46"/>
                  </a:lnTo>
                  <a:close/>
                </a:path>
              </a:pathLst>
            </a:custGeom>
            <a:solidFill>
              <a:srgbClr val="0000FF"/>
            </a:solidFill>
            <a:ln>
              <a:solidFill>
                <a:srgbClr val="0000FF"/>
              </a:solidFill>
            </a:ln>
          </p:spPr>
          <p:txBody>
            <a:bodyPr/>
            <a:lstStyle/>
            <a:p>
              <a:endParaRPr lang="en-US">
                <a:solidFill>
                  <a:srgbClr val="0000FF"/>
                </a:solidFill>
              </a:endParaRPr>
            </a:p>
          </p:txBody>
        </p:sp>
        <p:sp>
          <p:nvSpPr>
            <p:cNvPr id="64" name="Freeform 63"/>
            <p:cNvSpPr>
              <a:spLocks/>
            </p:cNvSpPr>
            <p:nvPr/>
          </p:nvSpPr>
          <p:spPr bwMode="auto">
            <a:xfrm>
              <a:off x="6002536" y="2767014"/>
              <a:ext cx="67866" cy="61913"/>
            </a:xfrm>
            <a:custGeom>
              <a:avLst/>
              <a:gdLst>
                <a:gd name="T0" fmla="*/ 0 w 38"/>
                <a:gd name="T1" fmla="*/ 39 h 39"/>
                <a:gd name="T2" fmla="*/ 6 w 38"/>
                <a:gd name="T3" fmla="*/ 37 h 39"/>
                <a:gd name="T4" fmla="*/ 15 w 38"/>
                <a:gd name="T5" fmla="*/ 35 h 39"/>
                <a:gd name="T6" fmla="*/ 21 w 38"/>
                <a:gd name="T7" fmla="*/ 31 h 39"/>
                <a:gd name="T8" fmla="*/ 27 w 38"/>
                <a:gd name="T9" fmla="*/ 27 h 39"/>
                <a:gd name="T10" fmla="*/ 31 w 38"/>
                <a:gd name="T11" fmla="*/ 21 h 39"/>
                <a:gd name="T12" fmla="*/ 34 w 38"/>
                <a:gd name="T13" fmla="*/ 16 h 39"/>
                <a:gd name="T14" fmla="*/ 36 w 38"/>
                <a:gd name="T15" fmla="*/ 8 h 39"/>
                <a:gd name="T16" fmla="*/ 38 w 38"/>
                <a:gd name="T17" fmla="*/ 0 h 39"/>
                <a:gd name="T18" fmla="*/ 23 w 38"/>
                <a:gd name="T19" fmla="*/ 0 h 39"/>
                <a:gd name="T20" fmla="*/ 23 w 38"/>
                <a:gd name="T21" fmla="*/ 4 h 39"/>
                <a:gd name="T22" fmla="*/ 21 w 38"/>
                <a:gd name="T23" fmla="*/ 10 h 39"/>
                <a:gd name="T24" fmla="*/ 19 w 38"/>
                <a:gd name="T25" fmla="*/ 14 h 39"/>
                <a:gd name="T26" fmla="*/ 17 w 38"/>
                <a:gd name="T27" fmla="*/ 17 h 39"/>
                <a:gd name="T28" fmla="*/ 13 w 38"/>
                <a:gd name="T29" fmla="*/ 19 h 39"/>
                <a:gd name="T30" fmla="*/ 8 w 38"/>
                <a:gd name="T31" fmla="*/ 21 h 39"/>
                <a:gd name="T32" fmla="*/ 4 w 38"/>
                <a:gd name="T33" fmla="*/ 23 h 39"/>
                <a:gd name="T34" fmla="*/ 0 w 38"/>
                <a:gd name="T35" fmla="*/ 23 h 39"/>
                <a:gd name="T36" fmla="*/ 0 w 38"/>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9">
                  <a:moveTo>
                    <a:pt x="0" y="39"/>
                  </a:moveTo>
                  <a:lnTo>
                    <a:pt x="6" y="37"/>
                  </a:lnTo>
                  <a:lnTo>
                    <a:pt x="15" y="35"/>
                  </a:lnTo>
                  <a:lnTo>
                    <a:pt x="21" y="31"/>
                  </a:lnTo>
                  <a:lnTo>
                    <a:pt x="27" y="27"/>
                  </a:lnTo>
                  <a:lnTo>
                    <a:pt x="31" y="21"/>
                  </a:lnTo>
                  <a:lnTo>
                    <a:pt x="34" y="16"/>
                  </a:lnTo>
                  <a:lnTo>
                    <a:pt x="36" y="8"/>
                  </a:lnTo>
                  <a:lnTo>
                    <a:pt x="38" y="0"/>
                  </a:lnTo>
                  <a:lnTo>
                    <a:pt x="23" y="0"/>
                  </a:lnTo>
                  <a:lnTo>
                    <a:pt x="23" y="4"/>
                  </a:lnTo>
                  <a:lnTo>
                    <a:pt x="21" y="10"/>
                  </a:lnTo>
                  <a:lnTo>
                    <a:pt x="19" y="14"/>
                  </a:lnTo>
                  <a:lnTo>
                    <a:pt x="17" y="17"/>
                  </a:lnTo>
                  <a:lnTo>
                    <a:pt x="13" y="19"/>
                  </a:lnTo>
                  <a:lnTo>
                    <a:pt x="8" y="21"/>
                  </a:lnTo>
                  <a:lnTo>
                    <a:pt x="4" y="23"/>
                  </a:lnTo>
                  <a:lnTo>
                    <a:pt x="0" y="23"/>
                  </a:lnTo>
                  <a:lnTo>
                    <a:pt x="0" y="39"/>
                  </a:lnTo>
                  <a:close/>
                </a:path>
              </a:pathLst>
            </a:custGeom>
            <a:solidFill>
              <a:srgbClr val="0000FF"/>
            </a:solidFill>
            <a:ln>
              <a:solidFill>
                <a:srgbClr val="0000FF"/>
              </a:solidFill>
            </a:ln>
          </p:spPr>
          <p:txBody>
            <a:bodyPr/>
            <a:lstStyle/>
            <a:p>
              <a:endParaRPr lang="en-US">
                <a:solidFill>
                  <a:srgbClr val="0000FF"/>
                </a:solidFill>
              </a:endParaRPr>
            </a:p>
          </p:txBody>
        </p:sp>
        <p:sp>
          <p:nvSpPr>
            <p:cNvPr id="65" name="Freeform 64"/>
            <p:cNvSpPr>
              <a:spLocks/>
            </p:cNvSpPr>
            <p:nvPr/>
          </p:nvSpPr>
          <p:spPr bwMode="auto">
            <a:xfrm>
              <a:off x="5906096" y="2767014"/>
              <a:ext cx="96441" cy="61913"/>
            </a:xfrm>
            <a:custGeom>
              <a:avLst/>
              <a:gdLst>
                <a:gd name="T0" fmla="*/ 0 w 54"/>
                <a:gd name="T1" fmla="*/ 0 h 39"/>
                <a:gd name="T2" fmla="*/ 2 w 54"/>
                <a:gd name="T3" fmla="*/ 10 h 39"/>
                <a:gd name="T4" fmla="*/ 4 w 54"/>
                <a:gd name="T5" fmla="*/ 16 h 39"/>
                <a:gd name="T6" fmla="*/ 8 w 54"/>
                <a:gd name="T7" fmla="*/ 21 h 39"/>
                <a:gd name="T8" fmla="*/ 14 w 54"/>
                <a:gd name="T9" fmla="*/ 27 h 39"/>
                <a:gd name="T10" fmla="*/ 23 w 54"/>
                <a:gd name="T11" fmla="*/ 33 h 39"/>
                <a:gd name="T12" fmla="*/ 33 w 54"/>
                <a:gd name="T13" fmla="*/ 35 h 39"/>
                <a:gd name="T14" fmla="*/ 42 w 54"/>
                <a:gd name="T15" fmla="*/ 37 h 39"/>
                <a:gd name="T16" fmla="*/ 54 w 54"/>
                <a:gd name="T17" fmla="*/ 39 h 39"/>
                <a:gd name="T18" fmla="*/ 54 w 54"/>
                <a:gd name="T19" fmla="*/ 23 h 39"/>
                <a:gd name="T20" fmla="*/ 44 w 54"/>
                <a:gd name="T21" fmla="*/ 23 h 39"/>
                <a:gd name="T22" fmla="*/ 37 w 54"/>
                <a:gd name="T23" fmla="*/ 21 h 39"/>
                <a:gd name="T24" fmla="*/ 31 w 54"/>
                <a:gd name="T25" fmla="*/ 19 h 39"/>
                <a:gd name="T26" fmla="*/ 25 w 54"/>
                <a:gd name="T27" fmla="*/ 16 h 39"/>
                <a:gd name="T28" fmla="*/ 21 w 54"/>
                <a:gd name="T29" fmla="*/ 12 h 39"/>
                <a:gd name="T30" fmla="*/ 19 w 54"/>
                <a:gd name="T31" fmla="*/ 10 h 39"/>
                <a:gd name="T32" fmla="*/ 18 w 54"/>
                <a:gd name="T33" fmla="*/ 4 h 39"/>
                <a:gd name="T34" fmla="*/ 18 w 54"/>
                <a:gd name="T35" fmla="*/ 0 h 39"/>
                <a:gd name="T36" fmla="*/ 0 w 54"/>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9">
                  <a:moveTo>
                    <a:pt x="0" y="0"/>
                  </a:moveTo>
                  <a:lnTo>
                    <a:pt x="2" y="10"/>
                  </a:lnTo>
                  <a:lnTo>
                    <a:pt x="4" y="16"/>
                  </a:lnTo>
                  <a:lnTo>
                    <a:pt x="8" y="21"/>
                  </a:lnTo>
                  <a:lnTo>
                    <a:pt x="14" y="27"/>
                  </a:lnTo>
                  <a:lnTo>
                    <a:pt x="23" y="33"/>
                  </a:lnTo>
                  <a:lnTo>
                    <a:pt x="33" y="35"/>
                  </a:lnTo>
                  <a:lnTo>
                    <a:pt x="42" y="37"/>
                  </a:lnTo>
                  <a:lnTo>
                    <a:pt x="54" y="39"/>
                  </a:lnTo>
                  <a:lnTo>
                    <a:pt x="54" y="23"/>
                  </a:lnTo>
                  <a:lnTo>
                    <a:pt x="44" y="23"/>
                  </a:lnTo>
                  <a:lnTo>
                    <a:pt x="37" y="21"/>
                  </a:lnTo>
                  <a:lnTo>
                    <a:pt x="31" y="19"/>
                  </a:lnTo>
                  <a:lnTo>
                    <a:pt x="25" y="16"/>
                  </a:lnTo>
                  <a:lnTo>
                    <a:pt x="21" y="12"/>
                  </a:lnTo>
                  <a:lnTo>
                    <a:pt x="19" y="10"/>
                  </a:lnTo>
                  <a:lnTo>
                    <a:pt x="18" y="4"/>
                  </a:lnTo>
                  <a:lnTo>
                    <a:pt x="18" y="0"/>
                  </a:lnTo>
                  <a:lnTo>
                    <a:pt x="0" y="0"/>
                  </a:lnTo>
                  <a:close/>
                </a:path>
              </a:pathLst>
            </a:custGeom>
            <a:solidFill>
              <a:srgbClr val="0000FF"/>
            </a:solidFill>
            <a:ln>
              <a:solidFill>
                <a:srgbClr val="0000FF"/>
              </a:solidFill>
            </a:ln>
          </p:spPr>
          <p:txBody>
            <a:bodyPr/>
            <a:lstStyle/>
            <a:p>
              <a:endParaRPr lang="en-US">
                <a:solidFill>
                  <a:srgbClr val="0000FF"/>
                </a:solidFill>
              </a:endParaRPr>
            </a:p>
          </p:txBody>
        </p:sp>
        <p:sp>
          <p:nvSpPr>
            <p:cNvPr id="66" name="Freeform 65"/>
            <p:cNvSpPr>
              <a:spLocks/>
            </p:cNvSpPr>
            <p:nvPr/>
          </p:nvSpPr>
          <p:spPr bwMode="auto">
            <a:xfrm>
              <a:off x="5906096" y="2681289"/>
              <a:ext cx="96441" cy="85725"/>
            </a:xfrm>
            <a:custGeom>
              <a:avLst/>
              <a:gdLst>
                <a:gd name="T0" fmla="*/ 54 w 54"/>
                <a:gd name="T1" fmla="*/ 0 h 54"/>
                <a:gd name="T2" fmla="*/ 42 w 54"/>
                <a:gd name="T3" fmla="*/ 2 h 54"/>
                <a:gd name="T4" fmla="*/ 33 w 54"/>
                <a:gd name="T5" fmla="*/ 4 h 54"/>
                <a:gd name="T6" fmla="*/ 23 w 54"/>
                <a:gd name="T7" fmla="*/ 8 h 54"/>
                <a:gd name="T8" fmla="*/ 14 w 54"/>
                <a:gd name="T9" fmla="*/ 16 h 54"/>
                <a:gd name="T10" fmla="*/ 8 w 54"/>
                <a:gd name="T11" fmla="*/ 23 h 54"/>
                <a:gd name="T12" fmla="*/ 4 w 54"/>
                <a:gd name="T13" fmla="*/ 33 h 54"/>
                <a:gd name="T14" fmla="*/ 2 w 54"/>
                <a:gd name="T15" fmla="*/ 43 h 54"/>
                <a:gd name="T16" fmla="*/ 0 w 54"/>
                <a:gd name="T17" fmla="*/ 54 h 54"/>
                <a:gd name="T18" fmla="*/ 18 w 54"/>
                <a:gd name="T19" fmla="*/ 54 h 54"/>
                <a:gd name="T20" fmla="*/ 18 w 54"/>
                <a:gd name="T21" fmla="*/ 45 h 54"/>
                <a:gd name="T22" fmla="*/ 19 w 54"/>
                <a:gd name="T23" fmla="*/ 37 h 54"/>
                <a:gd name="T24" fmla="*/ 21 w 54"/>
                <a:gd name="T25" fmla="*/ 31 h 54"/>
                <a:gd name="T26" fmla="*/ 25 w 54"/>
                <a:gd name="T27" fmla="*/ 25 h 54"/>
                <a:gd name="T28" fmla="*/ 31 w 54"/>
                <a:gd name="T29" fmla="*/ 21 h 54"/>
                <a:gd name="T30" fmla="*/ 37 w 54"/>
                <a:gd name="T31" fmla="*/ 20 h 54"/>
                <a:gd name="T32" fmla="*/ 44 w 54"/>
                <a:gd name="T33" fmla="*/ 18 h 54"/>
                <a:gd name="T34" fmla="*/ 54 w 54"/>
                <a:gd name="T35" fmla="*/ 18 h 54"/>
                <a:gd name="T36" fmla="*/ 54 w 54"/>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4">
                  <a:moveTo>
                    <a:pt x="54" y="0"/>
                  </a:moveTo>
                  <a:lnTo>
                    <a:pt x="42" y="2"/>
                  </a:lnTo>
                  <a:lnTo>
                    <a:pt x="33" y="4"/>
                  </a:lnTo>
                  <a:lnTo>
                    <a:pt x="23" y="8"/>
                  </a:lnTo>
                  <a:lnTo>
                    <a:pt x="14" y="16"/>
                  </a:lnTo>
                  <a:lnTo>
                    <a:pt x="8" y="23"/>
                  </a:lnTo>
                  <a:lnTo>
                    <a:pt x="4" y="33"/>
                  </a:lnTo>
                  <a:lnTo>
                    <a:pt x="2" y="43"/>
                  </a:lnTo>
                  <a:lnTo>
                    <a:pt x="0" y="54"/>
                  </a:lnTo>
                  <a:lnTo>
                    <a:pt x="18" y="54"/>
                  </a:lnTo>
                  <a:lnTo>
                    <a:pt x="18" y="45"/>
                  </a:lnTo>
                  <a:lnTo>
                    <a:pt x="19" y="37"/>
                  </a:lnTo>
                  <a:lnTo>
                    <a:pt x="21" y="31"/>
                  </a:lnTo>
                  <a:lnTo>
                    <a:pt x="25" y="25"/>
                  </a:lnTo>
                  <a:lnTo>
                    <a:pt x="31" y="21"/>
                  </a:lnTo>
                  <a:lnTo>
                    <a:pt x="37" y="20"/>
                  </a:lnTo>
                  <a:lnTo>
                    <a:pt x="44" y="18"/>
                  </a:lnTo>
                  <a:lnTo>
                    <a:pt x="54" y="18"/>
                  </a:lnTo>
                  <a:lnTo>
                    <a:pt x="54" y="0"/>
                  </a:lnTo>
                  <a:close/>
                </a:path>
              </a:pathLst>
            </a:custGeom>
            <a:solidFill>
              <a:srgbClr val="0000FF"/>
            </a:solidFill>
            <a:ln>
              <a:solidFill>
                <a:srgbClr val="0000FF"/>
              </a:solidFill>
            </a:ln>
          </p:spPr>
          <p:txBody>
            <a:bodyPr/>
            <a:lstStyle/>
            <a:p>
              <a:endParaRPr lang="en-US">
                <a:solidFill>
                  <a:srgbClr val="0000FF"/>
                </a:solidFill>
              </a:endParaRPr>
            </a:p>
          </p:txBody>
        </p:sp>
        <p:sp>
          <p:nvSpPr>
            <p:cNvPr id="67" name="Freeform 66"/>
            <p:cNvSpPr>
              <a:spLocks/>
            </p:cNvSpPr>
            <p:nvPr/>
          </p:nvSpPr>
          <p:spPr bwMode="auto">
            <a:xfrm>
              <a:off x="6002536" y="2681289"/>
              <a:ext cx="67866" cy="85725"/>
            </a:xfrm>
            <a:custGeom>
              <a:avLst/>
              <a:gdLst>
                <a:gd name="T0" fmla="*/ 38 w 38"/>
                <a:gd name="T1" fmla="*/ 54 h 54"/>
                <a:gd name="T2" fmla="*/ 36 w 38"/>
                <a:gd name="T3" fmla="*/ 43 h 54"/>
                <a:gd name="T4" fmla="*/ 34 w 38"/>
                <a:gd name="T5" fmla="*/ 33 h 54"/>
                <a:gd name="T6" fmla="*/ 33 w 38"/>
                <a:gd name="T7" fmla="*/ 23 h 54"/>
                <a:gd name="T8" fmla="*/ 27 w 38"/>
                <a:gd name="T9" fmla="*/ 16 h 54"/>
                <a:gd name="T10" fmla="*/ 21 w 38"/>
                <a:gd name="T11" fmla="*/ 8 h 54"/>
                <a:gd name="T12" fmla="*/ 15 w 38"/>
                <a:gd name="T13" fmla="*/ 4 h 54"/>
                <a:gd name="T14" fmla="*/ 8 w 38"/>
                <a:gd name="T15" fmla="*/ 2 h 54"/>
                <a:gd name="T16" fmla="*/ 0 w 38"/>
                <a:gd name="T17" fmla="*/ 0 h 54"/>
                <a:gd name="T18" fmla="*/ 0 w 38"/>
                <a:gd name="T19" fmla="*/ 18 h 54"/>
                <a:gd name="T20" fmla="*/ 4 w 38"/>
                <a:gd name="T21" fmla="*/ 18 h 54"/>
                <a:gd name="T22" fmla="*/ 8 w 38"/>
                <a:gd name="T23" fmla="*/ 20 h 54"/>
                <a:gd name="T24" fmla="*/ 10 w 38"/>
                <a:gd name="T25" fmla="*/ 21 h 54"/>
                <a:gd name="T26" fmla="*/ 15 w 38"/>
                <a:gd name="T27" fmla="*/ 25 h 54"/>
                <a:gd name="T28" fmla="*/ 19 w 38"/>
                <a:gd name="T29" fmla="*/ 31 h 54"/>
                <a:gd name="T30" fmla="*/ 21 w 38"/>
                <a:gd name="T31" fmla="*/ 37 h 54"/>
                <a:gd name="T32" fmla="*/ 23 w 38"/>
                <a:gd name="T33" fmla="*/ 45 h 54"/>
                <a:gd name="T34" fmla="*/ 23 w 38"/>
                <a:gd name="T35" fmla="*/ 54 h 54"/>
                <a:gd name="T36" fmla="*/ 38 w 38"/>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4">
                  <a:moveTo>
                    <a:pt x="38" y="54"/>
                  </a:moveTo>
                  <a:lnTo>
                    <a:pt x="36" y="43"/>
                  </a:lnTo>
                  <a:lnTo>
                    <a:pt x="34" y="33"/>
                  </a:lnTo>
                  <a:lnTo>
                    <a:pt x="33" y="23"/>
                  </a:lnTo>
                  <a:lnTo>
                    <a:pt x="27" y="16"/>
                  </a:lnTo>
                  <a:lnTo>
                    <a:pt x="21" y="8"/>
                  </a:lnTo>
                  <a:lnTo>
                    <a:pt x="15" y="4"/>
                  </a:lnTo>
                  <a:lnTo>
                    <a:pt x="8" y="2"/>
                  </a:lnTo>
                  <a:lnTo>
                    <a:pt x="0" y="0"/>
                  </a:lnTo>
                  <a:lnTo>
                    <a:pt x="0" y="18"/>
                  </a:lnTo>
                  <a:lnTo>
                    <a:pt x="4" y="18"/>
                  </a:lnTo>
                  <a:lnTo>
                    <a:pt x="8" y="20"/>
                  </a:lnTo>
                  <a:lnTo>
                    <a:pt x="10" y="21"/>
                  </a:lnTo>
                  <a:lnTo>
                    <a:pt x="15" y="25"/>
                  </a:lnTo>
                  <a:lnTo>
                    <a:pt x="19" y="31"/>
                  </a:lnTo>
                  <a:lnTo>
                    <a:pt x="21" y="37"/>
                  </a:lnTo>
                  <a:lnTo>
                    <a:pt x="23" y="45"/>
                  </a:lnTo>
                  <a:lnTo>
                    <a:pt x="23" y="54"/>
                  </a:lnTo>
                  <a:lnTo>
                    <a:pt x="38" y="54"/>
                  </a:lnTo>
                  <a:close/>
                </a:path>
              </a:pathLst>
            </a:custGeom>
            <a:solidFill>
              <a:srgbClr val="0000FF"/>
            </a:solidFill>
            <a:ln>
              <a:solidFill>
                <a:srgbClr val="0000FF"/>
              </a:solidFill>
            </a:ln>
          </p:spPr>
          <p:txBody>
            <a:bodyPr/>
            <a:lstStyle/>
            <a:p>
              <a:endParaRPr lang="en-US">
                <a:solidFill>
                  <a:srgbClr val="0000FF"/>
                </a:solidFill>
              </a:endParaRPr>
            </a:p>
          </p:txBody>
        </p:sp>
        <p:sp>
          <p:nvSpPr>
            <p:cNvPr id="68" name="Freeform 67"/>
            <p:cNvSpPr>
              <a:spLocks/>
            </p:cNvSpPr>
            <p:nvPr/>
          </p:nvSpPr>
          <p:spPr bwMode="auto">
            <a:xfrm>
              <a:off x="7843838" y="2093914"/>
              <a:ext cx="137517" cy="119063"/>
            </a:xfrm>
            <a:custGeom>
              <a:avLst/>
              <a:gdLst>
                <a:gd name="T0" fmla="*/ 77 w 77"/>
                <a:gd name="T1" fmla="*/ 46 h 75"/>
                <a:gd name="T2" fmla="*/ 77 w 77"/>
                <a:gd name="T3" fmla="*/ 50 h 75"/>
                <a:gd name="T4" fmla="*/ 75 w 77"/>
                <a:gd name="T5" fmla="*/ 55 h 75"/>
                <a:gd name="T6" fmla="*/ 71 w 77"/>
                <a:gd name="T7" fmla="*/ 61 h 75"/>
                <a:gd name="T8" fmla="*/ 68 w 77"/>
                <a:gd name="T9" fmla="*/ 65 h 75"/>
                <a:gd name="T10" fmla="*/ 64 w 77"/>
                <a:gd name="T11" fmla="*/ 69 h 75"/>
                <a:gd name="T12" fmla="*/ 60 w 77"/>
                <a:gd name="T13" fmla="*/ 73 h 75"/>
                <a:gd name="T14" fmla="*/ 52 w 77"/>
                <a:gd name="T15" fmla="*/ 73 h 75"/>
                <a:gd name="T16" fmla="*/ 46 w 77"/>
                <a:gd name="T17" fmla="*/ 75 h 75"/>
                <a:gd name="T18" fmla="*/ 37 w 77"/>
                <a:gd name="T19" fmla="*/ 73 h 75"/>
                <a:gd name="T20" fmla="*/ 27 w 77"/>
                <a:gd name="T21" fmla="*/ 73 h 75"/>
                <a:gd name="T22" fmla="*/ 20 w 77"/>
                <a:gd name="T23" fmla="*/ 69 h 75"/>
                <a:gd name="T24" fmla="*/ 14 w 77"/>
                <a:gd name="T25" fmla="*/ 65 h 75"/>
                <a:gd name="T26" fmla="*/ 6 w 77"/>
                <a:gd name="T27" fmla="*/ 61 h 75"/>
                <a:gd name="T28" fmla="*/ 4 w 77"/>
                <a:gd name="T29" fmla="*/ 55 h 75"/>
                <a:gd name="T30" fmla="*/ 0 w 77"/>
                <a:gd name="T31" fmla="*/ 50 h 75"/>
                <a:gd name="T32" fmla="*/ 0 w 77"/>
                <a:gd name="T33" fmla="*/ 46 h 75"/>
                <a:gd name="T34" fmla="*/ 0 w 77"/>
                <a:gd name="T35" fmla="*/ 32 h 75"/>
                <a:gd name="T36" fmla="*/ 4 w 77"/>
                <a:gd name="T37" fmla="*/ 25 h 75"/>
                <a:gd name="T38" fmla="*/ 6 w 77"/>
                <a:gd name="T39" fmla="*/ 17 h 75"/>
                <a:gd name="T40" fmla="*/ 14 w 77"/>
                <a:gd name="T41" fmla="*/ 9 h 75"/>
                <a:gd name="T42" fmla="*/ 20 w 77"/>
                <a:gd name="T43" fmla="*/ 5 h 75"/>
                <a:gd name="T44" fmla="*/ 27 w 77"/>
                <a:gd name="T45" fmla="*/ 2 h 75"/>
                <a:gd name="T46" fmla="*/ 37 w 77"/>
                <a:gd name="T47" fmla="*/ 0 h 75"/>
                <a:gd name="T48" fmla="*/ 46 w 77"/>
                <a:gd name="T49" fmla="*/ 0 h 75"/>
                <a:gd name="T50" fmla="*/ 52 w 77"/>
                <a:gd name="T51" fmla="*/ 0 h 75"/>
                <a:gd name="T52" fmla="*/ 60 w 77"/>
                <a:gd name="T53" fmla="*/ 2 h 75"/>
                <a:gd name="T54" fmla="*/ 64 w 77"/>
                <a:gd name="T55" fmla="*/ 5 h 75"/>
                <a:gd name="T56" fmla="*/ 68 w 77"/>
                <a:gd name="T57" fmla="*/ 9 h 75"/>
                <a:gd name="T58" fmla="*/ 71 w 77"/>
                <a:gd name="T59" fmla="*/ 17 h 75"/>
                <a:gd name="T60" fmla="*/ 75 w 77"/>
                <a:gd name="T61" fmla="*/ 25 h 75"/>
                <a:gd name="T62" fmla="*/ 77 w 77"/>
                <a:gd name="T63" fmla="*/ 32 h 75"/>
                <a:gd name="T64" fmla="*/ 77 w 77"/>
                <a:gd name="T65"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5">
                  <a:moveTo>
                    <a:pt x="77" y="46"/>
                  </a:moveTo>
                  <a:lnTo>
                    <a:pt x="77" y="50"/>
                  </a:lnTo>
                  <a:lnTo>
                    <a:pt x="75" y="55"/>
                  </a:lnTo>
                  <a:lnTo>
                    <a:pt x="71" y="61"/>
                  </a:lnTo>
                  <a:lnTo>
                    <a:pt x="68" y="65"/>
                  </a:lnTo>
                  <a:lnTo>
                    <a:pt x="64" y="69"/>
                  </a:lnTo>
                  <a:lnTo>
                    <a:pt x="60" y="73"/>
                  </a:lnTo>
                  <a:lnTo>
                    <a:pt x="52" y="73"/>
                  </a:lnTo>
                  <a:lnTo>
                    <a:pt x="46" y="75"/>
                  </a:lnTo>
                  <a:lnTo>
                    <a:pt x="37" y="73"/>
                  </a:lnTo>
                  <a:lnTo>
                    <a:pt x="27" y="73"/>
                  </a:lnTo>
                  <a:lnTo>
                    <a:pt x="20" y="69"/>
                  </a:lnTo>
                  <a:lnTo>
                    <a:pt x="14" y="65"/>
                  </a:lnTo>
                  <a:lnTo>
                    <a:pt x="6" y="61"/>
                  </a:lnTo>
                  <a:lnTo>
                    <a:pt x="4" y="55"/>
                  </a:lnTo>
                  <a:lnTo>
                    <a:pt x="0" y="50"/>
                  </a:lnTo>
                  <a:lnTo>
                    <a:pt x="0" y="46"/>
                  </a:lnTo>
                  <a:lnTo>
                    <a:pt x="0" y="32"/>
                  </a:lnTo>
                  <a:lnTo>
                    <a:pt x="4" y="25"/>
                  </a:lnTo>
                  <a:lnTo>
                    <a:pt x="6" y="17"/>
                  </a:lnTo>
                  <a:lnTo>
                    <a:pt x="14" y="9"/>
                  </a:lnTo>
                  <a:lnTo>
                    <a:pt x="20" y="5"/>
                  </a:lnTo>
                  <a:lnTo>
                    <a:pt x="27" y="2"/>
                  </a:lnTo>
                  <a:lnTo>
                    <a:pt x="37" y="0"/>
                  </a:lnTo>
                  <a:lnTo>
                    <a:pt x="46" y="0"/>
                  </a:lnTo>
                  <a:lnTo>
                    <a:pt x="52" y="0"/>
                  </a:lnTo>
                  <a:lnTo>
                    <a:pt x="60" y="2"/>
                  </a:lnTo>
                  <a:lnTo>
                    <a:pt x="64" y="5"/>
                  </a:lnTo>
                  <a:lnTo>
                    <a:pt x="68" y="9"/>
                  </a:lnTo>
                  <a:lnTo>
                    <a:pt x="71" y="17"/>
                  </a:lnTo>
                  <a:lnTo>
                    <a:pt x="75" y="25"/>
                  </a:lnTo>
                  <a:lnTo>
                    <a:pt x="77" y="32"/>
                  </a:lnTo>
                  <a:lnTo>
                    <a:pt x="77" y="46"/>
                  </a:lnTo>
                  <a:close/>
                </a:path>
              </a:pathLst>
            </a:custGeom>
            <a:solidFill>
              <a:srgbClr val="0000FF"/>
            </a:solidFill>
            <a:ln>
              <a:solidFill>
                <a:srgbClr val="0000FF"/>
              </a:solidFill>
            </a:ln>
          </p:spPr>
          <p:txBody>
            <a:bodyPr/>
            <a:lstStyle/>
            <a:p>
              <a:endParaRPr lang="en-US">
                <a:solidFill>
                  <a:srgbClr val="0000FF"/>
                </a:solidFill>
              </a:endParaRPr>
            </a:p>
          </p:txBody>
        </p:sp>
        <p:sp>
          <p:nvSpPr>
            <p:cNvPr id="69" name="Freeform 68"/>
            <p:cNvSpPr>
              <a:spLocks/>
            </p:cNvSpPr>
            <p:nvPr/>
          </p:nvSpPr>
          <p:spPr bwMode="auto">
            <a:xfrm>
              <a:off x="7925991" y="2166939"/>
              <a:ext cx="69652" cy="57150"/>
            </a:xfrm>
            <a:custGeom>
              <a:avLst/>
              <a:gdLst>
                <a:gd name="T0" fmla="*/ 0 w 39"/>
                <a:gd name="T1" fmla="*/ 36 h 36"/>
                <a:gd name="T2" fmla="*/ 8 w 39"/>
                <a:gd name="T3" fmla="*/ 34 h 36"/>
                <a:gd name="T4" fmla="*/ 16 w 39"/>
                <a:gd name="T5" fmla="*/ 32 h 36"/>
                <a:gd name="T6" fmla="*/ 22 w 39"/>
                <a:gd name="T7" fmla="*/ 29 h 36"/>
                <a:gd name="T8" fmla="*/ 27 w 39"/>
                <a:gd name="T9" fmla="*/ 25 h 36"/>
                <a:gd name="T10" fmla="*/ 31 w 39"/>
                <a:gd name="T11" fmla="*/ 19 h 36"/>
                <a:gd name="T12" fmla="*/ 35 w 39"/>
                <a:gd name="T13" fmla="*/ 13 h 36"/>
                <a:gd name="T14" fmla="*/ 39 w 39"/>
                <a:gd name="T15" fmla="*/ 6 h 36"/>
                <a:gd name="T16" fmla="*/ 39 w 39"/>
                <a:gd name="T17" fmla="*/ 0 h 36"/>
                <a:gd name="T18" fmla="*/ 23 w 39"/>
                <a:gd name="T19" fmla="*/ 0 h 36"/>
                <a:gd name="T20" fmla="*/ 23 w 39"/>
                <a:gd name="T21" fmla="*/ 4 h 36"/>
                <a:gd name="T22" fmla="*/ 22 w 39"/>
                <a:gd name="T23" fmla="*/ 8 h 36"/>
                <a:gd name="T24" fmla="*/ 20 w 39"/>
                <a:gd name="T25" fmla="*/ 11 h 36"/>
                <a:gd name="T26" fmla="*/ 18 w 39"/>
                <a:gd name="T27" fmla="*/ 13 h 36"/>
                <a:gd name="T28" fmla="*/ 14 w 39"/>
                <a:gd name="T29" fmla="*/ 17 h 36"/>
                <a:gd name="T30" fmla="*/ 8 w 39"/>
                <a:gd name="T31" fmla="*/ 19 h 36"/>
                <a:gd name="T32" fmla="*/ 4 w 39"/>
                <a:gd name="T33" fmla="*/ 21 h 36"/>
                <a:gd name="T34" fmla="*/ 0 w 39"/>
                <a:gd name="T35" fmla="*/ 21 h 36"/>
                <a:gd name="T36" fmla="*/ 0 w 39"/>
                <a:gd name="T3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6">
                  <a:moveTo>
                    <a:pt x="0" y="36"/>
                  </a:moveTo>
                  <a:lnTo>
                    <a:pt x="8" y="34"/>
                  </a:lnTo>
                  <a:lnTo>
                    <a:pt x="16" y="32"/>
                  </a:lnTo>
                  <a:lnTo>
                    <a:pt x="22" y="29"/>
                  </a:lnTo>
                  <a:lnTo>
                    <a:pt x="27" y="25"/>
                  </a:lnTo>
                  <a:lnTo>
                    <a:pt x="31" y="19"/>
                  </a:lnTo>
                  <a:lnTo>
                    <a:pt x="35" y="13"/>
                  </a:lnTo>
                  <a:lnTo>
                    <a:pt x="39" y="6"/>
                  </a:lnTo>
                  <a:lnTo>
                    <a:pt x="39" y="0"/>
                  </a:lnTo>
                  <a:lnTo>
                    <a:pt x="23" y="0"/>
                  </a:lnTo>
                  <a:lnTo>
                    <a:pt x="23" y="4"/>
                  </a:lnTo>
                  <a:lnTo>
                    <a:pt x="22" y="8"/>
                  </a:lnTo>
                  <a:lnTo>
                    <a:pt x="20" y="11"/>
                  </a:lnTo>
                  <a:lnTo>
                    <a:pt x="18" y="13"/>
                  </a:lnTo>
                  <a:lnTo>
                    <a:pt x="14" y="17"/>
                  </a:lnTo>
                  <a:lnTo>
                    <a:pt x="8" y="19"/>
                  </a:lnTo>
                  <a:lnTo>
                    <a:pt x="4" y="21"/>
                  </a:lnTo>
                  <a:lnTo>
                    <a:pt x="0" y="21"/>
                  </a:lnTo>
                  <a:lnTo>
                    <a:pt x="0" y="36"/>
                  </a:lnTo>
                  <a:close/>
                </a:path>
              </a:pathLst>
            </a:custGeom>
            <a:solidFill>
              <a:srgbClr val="0000FF"/>
            </a:solidFill>
            <a:ln>
              <a:solidFill>
                <a:srgbClr val="0000FF"/>
              </a:solidFill>
            </a:ln>
          </p:spPr>
          <p:txBody>
            <a:bodyPr/>
            <a:lstStyle/>
            <a:p>
              <a:endParaRPr lang="en-US">
                <a:solidFill>
                  <a:srgbClr val="0000FF"/>
                </a:solidFill>
              </a:endParaRPr>
            </a:p>
          </p:txBody>
        </p:sp>
        <p:sp>
          <p:nvSpPr>
            <p:cNvPr id="70" name="Freeform 69"/>
            <p:cNvSpPr>
              <a:spLocks/>
            </p:cNvSpPr>
            <p:nvPr/>
          </p:nvSpPr>
          <p:spPr bwMode="auto">
            <a:xfrm>
              <a:off x="7831337" y="2166939"/>
              <a:ext cx="94655" cy="57150"/>
            </a:xfrm>
            <a:custGeom>
              <a:avLst/>
              <a:gdLst>
                <a:gd name="T0" fmla="*/ 0 w 53"/>
                <a:gd name="T1" fmla="*/ 0 h 36"/>
                <a:gd name="T2" fmla="*/ 2 w 53"/>
                <a:gd name="T3" fmla="*/ 6 h 36"/>
                <a:gd name="T4" fmla="*/ 4 w 53"/>
                <a:gd name="T5" fmla="*/ 13 h 36"/>
                <a:gd name="T6" fmla="*/ 7 w 53"/>
                <a:gd name="T7" fmla="*/ 19 h 36"/>
                <a:gd name="T8" fmla="*/ 17 w 53"/>
                <a:gd name="T9" fmla="*/ 25 h 36"/>
                <a:gd name="T10" fmla="*/ 23 w 53"/>
                <a:gd name="T11" fmla="*/ 29 h 36"/>
                <a:gd name="T12" fmla="*/ 32 w 53"/>
                <a:gd name="T13" fmla="*/ 32 h 36"/>
                <a:gd name="T14" fmla="*/ 42 w 53"/>
                <a:gd name="T15" fmla="*/ 34 h 36"/>
                <a:gd name="T16" fmla="*/ 53 w 53"/>
                <a:gd name="T17" fmla="*/ 36 h 36"/>
                <a:gd name="T18" fmla="*/ 53 w 53"/>
                <a:gd name="T19" fmla="*/ 21 h 36"/>
                <a:gd name="T20" fmla="*/ 44 w 53"/>
                <a:gd name="T21" fmla="*/ 21 h 36"/>
                <a:gd name="T22" fmla="*/ 36 w 53"/>
                <a:gd name="T23" fmla="*/ 19 h 36"/>
                <a:gd name="T24" fmla="*/ 30 w 53"/>
                <a:gd name="T25" fmla="*/ 17 h 36"/>
                <a:gd name="T26" fmla="*/ 25 w 53"/>
                <a:gd name="T27" fmla="*/ 13 h 36"/>
                <a:gd name="T28" fmla="*/ 21 w 53"/>
                <a:gd name="T29" fmla="*/ 9 h 36"/>
                <a:gd name="T30" fmla="*/ 19 w 53"/>
                <a:gd name="T31" fmla="*/ 6 h 36"/>
                <a:gd name="T32" fmla="*/ 17 w 53"/>
                <a:gd name="T33" fmla="*/ 4 h 36"/>
                <a:gd name="T34" fmla="*/ 17 w 53"/>
                <a:gd name="T35" fmla="*/ 0 h 36"/>
                <a:gd name="T36" fmla="*/ 0 w 53"/>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36">
                  <a:moveTo>
                    <a:pt x="0" y="0"/>
                  </a:moveTo>
                  <a:lnTo>
                    <a:pt x="2" y="6"/>
                  </a:lnTo>
                  <a:lnTo>
                    <a:pt x="4" y="13"/>
                  </a:lnTo>
                  <a:lnTo>
                    <a:pt x="7" y="19"/>
                  </a:lnTo>
                  <a:lnTo>
                    <a:pt x="17" y="25"/>
                  </a:lnTo>
                  <a:lnTo>
                    <a:pt x="23" y="29"/>
                  </a:lnTo>
                  <a:lnTo>
                    <a:pt x="32" y="32"/>
                  </a:lnTo>
                  <a:lnTo>
                    <a:pt x="42" y="34"/>
                  </a:lnTo>
                  <a:lnTo>
                    <a:pt x="53" y="36"/>
                  </a:lnTo>
                  <a:lnTo>
                    <a:pt x="53" y="21"/>
                  </a:lnTo>
                  <a:lnTo>
                    <a:pt x="44" y="21"/>
                  </a:lnTo>
                  <a:lnTo>
                    <a:pt x="36" y="19"/>
                  </a:lnTo>
                  <a:lnTo>
                    <a:pt x="30" y="17"/>
                  </a:lnTo>
                  <a:lnTo>
                    <a:pt x="25" y="13"/>
                  </a:lnTo>
                  <a:lnTo>
                    <a:pt x="21" y="9"/>
                  </a:lnTo>
                  <a:lnTo>
                    <a:pt x="19" y="6"/>
                  </a:lnTo>
                  <a:lnTo>
                    <a:pt x="17" y="4"/>
                  </a:lnTo>
                  <a:lnTo>
                    <a:pt x="17" y="0"/>
                  </a:lnTo>
                  <a:lnTo>
                    <a:pt x="0" y="0"/>
                  </a:lnTo>
                  <a:close/>
                </a:path>
              </a:pathLst>
            </a:custGeom>
            <a:solidFill>
              <a:srgbClr val="0000FF"/>
            </a:solidFill>
            <a:ln>
              <a:solidFill>
                <a:srgbClr val="0000FF"/>
              </a:solidFill>
            </a:ln>
          </p:spPr>
          <p:txBody>
            <a:bodyPr/>
            <a:lstStyle/>
            <a:p>
              <a:endParaRPr lang="en-US">
                <a:solidFill>
                  <a:srgbClr val="0000FF"/>
                </a:solidFill>
              </a:endParaRPr>
            </a:p>
          </p:txBody>
        </p:sp>
        <p:sp>
          <p:nvSpPr>
            <p:cNvPr id="71" name="Freeform 70"/>
            <p:cNvSpPr>
              <a:spLocks/>
            </p:cNvSpPr>
            <p:nvPr/>
          </p:nvSpPr>
          <p:spPr bwMode="auto">
            <a:xfrm>
              <a:off x="7831337" y="2081214"/>
              <a:ext cx="94655" cy="85725"/>
            </a:xfrm>
            <a:custGeom>
              <a:avLst/>
              <a:gdLst>
                <a:gd name="T0" fmla="*/ 53 w 53"/>
                <a:gd name="T1" fmla="*/ 0 h 54"/>
                <a:gd name="T2" fmla="*/ 42 w 53"/>
                <a:gd name="T3" fmla="*/ 0 h 54"/>
                <a:gd name="T4" fmla="*/ 32 w 53"/>
                <a:gd name="T5" fmla="*/ 4 h 54"/>
                <a:gd name="T6" fmla="*/ 23 w 53"/>
                <a:gd name="T7" fmla="*/ 8 h 54"/>
                <a:gd name="T8" fmla="*/ 13 w 53"/>
                <a:gd name="T9" fmla="*/ 13 h 54"/>
                <a:gd name="T10" fmla="*/ 7 w 53"/>
                <a:gd name="T11" fmla="*/ 21 h 54"/>
                <a:gd name="T12" fmla="*/ 4 w 53"/>
                <a:gd name="T13" fmla="*/ 29 h 54"/>
                <a:gd name="T14" fmla="*/ 2 w 53"/>
                <a:gd name="T15" fmla="*/ 40 h 54"/>
                <a:gd name="T16" fmla="*/ 0 w 53"/>
                <a:gd name="T17" fmla="*/ 54 h 54"/>
                <a:gd name="T18" fmla="*/ 17 w 53"/>
                <a:gd name="T19" fmla="*/ 54 h 54"/>
                <a:gd name="T20" fmla="*/ 17 w 53"/>
                <a:gd name="T21" fmla="*/ 44 h 54"/>
                <a:gd name="T22" fmla="*/ 19 w 53"/>
                <a:gd name="T23" fmla="*/ 35 h 54"/>
                <a:gd name="T24" fmla="*/ 23 w 53"/>
                <a:gd name="T25" fmla="*/ 29 h 54"/>
                <a:gd name="T26" fmla="*/ 27 w 53"/>
                <a:gd name="T27" fmla="*/ 23 h 54"/>
                <a:gd name="T28" fmla="*/ 30 w 53"/>
                <a:gd name="T29" fmla="*/ 19 h 54"/>
                <a:gd name="T30" fmla="*/ 36 w 53"/>
                <a:gd name="T31" fmla="*/ 17 h 54"/>
                <a:gd name="T32" fmla="*/ 44 w 53"/>
                <a:gd name="T33" fmla="*/ 15 h 54"/>
                <a:gd name="T34" fmla="*/ 53 w 53"/>
                <a:gd name="T35" fmla="*/ 15 h 54"/>
                <a:gd name="T36" fmla="*/ 53 w 53"/>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54">
                  <a:moveTo>
                    <a:pt x="53" y="0"/>
                  </a:moveTo>
                  <a:lnTo>
                    <a:pt x="42" y="0"/>
                  </a:lnTo>
                  <a:lnTo>
                    <a:pt x="32" y="4"/>
                  </a:lnTo>
                  <a:lnTo>
                    <a:pt x="23" y="8"/>
                  </a:lnTo>
                  <a:lnTo>
                    <a:pt x="13" y="13"/>
                  </a:lnTo>
                  <a:lnTo>
                    <a:pt x="7" y="21"/>
                  </a:lnTo>
                  <a:lnTo>
                    <a:pt x="4" y="29"/>
                  </a:lnTo>
                  <a:lnTo>
                    <a:pt x="2" y="40"/>
                  </a:lnTo>
                  <a:lnTo>
                    <a:pt x="0" y="54"/>
                  </a:lnTo>
                  <a:lnTo>
                    <a:pt x="17" y="54"/>
                  </a:lnTo>
                  <a:lnTo>
                    <a:pt x="17" y="44"/>
                  </a:lnTo>
                  <a:lnTo>
                    <a:pt x="19" y="35"/>
                  </a:lnTo>
                  <a:lnTo>
                    <a:pt x="23" y="29"/>
                  </a:lnTo>
                  <a:lnTo>
                    <a:pt x="27" y="23"/>
                  </a:lnTo>
                  <a:lnTo>
                    <a:pt x="30" y="19"/>
                  </a:lnTo>
                  <a:lnTo>
                    <a:pt x="36" y="17"/>
                  </a:lnTo>
                  <a:lnTo>
                    <a:pt x="44" y="15"/>
                  </a:lnTo>
                  <a:lnTo>
                    <a:pt x="53" y="15"/>
                  </a:lnTo>
                  <a:lnTo>
                    <a:pt x="53" y="0"/>
                  </a:lnTo>
                  <a:close/>
                </a:path>
              </a:pathLst>
            </a:custGeom>
            <a:solidFill>
              <a:srgbClr val="0000FF"/>
            </a:solidFill>
            <a:ln>
              <a:solidFill>
                <a:srgbClr val="0000FF"/>
              </a:solidFill>
            </a:ln>
          </p:spPr>
          <p:txBody>
            <a:bodyPr/>
            <a:lstStyle/>
            <a:p>
              <a:endParaRPr lang="en-US">
                <a:solidFill>
                  <a:srgbClr val="0000FF"/>
                </a:solidFill>
              </a:endParaRPr>
            </a:p>
          </p:txBody>
        </p:sp>
        <p:sp>
          <p:nvSpPr>
            <p:cNvPr id="72" name="Freeform 71"/>
            <p:cNvSpPr>
              <a:spLocks/>
            </p:cNvSpPr>
            <p:nvPr/>
          </p:nvSpPr>
          <p:spPr bwMode="auto">
            <a:xfrm>
              <a:off x="7925991" y="2081214"/>
              <a:ext cx="69652" cy="85725"/>
            </a:xfrm>
            <a:custGeom>
              <a:avLst/>
              <a:gdLst>
                <a:gd name="T0" fmla="*/ 39 w 39"/>
                <a:gd name="T1" fmla="*/ 54 h 54"/>
                <a:gd name="T2" fmla="*/ 39 w 39"/>
                <a:gd name="T3" fmla="*/ 40 h 54"/>
                <a:gd name="T4" fmla="*/ 37 w 39"/>
                <a:gd name="T5" fmla="*/ 31 h 54"/>
                <a:gd name="T6" fmla="*/ 33 w 39"/>
                <a:gd name="T7" fmla="*/ 21 h 54"/>
                <a:gd name="T8" fmla="*/ 27 w 39"/>
                <a:gd name="T9" fmla="*/ 13 h 54"/>
                <a:gd name="T10" fmla="*/ 23 w 39"/>
                <a:gd name="T11" fmla="*/ 8 h 54"/>
                <a:gd name="T12" fmla="*/ 16 w 39"/>
                <a:gd name="T13" fmla="*/ 4 h 54"/>
                <a:gd name="T14" fmla="*/ 8 w 39"/>
                <a:gd name="T15" fmla="*/ 0 h 54"/>
                <a:gd name="T16" fmla="*/ 0 w 39"/>
                <a:gd name="T17" fmla="*/ 0 h 54"/>
                <a:gd name="T18" fmla="*/ 0 w 39"/>
                <a:gd name="T19" fmla="*/ 15 h 54"/>
                <a:gd name="T20" fmla="*/ 4 w 39"/>
                <a:gd name="T21" fmla="*/ 15 h 54"/>
                <a:gd name="T22" fmla="*/ 8 w 39"/>
                <a:gd name="T23" fmla="*/ 17 h 54"/>
                <a:gd name="T24" fmla="*/ 14 w 39"/>
                <a:gd name="T25" fmla="*/ 19 h 54"/>
                <a:gd name="T26" fmla="*/ 16 w 39"/>
                <a:gd name="T27" fmla="*/ 23 h 54"/>
                <a:gd name="T28" fmla="*/ 20 w 39"/>
                <a:gd name="T29" fmla="*/ 27 h 54"/>
                <a:gd name="T30" fmla="*/ 22 w 39"/>
                <a:gd name="T31" fmla="*/ 35 h 54"/>
                <a:gd name="T32" fmla="*/ 23 w 39"/>
                <a:gd name="T33" fmla="*/ 44 h 54"/>
                <a:gd name="T34" fmla="*/ 23 w 39"/>
                <a:gd name="T35" fmla="*/ 54 h 54"/>
                <a:gd name="T36" fmla="*/ 39 w 39"/>
                <a:gd name="T3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54">
                  <a:moveTo>
                    <a:pt x="39" y="54"/>
                  </a:moveTo>
                  <a:lnTo>
                    <a:pt x="39" y="40"/>
                  </a:lnTo>
                  <a:lnTo>
                    <a:pt x="37" y="31"/>
                  </a:lnTo>
                  <a:lnTo>
                    <a:pt x="33" y="21"/>
                  </a:lnTo>
                  <a:lnTo>
                    <a:pt x="27" y="13"/>
                  </a:lnTo>
                  <a:lnTo>
                    <a:pt x="23" y="8"/>
                  </a:lnTo>
                  <a:lnTo>
                    <a:pt x="16" y="4"/>
                  </a:lnTo>
                  <a:lnTo>
                    <a:pt x="8" y="0"/>
                  </a:lnTo>
                  <a:lnTo>
                    <a:pt x="0" y="0"/>
                  </a:lnTo>
                  <a:lnTo>
                    <a:pt x="0" y="15"/>
                  </a:lnTo>
                  <a:lnTo>
                    <a:pt x="4" y="15"/>
                  </a:lnTo>
                  <a:lnTo>
                    <a:pt x="8" y="17"/>
                  </a:lnTo>
                  <a:lnTo>
                    <a:pt x="14" y="19"/>
                  </a:lnTo>
                  <a:lnTo>
                    <a:pt x="16" y="23"/>
                  </a:lnTo>
                  <a:lnTo>
                    <a:pt x="20" y="27"/>
                  </a:lnTo>
                  <a:lnTo>
                    <a:pt x="22" y="35"/>
                  </a:lnTo>
                  <a:lnTo>
                    <a:pt x="23" y="44"/>
                  </a:lnTo>
                  <a:lnTo>
                    <a:pt x="23" y="54"/>
                  </a:lnTo>
                  <a:lnTo>
                    <a:pt x="39" y="54"/>
                  </a:lnTo>
                  <a:close/>
                </a:path>
              </a:pathLst>
            </a:custGeom>
            <a:solidFill>
              <a:srgbClr val="0000FF"/>
            </a:solidFill>
            <a:ln>
              <a:solidFill>
                <a:srgbClr val="0000FF"/>
              </a:solidFill>
            </a:ln>
          </p:spPr>
          <p:txBody>
            <a:bodyPr/>
            <a:lstStyle/>
            <a:p>
              <a:endParaRPr lang="en-US">
                <a:solidFill>
                  <a:srgbClr val="0000FF"/>
                </a:solidFill>
              </a:endParaRPr>
            </a:p>
          </p:txBody>
        </p:sp>
        <p:sp>
          <p:nvSpPr>
            <p:cNvPr id="73" name="Rectangle 72"/>
            <p:cNvSpPr>
              <a:spLocks noChangeArrowheads="1"/>
            </p:cNvSpPr>
            <p:nvPr/>
          </p:nvSpPr>
          <p:spPr bwMode="auto">
            <a:xfrm>
              <a:off x="1910953" y="2551114"/>
              <a:ext cx="133945" cy="119063"/>
            </a:xfrm>
            <a:prstGeom prst="rect">
              <a:avLst/>
            </a:prstGeom>
            <a:solidFill>
              <a:srgbClr val="FF0000"/>
            </a:solidFill>
            <a:ln>
              <a:solidFill>
                <a:srgbClr val="FF0000"/>
              </a:solidFill>
            </a:ln>
          </p:spPr>
          <p:txBody>
            <a:bodyPr/>
            <a:lstStyle/>
            <a:p>
              <a:endParaRPr lang="en-US"/>
            </a:p>
          </p:txBody>
        </p:sp>
        <p:sp>
          <p:nvSpPr>
            <p:cNvPr id="74" name="Rectangle 73"/>
            <p:cNvSpPr>
              <a:spLocks noChangeArrowheads="1"/>
            </p:cNvSpPr>
            <p:nvPr/>
          </p:nvSpPr>
          <p:spPr bwMode="auto">
            <a:xfrm>
              <a:off x="1910953" y="2551114"/>
              <a:ext cx="133945" cy="119063"/>
            </a:xfrm>
            <a:prstGeom prst="rect">
              <a:avLst/>
            </a:prstGeom>
            <a:noFill/>
            <a:ln w="3175">
              <a:solidFill>
                <a:srgbClr val="D7362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74"/>
            <p:cNvSpPr>
              <a:spLocks/>
            </p:cNvSpPr>
            <p:nvPr/>
          </p:nvSpPr>
          <p:spPr bwMode="auto">
            <a:xfrm>
              <a:off x="1893094" y="2551114"/>
              <a:ext cx="30361" cy="96838"/>
            </a:xfrm>
            <a:custGeom>
              <a:avLst/>
              <a:gdLst>
                <a:gd name="T0" fmla="*/ 10 w 17"/>
                <a:gd name="T1" fmla="*/ 61 h 61"/>
                <a:gd name="T2" fmla="*/ 17 w 17"/>
                <a:gd name="T3" fmla="*/ 61 h 61"/>
                <a:gd name="T4" fmla="*/ 17 w 17"/>
                <a:gd name="T5" fmla="*/ 0 h 61"/>
                <a:gd name="T6" fmla="*/ 0 w 17"/>
                <a:gd name="T7" fmla="*/ 0 h 61"/>
                <a:gd name="T8" fmla="*/ 0 w 17"/>
                <a:gd name="T9" fmla="*/ 61 h 61"/>
                <a:gd name="T10" fmla="*/ 10 w 17"/>
                <a:gd name="T11" fmla="*/ 61 h 61"/>
              </a:gdLst>
              <a:ahLst/>
              <a:cxnLst>
                <a:cxn ang="0">
                  <a:pos x="T0" y="T1"/>
                </a:cxn>
                <a:cxn ang="0">
                  <a:pos x="T2" y="T3"/>
                </a:cxn>
                <a:cxn ang="0">
                  <a:pos x="T4" y="T5"/>
                </a:cxn>
                <a:cxn ang="0">
                  <a:pos x="T6" y="T7"/>
                </a:cxn>
                <a:cxn ang="0">
                  <a:pos x="T8" y="T9"/>
                </a:cxn>
                <a:cxn ang="0">
                  <a:pos x="T10" y="T11"/>
                </a:cxn>
              </a:cxnLst>
              <a:rect l="0" t="0" r="r" b="b"/>
              <a:pathLst>
                <a:path w="17" h="61">
                  <a:moveTo>
                    <a:pt x="10" y="61"/>
                  </a:moveTo>
                  <a:lnTo>
                    <a:pt x="17" y="61"/>
                  </a:lnTo>
                  <a:lnTo>
                    <a:pt x="17" y="0"/>
                  </a:lnTo>
                  <a:lnTo>
                    <a:pt x="0" y="0"/>
                  </a:lnTo>
                  <a:lnTo>
                    <a:pt x="0" y="61"/>
                  </a:lnTo>
                  <a:lnTo>
                    <a:pt x="10" y="61"/>
                  </a:lnTo>
                  <a:close/>
                </a:path>
              </a:pathLst>
            </a:custGeom>
            <a:solidFill>
              <a:srgbClr val="FF5050"/>
            </a:solidFill>
            <a:ln>
              <a:solidFill>
                <a:srgbClr val="FF0000"/>
              </a:solidFill>
            </a:ln>
          </p:spPr>
          <p:txBody>
            <a:bodyPr/>
            <a:lstStyle/>
            <a:p>
              <a:endParaRPr lang="en-US"/>
            </a:p>
          </p:txBody>
        </p:sp>
        <p:sp>
          <p:nvSpPr>
            <p:cNvPr id="76" name="Freeform 75"/>
            <p:cNvSpPr>
              <a:spLocks/>
            </p:cNvSpPr>
            <p:nvPr/>
          </p:nvSpPr>
          <p:spPr bwMode="auto">
            <a:xfrm>
              <a:off x="1910953" y="2636839"/>
              <a:ext cx="105370" cy="23813"/>
            </a:xfrm>
            <a:custGeom>
              <a:avLst/>
              <a:gdLst>
                <a:gd name="T0" fmla="*/ 59 w 59"/>
                <a:gd name="T1" fmla="*/ 7 h 15"/>
                <a:gd name="T2" fmla="*/ 59 w 59"/>
                <a:gd name="T3" fmla="*/ 0 h 15"/>
                <a:gd name="T4" fmla="*/ 0 w 59"/>
                <a:gd name="T5" fmla="*/ 0 h 15"/>
                <a:gd name="T6" fmla="*/ 0 w 59"/>
                <a:gd name="T7" fmla="*/ 15 h 15"/>
                <a:gd name="T8" fmla="*/ 59 w 59"/>
                <a:gd name="T9" fmla="*/ 15 h 15"/>
                <a:gd name="T10" fmla="*/ 59 w 59"/>
                <a:gd name="T11" fmla="*/ 7 h 15"/>
              </a:gdLst>
              <a:ahLst/>
              <a:cxnLst>
                <a:cxn ang="0">
                  <a:pos x="T0" y="T1"/>
                </a:cxn>
                <a:cxn ang="0">
                  <a:pos x="T2" y="T3"/>
                </a:cxn>
                <a:cxn ang="0">
                  <a:pos x="T4" y="T5"/>
                </a:cxn>
                <a:cxn ang="0">
                  <a:pos x="T6" y="T7"/>
                </a:cxn>
                <a:cxn ang="0">
                  <a:pos x="T8" y="T9"/>
                </a:cxn>
                <a:cxn ang="0">
                  <a:pos x="T10" y="T11"/>
                </a:cxn>
              </a:cxnLst>
              <a:rect l="0" t="0" r="r" b="b"/>
              <a:pathLst>
                <a:path w="59" h="15">
                  <a:moveTo>
                    <a:pt x="59" y="7"/>
                  </a:moveTo>
                  <a:lnTo>
                    <a:pt x="59" y="0"/>
                  </a:lnTo>
                  <a:lnTo>
                    <a:pt x="0" y="0"/>
                  </a:lnTo>
                  <a:lnTo>
                    <a:pt x="0" y="15"/>
                  </a:lnTo>
                  <a:lnTo>
                    <a:pt x="59" y="15"/>
                  </a:lnTo>
                  <a:lnTo>
                    <a:pt x="59" y="7"/>
                  </a:lnTo>
                  <a:close/>
                </a:path>
              </a:pathLst>
            </a:custGeom>
            <a:solidFill>
              <a:srgbClr val="FF5050"/>
            </a:solidFill>
            <a:ln>
              <a:solidFill>
                <a:srgbClr val="FF0000"/>
              </a:solidFill>
            </a:ln>
          </p:spPr>
          <p:txBody>
            <a:bodyPr/>
            <a:lstStyle/>
            <a:p>
              <a:endParaRPr lang="en-US"/>
            </a:p>
          </p:txBody>
        </p:sp>
        <p:sp>
          <p:nvSpPr>
            <p:cNvPr id="77" name="Freeform 76"/>
            <p:cNvSpPr>
              <a:spLocks/>
            </p:cNvSpPr>
            <p:nvPr/>
          </p:nvSpPr>
          <p:spPr bwMode="auto">
            <a:xfrm>
              <a:off x="2007394" y="2551114"/>
              <a:ext cx="23217" cy="96838"/>
            </a:xfrm>
            <a:custGeom>
              <a:avLst/>
              <a:gdLst>
                <a:gd name="T0" fmla="*/ 5 w 13"/>
                <a:gd name="T1" fmla="*/ 0 h 61"/>
                <a:gd name="T2" fmla="*/ 0 w 13"/>
                <a:gd name="T3" fmla="*/ 0 h 61"/>
                <a:gd name="T4" fmla="*/ 0 w 13"/>
                <a:gd name="T5" fmla="*/ 61 h 61"/>
                <a:gd name="T6" fmla="*/ 13 w 13"/>
                <a:gd name="T7" fmla="*/ 61 h 61"/>
                <a:gd name="T8" fmla="*/ 13 w 13"/>
                <a:gd name="T9" fmla="*/ 0 h 61"/>
                <a:gd name="T10" fmla="*/ 5 w 13"/>
                <a:gd name="T11" fmla="*/ 0 h 61"/>
              </a:gdLst>
              <a:ahLst/>
              <a:cxnLst>
                <a:cxn ang="0">
                  <a:pos x="T0" y="T1"/>
                </a:cxn>
                <a:cxn ang="0">
                  <a:pos x="T2" y="T3"/>
                </a:cxn>
                <a:cxn ang="0">
                  <a:pos x="T4" y="T5"/>
                </a:cxn>
                <a:cxn ang="0">
                  <a:pos x="T6" y="T7"/>
                </a:cxn>
                <a:cxn ang="0">
                  <a:pos x="T8" y="T9"/>
                </a:cxn>
                <a:cxn ang="0">
                  <a:pos x="T10" y="T11"/>
                </a:cxn>
              </a:cxnLst>
              <a:rect l="0" t="0" r="r" b="b"/>
              <a:pathLst>
                <a:path w="13" h="61">
                  <a:moveTo>
                    <a:pt x="5" y="0"/>
                  </a:moveTo>
                  <a:lnTo>
                    <a:pt x="0" y="0"/>
                  </a:lnTo>
                  <a:lnTo>
                    <a:pt x="0" y="61"/>
                  </a:lnTo>
                  <a:lnTo>
                    <a:pt x="13" y="61"/>
                  </a:lnTo>
                  <a:lnTo>
                    <a:pt x="13" y="0"/>
                  </a:lnTo>
                  <a:lnTo>
                    <a:pt x="5" y="0"/>
                  </a:lnTo>
                  <a:close/>
                </a:path>
              </a:pathLst>
            </a:custGeom>
            <a:solidFill>
              <a:srgbClr val="FF0000"/>
            </a:solidFill>
            <a:ln>
              <a:solidFill>
                <a:srgbClr val="FF0000"/>
              </a:solidFill>
            </a:ln>
          </p:spPr>
          <p:txBody>
            <a:bodyPr/>
            <a:lstStyle/>
            <a:p>
              <a:endParaRPr lang="en-US"/>
            </a:p>
          </p:txBody>
        </p:sp>
        <p:sp>
          <p:nvSpPr>
            <p:cNvPr id="78" name="Freeform 77"/>
            <p:cNvSpPr>
              <a:spLocks/>
            </p:cNvSpPr>
            <p:nvPr/>
          </p:nvSpPr>
          <p:spPr bwMode="auto">
            <a:xfrm>
              <a:off x="1910953" y="2538414"/>
              <a:ext cx="105370" cy="23813"/>
            </a:xfrm>
            <a:custGeom>
              <a:avLst/>
              <a:gdLst>
                <a:gd name="T0" fmla="*/ 0 w 59"/>
                <a:gd name="T1" fmla="*/ 8 h 15"/>
                <a:gd name="T2" fmla="*/ 0 w 59"/>
                <a:gd name="T3" fmla="*/ 15 h 15"/>
                <a:gd name="T4" fmla="*/ 59 w 59"/>
                <a:gd name="T5" fmla="*/ 15 h 15"/>
                <a:gd name="T6" fmla="*/ 59 w 59"/>
                <a:gd name="T7" fmla="*/ 0 h 15"/>
                <a:gd name="T8" fmla="*/ 0 w 59"/>
                <a:gd name="T9" fmla="*/ 0 h 15"/>
                <a:gd name="T10" fmla="*/ 0 w 59"/>
                <a:gd name="T11" fmla="*/ 8 h 15"/>
              </a:gdLst>
              <a:ahLst/>
              <a:cxnLst>
                <a:cxn ang="0">
                  <a:pos x="T0" y="T1"/>
                </a:cxn>
                <a:cxn ang="0">
                  <a:pos x="T2" y="T3"/>
                </a:cxn>
                <a:cxn ang="0">
                  <a:pos x="T4" y="T5"/>
                </a:cxn>
                <a:cxn ang="0">
                  <a:pos x="T6" y="T7"/>
                </a:cxn>
                <a:cxn ang="0">
                  <a:pos x="T8" y="T9"/>
                </a:cxn>
                <a:cxn ang="0">
                  <a:pos x="T10" y="T11"/>
                </a:cxn>
              </a:cxnLst>
              <a:rect l="0" t="0" r="r" b="b"/>
              <a:pathLst>
                <a:path w="59" h="15">
                  <a:moveTo>
                    <a:pt x="0" y="8"/>
                  </a:moveTo>
                  <a:lnTo>
                    <a:pt x="0" y="15"/>
                  </a:lnTo>
                  <a:lnTo>
                    <a:pt x="59" y="15"/>
                  </a:lnTo>
                  <a:lnTo>
                    <a:pt x="59" y="0"/>
                  </a:lnTo>
                  <a:lnTo>
                    <a:pt x="0" y="0"/>
                  </a:lnTo>
                  <a:lnTo>
                    <a:pt x="0" y="8"/>
                  </a:lnTo>
                  <a:close/>
                </a:path>
              </a:pathLst>
            </a:custGeom>
            <a:solidFill>
              <a:srgbClr val="FF5050"/>
            </a:solidFill>
            <a:ln>
              <a:solidFill>
                <a:srgbClr val="FF0000"/>
              </a:solidFill>
            </a:ln>
          </p:spPr>
          <p:txBody>
            <a:bodyPr/>
            <a:lstStyle/>
            <a:p>
              <a:endParaRPr lang="en-US"/>
            </a:p>
          </p:txBody>
        </p:sp>
        <p:sp>
          <p:nvSpPr>
            <p:cNvPr id="79" name="Rectangle 78"/>
            <p:cNvSpPr>
              <a:spLocks noChangeArrowheads="1"/>
            </p:cNvSpPr>
            <p:nvPr/>
          </p:nvSpPr>
          <p:spPr bwMode="auto">
            <a:xfrm>
              <a:off x="3262908" y="3370264"/>
              <a:ext cx="137517" cy="122238"/>
            </a:xfrm>
            <a:prstGeom prst="rect">
              <a:avLst/>
            </a:prstGeom>
            <a:solidFill>
              <a:srgbClr val="FF0000"/>
            </a:solidFill>
            <a:ln>
              <a:solidFill>
                <a:srgbClr val="FF0000"/>
              </a:solidFill>
            </a:ln>
          </p:spPr>
          <p:txBody>
            <a:bodyPr/>
            <a:lstStyle/>
            <a:p>
              <a:endParaRPr lang="en-US"/>
            </a:p>
          </p:txBody>
        </p:sp>
        <p:sp>
          <p:nvSpPr>
            <p:cNvPr id="80" name="Rectangle 79"/>
            <p:cNvSpPr>
              <a:spLocks noChangeArrowheads="1"/>
            </p:cNvSpPr>
            <p:nvPr/>
          </p:nvSpPr>
          <p:spPr bwMode="auto">
            <a:xfrm>
              <a:off x="3262908" y="3370264"/>
              <a:ext cx="137517" cy="122238"/>
            </a:xfrm>
            <a:prstGeom prst="rect">
              <a:avLst/>
            </a:prstGeom>
            <a:solidFill>
              <a:srgbClr val="FF0000"/>
            </a:solidFill>
            <a:ln w="3175">
              <a:solidFill>
                <a:srgbClr val="FF0000"/>
              </a:solidFill>
              <a:miter lim="800000"/>
              <a:headEnd/>
              <a:tailEnd/>
            </a:ln>
          </p:spPr>
          <p:txBody>
            <a:bodyPr/>
            <a:lstStyle/>
            <a:p>
              <a:endParaRPr lang="en-US"/>
            </a:p>
          </p:txBody>
        </p:sp>
        <p:sp>
          <p:nvSpPr>
            <p:cNvPr id="81" name="Freeform 80"/>
            <p:cNvSpPr>
              <a:spLocks/>
            </p:cNvSpPr>
            <p:nvPr/>
          </p:nvSpPr>
          <p:spPr bwMode="auto">
            <a:xfrm>
              <a:off x="3252192" y="3370264"/>
              <a:ext cx="25003" cy="95250"/>
            </a:xfrm>
            <a:custGeom>
              <a:avLst/>
              <a:gdLst>
                <a:gd name="T0" fmla="*/ 6 w 14"/>
                <a:gd name="T1" fmla="*/ 60 h 60"/>
                <a:gd name="T2" fmla="*/ 14 w 14"/>
                <a:gd name="T3" fmla="*/ 60 h 60"/>
                <a:gd name="T4" fmla="*/ 14 w 14"/>
                <a:gd name="T5" fmla="*/ 0 h 60"/>
                <a:gd name="T6" fmla="*/ 0 w 14"/>
                <a:gd name="T7" fmla="*/ 0 h 60"/>
                <a:gd name="T8" fmla="*/ 0 w 14"/>
                <a:gd name="T9" fmla="*/ 60 h 60"/>
                <a:gd name="T10" fmla="*/ 6 w 14"/>
                <a:gd name="T11" fmla="*/ 60 h 60"/>
              </a:gdLst>
              <a:ahLst/>
              <a:cxnLst>
                <a:cxn ang="0">
                  <a:pos x="T0" y="T1"/>
                </a:cxn>
                <a:cxn ang="0">
                  <a:pos x="T2" y="T3"/>
                </a:cxn>
                <a:cxn ang="0">
                  <a:pos x="T4" y="T5"/>
                </a:cxn>
                <a:cxn ang="0">
                  <a:pos x="T6" y="T7"/>
                </a:cxn>
                <a:cxn ang="0">
                  <a:pos x="T8" y="T9"/>
                </a:cxn>
                <a:cxn ang="0">
                  <a:pos x="T10" y="T11"/>
                </a:cxn>
              </a:cxnLst>
              <a:rect l="0" t="0" r="r" b="b"/>
              <a:pathLst>
                <a:path w="14" h="60">
                  <a:moveTo>
                    <a:pt x="6" y="60"/>
                  </a:moveTo>
                  <a:lnTo>
                    <a:pt x="14" y="60"/>
                  </a:lnTo>
                  <a:lnTo>
                    <a:pt x="14" y="0"/>
                  </a:lnTo>
                  <a:lnTo>
                    <a:pt x="0" y="0"/>
                  </a:lnTo>
                  <a:lnTo>
                    <a:pt x="0" y="60"/>
                  </a:lnTo>
                  <a:lnTo>
                    <a:pt x="6" y="60"/>
                  </a:lnTo>
                  <a:close/>
                </a:path>
              </a:pathLst>
            </a:custGeom>
            <a:solidFill>
              <a:srgbClr val="FF0000"/>
            </a:solidFill>
            <a:ln>
              <a:solidFill>
                <a:srgbClr val="FF0000"/>
              </a:solidFill>
            </a:ln>
          </p:spPr>
          <p:txBody>
            <a:bodyPr/>
            <a:lstStyle/>
            <a:p>
              <a:endParaRPr lang="en-US"/>
            </a:p>
          </p:txBody>
        </p:sp>
        <p:sp>
          <p:nvSpPr>
            <p:cNvPr id="82" name="Freeform 81"/>
            <p:cNvSpPr>
              <a:spLocks/>
            </p:cNvSpPr>
            <p:nvPr/>
          </p:nvSpPr>
          <p:spPr bwMode="auto">
            <a:xfrm>
              <a:off x="3262908" y="3455989"/>
              <a:ext cx="108942" cy="22225"/>
            </a:xfrm>
            <a:custGeom>
              <a:avLst/>
              <a:gdLst>
                <a:gd name="T0" fmla="*/ 61 w 61"/>
                <a:gd name="T1" fmla="*/ 6 h 14"/>
                <a:gd name="T2" fmla="*/ 61 w 61"/>
                <a:gd name="T3" fmla="*/ 0 h 14"/>
                <a:gd name="T4" fmla="*/ 0 w 61"/>
                <a:gd name="T5" fmla="*/ 0 h 14"/>
                <a:gd name="T6" fmla="*/ 0 w 61"/>
                <a:gd name="T7" fmla="*/ 14 h 14"/>
                <a:gd name="T8" fmla="*/ 61 w 61"/>
                <a:gd name="T9" fmla="*/ 14 h 14"/>
                <a:gd name="T10" fmla="*/ 61 w 61"/>
                <a:gd name="T11" fmla="*/ 6 h 14"/>
              </a:gdLst>
              <a:ahLst/>
              <a:cxnLst>
                <a:cxn ang="0">
                  <a:pos x="T0" y="T1"/>
                </a:cxn>
                <a:cxn ang="0">
                  <a:pos x="T2" y="T3"/>
                </a:cxn>
                <a:cxn ang="0">
                  <a:pos x="T4" y="T5"/>
                </a:cxn>
                <a:cxn ang="0">
                  <a:pos x="T6" y="T7"/>
                </a:cxn>
                <a:cxn ang="0">
                  <a:pos x="T8" y="T9"/>
                </a:cxn>
                <a:cxn ang="0">
                  <a:pos x="T10" y="T11"/>
                </a:cxn>
              </a:cxnLst>
              <a:rect l="0" t="0" r="r" b="b"/>
              <a:pathLst>
                <a:path w="61" h="14">
                  <a:moveTo>
                    <a:pt x="61" y="6"/>
                  </a:moveTo>
                  <a:lnTo>
                    <a:pt x="61" y="0"/>
                  </a:lnTo>
                  <a:lnTo>
                    <a:pt x="0" y="0"/>
                  </a:lnTo>
                  <a:lnTo>
                    <a:pt x="0" y="14"/>
                  </a:lnTo>
                  <a:lnTo>
                    <a:pt x="61" y="14"/>
                  </a:lnTo>
                  <a:lnTo>
                    <a:pt x="61" y="6"/>
                  </a:lnTo>
                  <a:close/>
                </a:path>
              </a:pathLst>
            </a:custGeom>
            <a:solidFill>
              <a:srgbClr val="FF0000"/>
            </a:solidFill>
            <a:ln>
              <a:solidFill>
                <a:srgbClr val="FF0000"/>
              </a:solidFill>
            </a:ln>
          </p:spPr>
          <p:txBody>
            <a:bodyPr/>
            <a:lstStyle/>
            <a:p>
              <a:endParaRPr lang="en-US"/>
            </a:p>
          </p:txBody>
        </p:sp>
        <p:sp>
          <p:nvSpPr>
            <p:cNvPr id="83" name="Freeform 82"/>
            <p:cNvSpPr>
              <a:spLocks/>
            </p:cNvSpPr>
            <p:nvPr/>
          </p:nvSpPr>
          <p:spPr bwMode="auto">
            <a:xfrm>
              <a:off x="3359348" y="3370264"/>
              <a:ext cx="26789" cy="95250"/>
            </a:xfrm>
            <a:custGeom>
              <a:avLst/>
              <a:gdLst>
                <a:gd name="T0" fmla="*/ 7 w 15"/>
                <a:gd name="T1" fmla="*/ 0 h 60"/>
                <a:gd name="T2" fmla="*/ 0 w 15"/>
                <a:gd name="T3" fmla="*/ 0 h 60"/>
                <a:gd name="T4" fmla="*/ 0 w 15"/>
                <a:gd name="T5" fmla="*/ 60 h 60"/>
                <a:gd name="T6" fmla="*/ 15 w 15"/>
                <a:gd name="T7" fmla="*/ 60 h 60"/>
                <a:gd name="T8" fmla="*/ 15 w 15"/>
                <a:gd name="T9" fmla="*/ 0 h 60"/>
                <a:gd name="T10" fmla="*/ 7 w 15"/>
                <a:gd name="T11" fmla="*/ 0 h 60"/>
              </a:gdLst>
              <a:ahLst/>
              <a:cxnLst>
                <a:cxn ang="0">
                  <a:pos x="T0" y="T1"/>
                </a:cxn>
                <a:cxn ang="0">
                  <a:pos x="T2" y="T3"/>
                </a:cxn>
                <a:cxn ang="0">
                  <a:pos x="T4" y="T5"/>
                </a:cxn>
                <a:cxn ang="0">
                  <a:pos x="T6" y="T7"/>
                </a:cxn>
                <a:cxn ang="0">
                  <a:pos x="T8" y="T9"/>
                </a:cxn>
                <a:cxn ang="0">
                  <a:pos x="T10" y="T11"/>
                </a:cxn>
              </a:cxnLst>
              <a:rect l="0" t="0" r="r" b="b"/>
              <a:pathLst>
                <a:path w="15" h="60">
                  <a:moveTo>
                    <a:pt x="7" y="0"/>
                  </a:moveTo>
                  <a:lnTo>
                    <a:pt x="0" y="0"/>
                  </a:lnTo>
                  <a:lnTo>
                    <a:pt x="0" y="60"/>
                  </a:lnTo>
                  <a:lnTo>
                    <a:pt x="15" y="60"/>
                  </a:lnTo>
                  <a:lnTo>
                    <a:pt x="15" y="0"/>
                  </a:lnTo>
                  <a:lnTo>
                    <a:pt x="7" y="0"/>
                  </a:lnTo>
                  <a:close/>
                </a:path>
              </a:pathLst>
            </a:custGeom>
            <a:solidFill>
              <a:srgbClr val="FF0000"/>
            </a:solidFill>
            <a:ln>
              <a:solidFill>
                <a:srgbClr val="FF0000"/>
              </a:solidFill>
            </a:ln>
          </p:spPr>
          <p:txBody>
            <a:bodyPr/>
            <a:lstStyle/>
            <a:p>
              <a:endParaRPr lang="en-US"/>
            </a:p>
          </p:txBody>
        </p:sp>
        <p:sp>
          <p:nvSpPr>
            <p:cNvPr id="84" name="Freeform 83"/>
            <p:cNvSpPr>
              <a:spLocks/>
            </p:cNvSpPr>
            <p:nvPr/>
          </p:nvSpPr>
          <p:spPr bwMode="auto">
            <a:xfrm>
              <a:off x="3262908" y="3359151"/>
              <a:ext cx="108942" cy="23813"/>
            </a:xfrm>
            <a:custGeom>
              <a:avLst/>
              <a:gdLst>
                <a:gd name="T0" fmla="*/ 0 w 61"/>
                <a:gd name="T1" fmla="*/ 7 h 15"/>
                <a:gd name="T2" fmla="*/ 0 w 61"/>
                <a:gd name="T3" fmla="*/ 15 h 15"/>
                <a:gd name="T4" fmla="*/ 61 w 61"/>
                <a:gd name="T5" fmla="*/ 15 h 15"/>
                <a:gd name="T6" fmla="*/ 61 w 61"/>
                <a:gd name="T7" fmla="*/ 0 h 15"/>
                <a:gd name="T8" fmla="*/ 0 w 61"/>
                <a:gd name="T9" fmla="*/ 0 h 15"/>
                <a:gd name="T10" fmla="*/ 0 w 61"/>
                <a:gd name="T11" fmla="*/ 7 h 15"/>
              </a:gdLst>
              <a:ahLst/>
              <a:cxnLst>
                <a:cxn ang="0">
                  <a:pos x="T0" y="T1"/>
                </a:cxn>
                <a:cxn ang="0">
                  <a:pos x="T2" y="T3"/>
                </a:cxn>
                <a:cxn ang="0">
                  <a:pos x="T4" y="T5"/>
                </a:cxn>
                <a:cxn ang="0">
                  <a:pos x="T6" y="T7"/>
                </a:cxn>
                <a:cxn ang="0">
                  <a:pos x="T8" y="T9"/>
                </a:cxn>
                <a:cxn ang="0">
                  <a:pos x="T10" y="T11"/>
                </a:cxn>
              </a:cxnLst>
              <a:rect l="0" t="0" r="r" b="b"/>
              <a:pathLst>
                <a:path w="61" h="15">
                  <a:moveTo>
                    <a:pt x="0" y="7"/>
                  </a:moveTo>
                  <a:lnTo>
                    <a:pt x="0" y="15"/>
                  </a:lnTo>
                  <a:lnTo>
                    <a:pt x="61" y="15"/>
                  </a:lnTo>
                  <a:lnTo>
                    <a:pt x="61" y="0"/>
                  </a:lnTo>
                  <a:lnTo>
                    <a:pt x="0" y="0"/>
                  </a:lnTo>
                  <a:lnTo>
                    <a:pt x="0" y="7"/>
                  </a:lnTo>
                  <a:close/>
                </a:path>
              </a:pathLst>
            </a:custGeom>
            <a:solidFill>
              <a:srgbClr val="FF0000"/>
            </a:solidFill>
            <a:ln>
              <a:solidFill>
                <a:srgbClr val="FF0000"/>
              </a:solidFill>
            </a:ln>
          </p:spPr>
          <p:txBody>
            <a:bodyPr/>
            <a:lstStyle/>
            <a:p>
              <a:endParaRPr lang="en-US"/>
            </a:p>
          </p:txBody>
        </p:sp>
        <p:sp>
          <p:nvSpPr>
            <p:cNvPr id="85" name="Rectangle 84"/>
            <p:cNvSpPr>
              <a:spLocks noChangeArrowheads="1"/>
            </p:cNvSpPr>
            <p:nvPr/>
          </p:nvSpPr>
          <p:spPr bwMode="auto">
            <a:xfrm>
              <a:off x="4591646" y="4121151"/>
              <a:ext cx="137517" cy="119063"/>
            </a:xfrm>
            <a:prstGeom prst="rect">
              <a:avLst/>
            </a:prstGeom>
            <a:solidFill>
              <a:srgbClr val="FF0000"/>
            </a:solidFill>
            <a:ln>
              <a:solidFill>
                <a:srgbClr val="FF0000"/>
              </a:solidFill>
            </a:ln>
          </p:spPr>
          <p:txBody>
            <a:bodyPr/>
            <a:lstStyle/>
            <a:p>
              <a:endParaRPr lang="en-US"/>
            </a:p>
          </p:txBody>
        </p:sp>
        <p:sp>
          <p:nvSpPr>
            <p:cNvPr id="86" name="Rectangle 85"/>
            <p:cNvSpPr>
              <a:spLocks noChangeArrowheads="1"/>
            </p:cNvSpPr>
            <p:nvPr/>
          </p:nvSpPr>
          <p:spPr bwMode="auto">
            <a:xfrm>
              <a:off x="4591646" y="4121151"/>
              <a:ext cx="137517" cy="119063"/>
            </a:xfrm>
            <a:prstGeom prst="rect">
              <a:avLst/>
            </a:prstGeom>
            <a:solidFill>
              <a:srgbClr val="FF0000"/>
            </a:solidFill>
            <a:ln w="3175">
              <a:solidFill>
                <a:srgbClr val="FF0000"/>
              </a:solidFill>
              <a:miter lim="800000"/>
              <a:headEnd/>
              <a:tailEnd/>
            </a:ln>
          </p:spPr>
          <p:txBody>
            <a:bodyPr/>
            <a:lstStyle/>
            <a:p>
              <a:endParaRPr lang="en-US"/>
            </a:p>
          </p:txBody>
        </p:sp>
        <p:sp>
          <p:nvSpPr>
            <p:cNvPr id="87" name="Freeform 86"/>
            <p:cNvSpPr>
              <a:spLocks/>
            </p:cNvSpPr>
            <p:nvPr/>
          </p:nvSpPr>
          <p:spPr bwMode="auto">
            <a:xfrm>
              <a:off x="4577358" y="4121151"/>
              <a:ext cx="28575" cy="93663"/>
            </a:xfrm>
            <a:custGeom>
              <a:avLst/>
              <a:gdLst>
                <a:gd name="T0" fmla="*/ 8 w 16"/>
                <a:gd name="T1" fmla="*/ 59 h 59"/>
                <a:gd name="T2" fmla="*/ 16 w 16"/>
                <a:gd name="T3" fmla="*/ 59 h 59"/>
                <a:gd name="T4" fmla="*/ 16 w 16"/>
                <a:gd name="T5" fmla="*/ 0 h 59"/>
                <a:gd name="T6" fmla="*/ 0 w 16"/>
                <a:gd name="T7" fmla="*/ 0 h 59"/>
                <a:gd name="T8" fmla="*/ 0 w 16"/>
                <a:gd name="T9" fmla="*/ 59 h 59"/>
                <a:gd name="T10" fmla="*/ 8 w 16"/>
                <a:gd name="T11" fmla="*/ 59 h 59"/>
              </a:gdLst>
              <a:ahLst/>
              <a:cxnLst>
                <a:cxn ang="0">
                  <a:pos x="T0" y="T1"/>
                </a:cxn>
                <a:cxn ang="0">
                  <a:pos x="T2" y="T3"/>
                </a:cxn>
                <a:cxn ang="0">
                  <a:pos x="T4" y="T5"/>
                </a:cxn>
                <a:cxn ang="0">
                  <a:pos x="T6" y="T7"/>
                </a:cxn>
                <a:cxn ang="0">
                  <a:pos x="T8" y="T9"/>
                </a:cxn>
                <a:cxn ang="0">
                  <a:pos x="T10" y="T11"/>
                </a:cxn>
              </a:cxnLst>
              <a:rect l="0" t="0" r="r" b="b"/>
              <a:pathLst>
                <a:path w="16" h="59">
                  <a:moveTo>
                    <a:pt x="8" y="59"/>
                  </a:moveTo>
                  <a:lnTo>
                    <a:pt x="16" y="59"/>
                  </a:lnTo>
                  <a:lnTo>
                    <a:pt x="16" y="0"/>
                  </a:lnTo>
                  <a:lnTo>
                    <a:pt x="0" y="0"/>
                  </a:lnTo>
                  <a:lnTo>
                    <a:pt x="0" y="59"/>
                  </a:lnTo>
                  <a:lnTo>
                    <a:pt x="8" y="59"/>
                  </a:lnTo>
                  <a:close/>
                </a:path>
              </a:pathLst>
            </a:custGeom>
            <a:solidFill>
              <a:srgbClr val="FF0000"/>
            </a:solidFill>
            <a:ln>
              <a:solidFill>
                <a:srgbClr val="FF0000"/>
              </a:solidFill>
            </a:ln>
          </p:spPr>
          <p:txBody>
            <a:bodyPr/>
            <a:lstStyle/>
            <a:p>
              <a:endParaRPr lang="en-US"/>
            </a:p>
          </p:txBody>
        </p:sp>
        <p:sp>
          <p:nvSpPr>
            <p:cNvPr id="88" name="Freeform 87"/>
            <p:cNvSpPr>
              <a:spLocks/>
            </p:cNvSpPr>
            <p:nvPr/>
          </p:nvSpPr>
          <p:spPr bwMode="auto">
            <a:xfrm>
              <a:off x="4591646" y="4203701"/>
              <a:ext cx="108942" cy="23813"/>
            </a:xfrm>
            <a:custGeom>
              <a:avLst/>
              <a:gdLst>
                <a:gd name="T0" fmla="*/ 61 w 61"/>
                <a:gd name="T1" fmla="*/ 7 h 15"/>
                <a:gd name="T2" fmla="*/ 61 w 61"/>
                <a:gd name="T3" fmla="*/ 0 h 15"/>
                <a:gd name="T4" fmla="*/ 0 w 61"/>
                <a:gd name="T5" fmla="*/ 0 h 15"/>
                <a:gd name="T6" fmla="*/ 0 w 61"/>
                <a:gd name="T7" fmla="*/ 15 h 15"/>
                <a:gd name="T8" fmla="*/ 61 w 61"/>
                <a:gd name="T9" fmla="*/ 15 h 15"/>
                <a:gd name="T10" fmla="*/ 61 w 61"/>
                <a:gd name="T11" fmla="*/ 7 h 15"/>
              </a:gdLst>
              <a:ahLst/>
              <a:cxnLst>
                <a:cxn ang="0">
                  <a:pos x="T0" y="T1"/>
                </a:cxn>
                <a:cxn ang="0">
                  <a:pos x="T2" y="T3"/>
                </a:cxn>
                <a:cxn ang="0">
                  <a:pos x="T4" y="T5"/>
                </a:cxn>
                <a:cxn ang="0">
                  <a:pos x="T6" y="T7"/>
                </a:cxn>
                <a:cxn ang="0">
                  <a:pos x="T8" y="T9"/>
                </a:cxn>
                <a:cxn ang="0">
                  <a:pos x="T10" y="T11"/>
                </a:cxn>
              </a:cxnLst>
              <a:rect l="0" t="0" r="r" b="b"/>
              <a:pathLst>
                <a:path w="61" h="15">
                  <a:moveTo>
                    <a:pt x="61" y="7"/>
                  </a:moveTo>
                  <a:lnTo>
                    <a:pt x="61" y="0"/>
                  </a:lnTo>
                  <a:lnTo>
                    <a:pt x="0" y="0"/>
                  </a:lnTo>
                  <a:lnTo>
                    <a:pt x="0" y="15"/>
                  </a:lnTo>
                  <a:lnTo>
                    <a:pt x="61" y="15"/>
                  </a:lnTo>
                  <a:lnTo>
                    <a:pt x="61" y="7"/>
                  </a:lnTo>
                  <a:close/>
                </a:path>
              </a:pathLst>
            </a:custGeom>
            <a:solidFill>
              <a:srgbClr val="FF0000"/>
            </a:solidFill>
            <a:ln>
              <a:solidFill>
                <a:srgbClr val="FF0000"/>
              </a:solidFill>
            </a:ln>
          </p:spPr>
          <p:txBody>
            <a:bodyPr/>
            <a:lstStyle/>
            <a:p>
              <a:endParaRPr lang="en-US"/>
            </a:p>
          </p:txBody>
        </p:sp>
        <p:sp>
          <p:nvSpPr>
            <p:cNvPr id="89" name="Freeform 88"/>
            <p:cNvSpPr>
              <a:spLocks/>
            </p:cNvSpPr>
            <p:nvPr/>
          </p:nvSpPr>
          <p:spPr bwMode="auto">
            <a:xfrm>
              <a:off x="4688086" y="4121151"/>
              <a:ext cx="26789" cy="93663"/>
            </a:xfrm>
            <a:custGeom>
              <a:avLst/>
              <a:gdLst>
                <a:gd name="T0" fmla="*/ 7 w 15"/>
                <a:gd name="T1" fmla="*/ 0 h 59"/>
                <a:gd name="T2" fmla="*/ 0 w 15"/>
                <a:gd name="T3" fmla="*/ 0 h 59"/>
                <a:gd name="T4" fmla="*/ 0 w 15"/>
                <a:gd name="T5" fmla="*/ 59 h 59"/>
                <a:gd name="T6" fmla="*/ 15 w 15"/>
                <a:gd name="T7" fmla="*/ 59 h 59"/>
                <a:gd name="T8" fmla="*/ 15 w 15"/>
                <a:gd name="T9" fmla="*/ 0 h 59"/>
                <a:gd name="T10" fmla="*/ 7 w 15"/>
                <a:gd name="T11" fmla="*/ 0 h 59"/>
              </a:gdLst>
              <a:ahLst/>
              <a:cxnLst>
                <a:cxn ang="0">
                  <a:pos x="T0" y="T1"/>
                </a:cxn>
                <a:cxn ang="0">
                  <a:pos x="T2" y="T3"/>
                </a:cxn>
                <a:cxn ang="0">
                  <a:pos x="T4" y="T5"/>
                </a:cxn>
                <a:cxn ang="0">
                  <a:pos x="T6" y="T7"/>
                </a:cxn>
                <a:cxn ang="0">
                  <a:pos x="T8" y="T9"/>
                </a:cxn>
                <a:cxn ang="0">
                  <a:pos x="T10" y="T11"/>
                </a:cxn>
              </a:cxnLst>
              <a:rect l="0" t="0" r="r" b="b"/>
              <a:pathLst>
                <a:path w="15" h="59">
                  <a:moveTo>
                    <a:pt x="7" y="0"/>
                  </a:moveTo>
                  <a:lnTo>
                    <a:pt x="0" y="0"/>
                  </a:lnTo>
                  <a:lnTo>
                    <a:pt x="0" y="59"/>
                  </a:lnTo>
                  <a:lnTo>
                    <a:pt x="15" y="59"/>
                  </a:lnTo>
                  <a:lnTo>
                    <a:pt x="15" y="0"/>
                  </a:lnTo>
                  <a:lnTo>
                    <a:pt x="7" y="0"/>
                  </a:lnTo>
                  <a:close/>
                </a:path>
              </a:pathLst>
            </a:custGeom>
            <a:solidFill>
              <a:srgbClr val="FF0000"/>
            </a:solidFill>
            <a:ln>
              <a:solidFill>
                <a:srgbClr val="FF0000"/>
              </a:solidFill>
            </a:ln>
          </p:spPr>
          <p:txBody>
            <a:bodyPr/>
            <a:lstStyle/>
            <a:p>
              <a:endParaRPr lang="en-US"/>
            </a:p>
          </p:txBody>
        </p:sp>
        <p:sp>
          <p:nvSpPr>
            <p:cNvPr id="90" name="Freeform 89"/>
            <p:cNvSpPr>
              <a:spLocks/>
            </p:cNvSpPr>
            <p:nvPr/>
          </p:nvSpPr>
          <p:spPr bwMode="auto">
            <a:xfrm>
              <a:off x="4591646" y="4105276"/>
              <a:ext cx="108942" cy="26988"/>
            </a:xfrm>
            <a:custGeom>
              <a:avLst/>
              <a:gdLst>
                <a:gd name="T0" fmla="*/ 0 w 61"/>
                <a:gd name="T1" fmla="*/ 10 h 17"/>
                <a:gd name="T2" fmla="*/ 0 w 61"/>
                <a:gd name="T3" fmla="*/ 17 h 17"/>
                <a:gd name="T4" fmla="*/ 61 w 61"/>
                <a:gd name="T5" fmla="*/ 17 h 17"/>
                <a:gd name="T6" fmla="*/ 61 w 61"/>
                <a:gd name="T7" fmla="*/ 0 h 17"/>
                <a:gd name="T8" fmla="*/ 0 w 61"/>
                <a:gd name="T9" fmla="*/ 0 h 17"/>
                <a:gd name="T10" fmla="*/ 0 w 61"/>
                <a:gd name="T11" fmla="*/ 10 h 17"/>
              </a:gdLst>
              <a:ahLst/>
              <a:cxnLst>
                <a:cxn ang="0">
                  <a:pos x="T0" y="T1"/>
                </a:cxn>
                <a:cxn ang="0">
                  <a:pos x="T2" y="T3"/>
                </a:cxn>
                <a:cxn ang="0">
                  <a:pos x="T4" y="T5"/>
                </a:cxn>
                <a:cxn ang="0">
                  <a:pos x="T6" y="T7"/>
                </a:cxn>
                <a:cxn ang="0">
                  <a:pos x="T8" y="T9"/>
                </a:cxn>
                <a:cxn ang="0">
                  <a:pos x="T10" y="T11"/>
                </a:cxn>
              </a:cxnLst>
              <a:rect l="0" t="0" r="r" b="b"/>
              <a:pathLst>
                <a:path w="61" h="17">
                  <a:moveTo>
                    <a:pt x="0" y="10"/>
                  </a:moveTo>
                  <a:lnTo>
                    <a:pt x="0" y="17"/>
                  </a:lnTo>
                  <a:lnTo>
                    <a:pt x="61" y="17"/>
                  </a:lnTo>
                  <a:lnTo>
                    <a:pt x="61" y="0"/>
                  </a:lnTo>
                  <a:lnTo>
                    <a:pt x="0" y="0"/>
                  </a:lnTo>
                  <a:lnTo>
                    <a:pt x="0" y="10"/>
                  </a:lnTo>
                  <a:close/>
                </a:path>
              </a:pathLst>
            </a:custGeom>
            <a:solidFill>
              <a:srgbClr val="FF0000"/>
            </a:solidFill>
            <a:ln>
              <a:solidFill>
                <a:srgbClr val="FF0000"/>
              </a:solidFill>
            </a:ln>
          </p:spPr>
          <p:txBody>
            <a:bodyPr/>
            <a:lstStyle/>
            <a:p>
              <a:endParaRPr lang="en-US"/>
            </a:p>
          </p:txBody>
        </p:sp>
        <p:sp>
          <p:nvSpPr>
            <p:cNvPr id="91" name="Rectangle 90"/>
            <p:cNvSpPr>
              <a:spLocks noChangeArrowheads="1"/>
            </p:cNvSpPr>
            <p:nvPr/>
          </p:nvSpPr>
          <p:spPr bwMode="auto">
            <a:xfrm>
              <a:off x="5920383" y="4456114"/>
              <a:ext cx="137517" cy="119063"/>
            </a:xfrm>
            <a:prstGeom prst="rect">
              <a:avLst/>
            </a:prstGeom>
            <a:solidFill>
              <a:srgbClr val="FF0000"/>
            </a:solidFill>
            <a:ln>
              <a:solidFill>
                <a:srgbClr val="FF0000"/>
              </a:solidFill>
            </a:ln>
          </p:spPr>
          <p:txBody>
            <a:bodyPr/>
            <a:lstStyle/>
            <a:p>
              <a:endParaRPr lang="en-US"/>
            </a:p>
          </p:txBody>
        </p:sp>
        <p:sp>
          <p:nvSpPr>
            <p:cNvPr id="92" name="Rectangle 91"/>
            <p:cNvSpPr>
              <a:spLocks noChangeArrowheads="1"/>
            </p:cNvSpPr>
            <p:nvPr/>
          </p:nvSpPr>
          <p:spPr bwMode="auto">
            <a:xfrm>
              <a:off x="5920383" y="4456114"/>
              <a:ext cx="137517" cy="119063"/>
            </a:xfrm>
            <a:prstGeom prst="rect">
              <a:avLst/>
            </a:prstGeom>
            <a:solidFill>
              <a:srgbClr val="FF0000"/>
            </a:solidFill>
            <a:ln w="3175">
              <a:solidFill>
                <a:srgbClr val="FF0000"/>
              </a:solidFill>
              <a:miter lim="800000"/>
              <a:headEnd/>
              <a:tailEnd/>
            </a:ln>
          </p:spPr>
          <p:txBody>
            <a:bodyPr/>
            <a:lstStyle/>
            <a:p>
              <a:endParaRPr lang="en-US"/>
            </a:p>
          </p:txBody>
        </p:sp>
        <p:sp>
          <p:nvSpPr>
            <p:cNvPr id="93" name="Freeform 92"/>
            <p:cNvSpPr>
              <a:spLocks/>
            </p:cNvSpPr>
            <p:nvPr/>
          </p:nvSpPr>
          <p:spPr bwMode="auto">
            <a:xfrm>
              <a:off x="5906096" y="4456114"/>
              <a:ext cx="32147" cy="96838"/>
            </a:xfrm>
            <a:custGeom>
              <a:avLst/>
              <a:gdLst>
                <a:gd name="T0" fmla="*/ 8 w 18"/>
                <a:gd name="T1" fmla="*/ 61 h 61"/>
                <a:gd name="T2" fmla="*/ 18 w 18"/>
                <a:gd name="T3" fmla="*/ 61 h 61"/>
                <a:gd name="T4" fmla="*/ 18 w 18"/>
                <a:gd name="T5" fmla="*/ 0 h 61"/>
                <a:gd name="T6" fmla="*/ 0 w 18"/>
                <a:gd name="T7" fmla="*/ 0 h 61"/>
                <a:gd name="T8" fmla="*/ 0 w 18"/>
                <a:gd name="T9" fmla="*/ 61 h 61"/>
                <a:gd name="T10" fmla="*/ 8 w 18"/>
                <a:gd name="T11" fmla="*/ 61 h 61"/>
              </a:gdLst>
              <a:ahLst/>
              <a:cxnLst>
                <a:cxn ang="0">
                  <a:pos x="T0" y="T1"/>
                </a:cxn>
                <a:cxn ang="0">
                  <a:pos x="T2" y="T3"/>
                </a:cxn>
                <a:cxn ang="0">
                  <a:pos x="T4" y="T5"/>
                </a:cxn>
                <a:cxn ang="0">
                  <a:pos x="T6" y="T7"/>
                </a:cxn>
                <a:cxn ang="0">
                  <a:pos x="T8" y="T9"/>
                </a:cxn>
                <a:cxn ang="0">
                  <a:pos x="T10" y="T11"/>
                </a:cxn>
              </a:cxnLst>
              <a:rect l="0" t="0" r="r" b="b"/>
              <a:pathLst>
                <a:path w="18" h="61">
                  <a:moveTo>
                    <a:pt x="8" y="61"/>
                  </a:moveTo>
                  <a:lnTo>
                    <a:pt x="18" y="61"/>
                  </a:lnTo>
                  <a:lnTo>
                    <a:pt x="18" y="0"/>
                  </a:lnTo>
                  <a:lnTo>
                    <a:pt x="0" y="0"/>
                  </a:lnTo>
                  <a:lnTo>
                    <a:pt x="0" y="61"/>
                  </a:lnTo>
                  <a:lnTo>
                    <a:pt x="8" y="61"/>
                  </a:lnTo>
                  <a:close/>
                </a:path>
              </a:pathLst>
            </a:custGeom>
            <a:solidFill>
              <a:srgbClr val="FF0000"/>
            </a:solidFill>
            <a:ln>
              <a:solidFill>
                <a:srgbClr val="FF0000"/>
              </a:solidFill>
            </a:ln>
          </p:spPr>
          <p:txBody>
            <a:bodyPr/>
            <a:lstStyle/>
            <a:p>
              <a:endParaRPr lang="en-US"/>
            </a:p>
          </p:txBody>
        </p:sp>
        <p:sp>
          <p:nvSpPr>
            <p:cNvPr id="94" name="Freeform 93"/>
            <p:cNvSpPr>
              <a:spLocks/>
            </p:cNvSpPr>
            <p:nvPr/>
          </p:nvSpPr>
          <p:spPr bwMode="auto">
            <a:xfrm>
              <a:off x="5920383" y="4541839"/>
              <a:ext cx="108942" cy="23813"/>
            </a:xfrm>
            <a:custGeom>
              <a:avLst/>
              <a:gdLst>
                <a:gd name="T0" fmla="*/ 61 w 61"/>
                <a:gd name="T1" fmla="*/ 7 h 15"/>
                <a:gd name="T2" fmla="*/ 61 w 61"/>
                <a:gd name="T3" fmla="*/ 0 h 15"/>
                <a:gd name="T4" fmla="*/ 0 w 61"/>
                <a:gd name="T5" fmla="*/ 0 h 15"/>
                <a:gd name="T6" fmla="*/ 0 w 61"/>
                <a:gd name="T7" fmla="*/ 15 h 15"/>
                <a:gd name="T8" fmla="*/ 61 w 61"/>
                <a:gd name="T9" fmla="*/ 15 h 15"/>
                <a:gd name="T10" fmla="*/ 61 w 61"/>
                <a:gd name="T11" fmla="*/ 7 h 15"/>
              </a:gdLst>
              <a:ahLst/>
              <a:cxnLst>
                <a:cxn ang="0">
                  <a:pos x="T0" y="T1"/>
                </a:cxn>
                <a:cxn ang="0">
                  <a:pos x="T2" y="T3"/>
                </a:cxn>
                <a:cxn ang="0">
                  <a:pos x="T4" y="T5"/>
                </a:cxn>
                <a:cxn ang="0">
                  <a:pos x="T6" y="T7"/>
                </a:cxn>
                <a:cxn ang="0">
                  <a:pos x="T8" y="T9"/>
                </a:cxn>
                <a:cxn ang="0">
                  <a:pos x="T10" y="T11"/>
                </a:cxn>
              </a:cxnLst>
              <a:rect l="0" t="0" r="r" b="b"/>
              <a:pathLst>
                <a:path w="61" h="15">
                  <a:moveTo>
                    <a:pt x="61" y="7"/>
                  </a:moveTo>
                  <a:lnTo>
                    <a:pt x="61" y="0"/>
                  </a:lnTo>
                  <a:lnTo>
                    <a:pt x="0" y="0"/>
                  </a:lnTo>
                  <a:lnTo>
                    <a:pt x="0" y="15"/>
                  </a:lnTo>
                  <a:lnTo>
                    <a:pt x="61" y="15"/>
                  </a:lnTo>
                  <a:lnTo>
                    <a:pt x="61" y="7"/>
                  </a:lnTo>
                  <a:close/>
                </a:path>
              </a:pathLst>
            </a:custGeom>
            <a:solidFill>
              <a:srgbClr val="FF0000"/>
            </a:solidFill>
            <a:ln>
              <a:solidFill>
                <a:srgbClr val="FF0000"/>
              </a:solidFill>
            </a:ln>
          </p:spPr>
          <p:txBody>
            <a:bodyPr/>
            <a:lstStyle/>
            <a:p>
              <a:endParaRPr lang="en-US"/>
            </a:p>
          </p:txBody>
        </p:sp>
        <p:sp>
          <p:nvSpPr>
            <p:cNvPr id="95" name="Freeform 94"/>
            <p:cNvSpPr>
              <a:spLocks/>
            </p:cNvSpPr>
            <p:nvPr/>
          </p:nvSpPr>
          <p:spPr bwMode="auto">
            <a:xfrm>
              <a:off x="6016824" y="4456114"/>
              <a:ext cx="26789" cy="96838"/>
            </a:xfrm>
            <a:custGeom>
              <a:avLst/>
              <a:gdLst>
                <a:gd name="T0" fmla="*/ 7 w 15"/>
                <a:gd name="T1" fmla="*/ 0 h 61"/>
                <a:gd name="T2" fmla="*/ 0 w 15"/>
                <a:gd name="T3" fmla="*/ 0 h 61"/>
                <a:gd name="T4" fmla="*/ 0 w 15"/>
                <a:gd name="T5" fmla="*/ 61 h 61"/>
                <a:gd name="T6" fmla="*/ 15 w 15"/>
                <a:gd name="T7" fmla="*/ 61 h 61"/>
                <a:gd name="T8" fmla="*/ 15 w 15"/>
                <a:gd name="T9" fmla="*/ 0 h 61"/>
                <a:gd name="T10" fmla="*/ 7 w 15"/>
                <a:gd name="T11" fmla="*/ 0 h 61"/>
              </a:gdLst>
              <a:ahLst/>
              <a:cxnLst>
                <a:cxn ang="0">
                  <a:pos x="T0" y="T1"/>
                </a:cxn>
                <a:cxn ang="0">
                  <a:pos x="T2" y="T3"/>
                </a:cxn>
                <a:cxn ang="0">
                  <a:pos x="T4" y="T5"/>
                </a:cxn>
                <a:cxn ang="0">
                  <a:pos x="T6" y="T7"/>
                </a:cxn>
                <a:cxn ang="0">
                  <a:pos x="T8" y="T9"/>
                </a:cxn>
                <a:cxn ang="0">
                  <a:pos x="T10" y="T11"/>
                </a:cxn>
              </a:cxnLst>
              <a:rect l="0" t="0" r="r" b="b"/>
              <a:pathLst>
                <a:path w="15" h="61">
                  <a:moveTo>
                    <a:pt x="7" y="0"/>
                  </a:moveTo>
                  <a:lnTo>
                    <a:pt x="0" y="0"/>
                  </a:lnTo>
                  <a:lnTo>
                    <a:pt x="0" y="61"/>
                  </a:lnTo>
                  <a:lnTo>
                    <a:pt x="15" y="61"/>
                  </a:lnTo>
                  <a:lnTo>
                    <a:pt x="15" y="0"/>
                  </a:lnTo>
                  <a:lnTo>
                    <a:pt x="7" y="0"/>
                  </a:lnTo>
                  <a:close/>
                </a:path>
              </a:pathLst>
            </a:custGeom>
            <a:solidFill>
              <a:srgbClr val="FF0000"/>
            </a:solidFill>
            <a:ln>
              <a:solidFill>
                <a:srgbClr val="FF0000"/>
              </a:solidFill>
            </a:ln>
          </p:spPr>
          <p:txBody>
            <a:bodyPr/>
            <a:lstStyle/>
            <a:p>
              <a:endParaRPr lang="en-US"/>
            </a:p>
          </p:txBody>
        </p:sp>
        <p:sp>
          <p:nvSpPr>
            <p:cNvPr id="96" name="Freeform 95"/>
            <p:cNvSpPr>
              <a:spLocks/>
            </p:cNvSpPr>
            <p:nvPr/>
          </p:nvSpPr>
          <p:spPr bwMode="auto">
            <a:xfrm>
              <a:off x="5920383" y="4446589"/>
              <a:ext cx="108942" cy="22225"/>
            </a:xfrm>
            <a:custGeom>
              <a:avLst/>
              <a:gdLst>
                <a:gd name="T0" fmla="*/ 0 w 61"/>
                <a:gd name="T1" fmla="*/ 6 h 14"/>
                <a:gd name="T2" fmla="*/ 0 w 61"/>
                <a:gd name="T3" fmla="*/ 14 h 14"/>
                <a:gd name="T4" fmla="*/ 61 w 61"/>
                <a:gd name="T5" fmla="*/ 14 h 14"/>
                <a:gd name="T6" fmla="*/ 61 w 61"/>
                <a:gd name="T7" fmla="*/ 0 h 14"/>
                <a:gd name="T8" fmla="*/ 0 w 61"/>
                <a:gd name="T9" fmla="*/ 0 h 14"/>
                <a:gd name="T10" fmla="*/ 0 w 61"/>
                <a:gd name="T11" fmla="*/ 6 h 14"/>
              </a:gdLst>
              <a:ahLst/>
              <a:cxnLst>
                <a:cxn ang="0">
                  <a:pos x="T0" y="T1"/>
                </a:cxn>
                <a:cxn ang="0">
                  <a:pos x="T2" y="T3"/>
                </a:cxn>
                <a:cxn ang="0">
                  <a:pos x="T4" y="T5"/>
                </a:cxn>
                <a:cxn ang="0">
                  <a:pos x="T6" y="T7"/>
                </a:cxn>
                <a:cxn ang="0">
                  <a:pos x="T8" y="T9"/>
                </a:cxn>
                <a:cxn ang="0">
                  <a:pos x="T10" y="T11"/>
                </a:cxn>
              </a:cxnLst>
              <a:rect l="0" t="0" r="r" b="b"/>
              <a:pathLst>
                <a:path w="61" h="14">
                  <a:moveTo>
                    <a:pt x="0" y="6"/>
                  </a:moveTo>
                  <a:lnTo>
                    <a:pt x="0" y="14"/>
                  </a:lnTo>
                  <a:lnTo>
                    <a:pt x="61" y="14"/>
                  </a:lnTo>
                  <a:lnTo>
                    <a:pt x="61" y="0"/>
                  </a:lnTo>
                  <a:lnTo>
                    <a:pt x="0" y="0"/>
                  </a:lnTo>
                  <a:lnTo>
                    <a:pt x="0" y="6"/>
                  </a:lnTo>
                  <a:close/>
                </a:path>
              </a:pathLst>
            </a:custGeom>
            <a:solidFill>
              <a:srgbClr val="FF0000"/>
            </a:solidFill>
            <a:ln>
              <a:solidFill>
                <a:srgbClr val="FF0000"/>
              </a:solidFill>
            </a:ln>
          </p:spPr>
          <p:txBody>
            <a:bodyPr/>
            <a:lstStyle/>
            <a:p>
              <a:endParaRPr lang="en-US"/>
            </a:p>
          </p:txBody>
        </p:sp>
        <p:sp>
          <p:nvSpPr>
            <p:cNvPr id="97" name="Rectangle 96"/>
            <p:cNvSpPr>
              <a:spLocks noChangeArrowheads="1"/>
            </p:cNvSpPr>
            <p:nvPr/>
          </p:nvSpPr>
          <p:spPr bwMode="auto">
            <a:xfrm>
              <a:off x="7843838" y="5062539"/>
              <a:ext cx="137517" cy="119063"/>
            </a:xfrm>
            <a:prstGeom prst="rect">
              <a:avLst/>
            </a:prstGeom>
            <a:solidFill>
              <a:srgbClr val="FF0000"/>
            </a:solidFill>
            <a:ln>
              <a:solidFill>
                <a:srgbClr val="FF0000"/>
              </a:solidFill>
            </a:ln>
          </p:spPr>
          <p:txBody>
            <a:bodyPr/>
            <a:lstStyle/>
            <a:p>
              <a:endParaRPr lang="en-US"/>
            </a:p>
          </p:txBody>
        </p:sp>
        <p:sp>
          <p:nvSpPr>
            <p:cNvPr id="98" name="Rectangle 97"/>
            <p:cNvSpPr>
              <a:spLocks noChangeArrowheads="1"/>
            </p:cNvSpPr>
            <p:nvPr/>
          </p:nvSpPr>
          <p:spPr bwMode="auto">
            <a:xfrm>
              <a:off x="7843838" y="5062539"/>
              <a:ext cx="137517" cy="119063"/>
            </a:xfrm>
            <a:prstGeom prst="rect">
              <a:avLst/>
            </a:prstGeom>
            <a:solidFill>
              <a:srgbClr val="FF0000"/>
            </a:solidFill>
            <a:ln w="3175">
              <a:solidFill>
                <a:srgbClr val="FF0000"/>
              </a:solidFill>
              <a:miter lim="800000"/>
              <a:headEnd/>
              <a:tailEnd/>
            </a:ln>
          </p:spPr>
          <p:txBody>
            <a:bodyPr/>
            <a:lstStyle/>
            <a:p>
              <a:endParaRPr lang="en-US"/>
            </a:p>
          </p:txBody>
        </p:sp>
        <p:sp>
          <p:nvSpPr>
            <p:cNvPr id="99" name="Freeform 98"/>
            <p:cNvSpPr>
              <a:spLocks/>
            </p:cNvSpPr>
            <p:nvPr/>
          </p:nvSpPr>
          <p:spPr bwMode="auto">
            <a:xfrm>
              <a:off x="7831337" y="5062539"/>
              <a:ext cx="30361" cy="95250"/>
            </a:xfrm>
            <a:custGeom>
              <a:avLst/>
              <a:gdLst>
                <a:gd name="T0" fmla="*/ 7 w 17"/>
                <a:gd name="T1" fmla="*/ 60 h 60"/>
                <a:gd name="T2" fmla="*/ 17 w 17"/>
                <a:gd name="T3" fmla="*/ 60 h 60"/>
                <a:gd name="T4" fmla="*/ 17 w 17"/>
                <a:gd name="T5" fmla="*/ 0 h 60"/>
                <a:gd name="T6" fmla="*/ 0 w 17"/>
                <a:gd name="T7" fmla="*/ 0 h 60"/>
                <a:gd name="T8" fmla="*/ 0 w 17"/>
                <a:gd name="T9" fmla="*/ 60 h 60"/>
                <a:gd name="T10" fmla="*/ 7 w 17"/>
                <a:gd name="T11" fmla="*/ 60 h 60"/>
              </a:gdLst>
              <a:ahLst/>
              <a:cxnLst>
                <a:cxn ang="0">
                  <a:pos x="T0" y="T1"/>
                </a:cxn>
                <a:cxn ang="0">
                  <a:pos x="T2" y="T3"/>
                </a:cxn>
                <a:cxn ang="0">
                  <a:pos x="T4" y="T5"/>
                </a:cxn>
                <a:cxn ang="0">
                  <a:pos x="T6" y="T7"/>
                </a:cxn>
                <a:cxn ang="0">
                  <a:pos x="T8" y="T9"/>
                </a:cxn>
                <a:cxn ang="0">
                  <a:pos x="T10" y="T11"/>
                </a:cxn>
              </a:cxnLst>
              <a:rect l="0" t="0" r="r" b="b"/>
              <a:pathLst>
                <a:path w="17" h="60">
                  <a:moveTo>
                    <a:pt x="7" y="60"/>
                  </a:moveTo>
                  <a:lnTo>
                    <a:pt x="17" y="60"/>
                  </a:lnTo>
                  <a:lnTo>
                    <a:pt x="17" y="0"/>
                  </a:lnTo>
                  <a:lnTo>
                    <a:pt x="0" y="0"/>
                  </a:lnTo>
                  <a:lnTo>
                    <a:pt x="0" y="60"/>
                  </a:lnTo>
                  <a:lnTo>
                    <a:pt x="7" y="60"/>
                  </a:lnTo>
                  <a:close/>
                </a:path>
              </a:pathLst>
            </a:custGeom>
            <a:solidFill>
              <a:srgbClr val="FF0000"/>
            </a:solidFill>
            <a:ln>
              <a:solidFill>
                <a:srgbClr val="FF0000"/>
              </a:solidFill>
            </a:ln>
          </p:spPr>
          <p:txBody>
            <a:bodyPr/>
            <a:lstStyle/>
            <a:p>
              <a:endParaRPr lang="en-US"/>
            </a:p>
          </p:txBody>
        </p:sp>
        <p:sp>
          <p:nvSpPr>
            <p:cNvPr id="100" name="Freeform 99"/>
            <p:cNvSpPr>
              <a:spLocks/>
            </p:cNvSpPr>
            <p:nvPr/>
          </p:nvSpPr>
          <p:spPr bwMode="auto">
            <a:xfrm>
              <a:off x="7843838" y="5145089"/>
              <a:ext cx="114300" cy="23813"/>
            </a:xfrm>
            <a:custGeom>
              <a:avLst/>
              <a:gdLst>
                <a:gd name="T0" fmla="*/ 64 w 64"/>
                <a:gd name="T1" fmla="*/ 8 h 15"/>
                <a:gd name="T2" fmla="*/ 64 w 64"/>
                <a:gd name="T3" fmla="*/ 0 h 15"/>
                <a:gd name="T4" fmla="*/ 0 w 64"/>
                <a:gd name="T5" fmla="*/ 0 h 15"/>
                <a:gd name="T6" fmla="*/ 0 w 64"/>
                <a:gd name="T7" fmla="*/ 15 h 15"/>
                <a:gd name="T8" fmla="*/ 64 w 64"/>
                <a:gd name="T9" fmla="*/ 15 h 15"/>
                <a:gd name="T10" fmla="*/ 64 w 64"/>
                <a:gd name="T11" fmla="*/ 8 h 15"/>
              </a:gdLst>
              <a:ahLst/>
              <a:cxnLst>
                <a:cxn ang="0">
                  <a:pos x="T0" y="T1"/>
                </a:cxn>
                <a:cxn ang="0">
                  <a:pos x="T2" y="T3"/>
                </a:cxn>
                <a:cxn ang="0">
                  <a:pos x="T4" y="T5"/>
                </a:cxn>
                <a:cxn ang="0">
                  <a:pos x="T6" y="T7"/>
                </a:cxn>
                <a:cxn ang="0">
                  <a:pos x="T8" y="T9"/>
                </a:cxn>
                <a:cxn ang="0">
                  <a:pos x="T10" y="T11"/>
                </a:cxn>
              </a:cxnLst>
              <a:rect l="0" t="0" r="r" b="b"/>
              <a:pathLst>
                <a:path w="64" h="15">
                  <a:moveTo>
                    <a:pt x="64" y="8"/>
                  </a:moveTo>
                  <a:lnTo>
                    <a:pt x="64" y="0"/>
                  </a:lnTo>
                  <a:lnTo>
                    <a:pt x="0" y="0"/>
                  </a:lnTo>
                  <a:lnTo>
                    <a:pt x="0" y="15"/>
                  </a:lnTo>
                  <a:lnTo>
                    <a:pt x="64" y="15"/>
                  </a:lnTo>
                  <a:lnTo>
                    <a:pt x="64" y="8"/>
                  </a:lnTo>
                  <a:close/>
                </a:path>
              </a:pathLst>
            </a:custGeom>
            <a:solidFill>
              <a:srgbClr val="FF0000"/>
            </a:solidFill>
            <a:ln>
              <a:solidFill>
                <a:srgbClr val="FF0000"/>
              </a:solidFill>
            </a:ln>
          </p:spPr>
          <p:txBody>
            <a:bodyPr/>
            <a:lstStyle/>
            <a:p>
              <a:endParaRPr lang="en-US"/>
            </a:p>
          </p:txBody>
        </p:sp>
        <p:sp>
          <p:nvSpPr>
            <p:cNvPr id="101" name="Freeform 100"/>
            <p:cNvSpPr>
              <a:spLocks/>
            </p:cNvSpPr>
            <p:nvPr/>
          </p:nvSpPr>
          <p:spPr bwMode="auto">
            <a:xfrm>
              <a:off x="7940279" y="5062539"/>
              <a:ext cx="26789" cy="95250"/>
            </a:xfrm>
            <a:custGeom>
              <a:avLst/>
              <a:gdLst>
                <a:gd name="T0" fmla="*/ 10 w 15"/>
                <a:gd name="T1" fmla="*/ 0 h 60"/>
                <a:gd name="T2" fmla="*/ 0 w 15"/>
                <a:gd name="T3" fmla="*/ 0 h 60"/>
                <a:gd name="T4" fmla="*/ 0 w 15"/>
                <a:gd name="T5" fmla="*/ 60 h 60"/>
                <a:gd name="T6" fmla="*/ 15 w 15"/>
                <a:gd name="T7" fmla="*/ 60 h 60"/>
                <a:gd name="T8" fmla="*/ 15 w 15"/>
                <a:gd name="T9" fmla="*/ 0 h 60"/>
                <a:gd name="T10" fmla="*/ 10 w 15"/>
                <a:gd name="T11" fmla="*/ 0 h 60"/>
              </a:gdLst>
              <a:ahLst/>
              <a:cxnLst>
                <a:cxn ang="0">
                  <a:pos x="T0" y="T1"/>
                </a:cxn>
                <a:cxn ang="0">
                  <a:pos x="T2" y="T3"/>
                </a:cxn>
                <a:cxn ang="0">
                  <a:pos x="T4" y="T5"/>
                </a:cxn>
                <a:cxn ang="0">
                  <a:pos x="T6" y="T7"/>
                </a:cxn>
                <a:cxn ang="0">
                  <a:pos x="T8" y="T9"/>
                </a:cxn>
                <a:cxn ang="0">
                  <a:pos x="T10" y="T11"/>
                </a:cxn>
              </a:cxnLst>
              <a:rect l="0" t="0" r="r" b="b"/>
              <a:pathLst>
                <a:path w="15" h="60">
                  <a:moveTo>
                    <a:pt x="10" y="0"/>
                  </a:moveTo>
                  <a:lnTo>
                    <a:pt x="0" y="0"/>
                  </a:lnTo>
                  <a:lnTo>
                    <a:pt x="0" y="60"/>
                  </a:lnTo>
                  <a:lnTo>
                    <a:pt x="15" y="60"/>
                  </a:lnTo>
                  <a:lnTo>
                    <a:pt x="15" y="0"/>
                  </a:lnTo>
                  <a:lnTo>
                    <a:pt x="10" y="0"/>
                  </a:lnTo>
                  <a:close/>
                </a:path>
              </a:pathLst>
            </a:custGeom>
            <a:solidFill>
              <a:srgbClr val="FF0000"/>
            </a:solidFill>
            <a:ln>
              <a:solidFill>
                <a:srgbClr val="FF0000"/>
              </a:solidFill>
            </a:ln>
          </p:spPr>
          <p:txBody>
            <a:bodyPr/>
            <a:lstStyle/>
            <a:p>
              <a:endParaRPr lang="en-US"/>
            </a:p>
          </p:txBody>
        </p:sp>
        <p:sp>
          <p:nvSpPr>
            <p:cNvPr id="102" name="Freeform 101"/>
            <p:cNvSpPr>
              <a:spLocks/>
            </p:cNvSpPr>
            <p:nvPr/>
          </p:nvSpPr>
          <p:spPr bwMode="auto">
            <a:xfrm>
              <a:off x="7843838" y="5048251"/>
              <a:ext cx="114300" cy="23813"/>
            </a:xfrm>
            <a:custGeom>
              <a:avLst/>
              <a:gdLst>
                <a:gd name="T0" fmla="*/ 0 w 64"/>
                <a:gd name="T1" fmla="*/ 9 h 15"/>
                <a:gd name="T2" fmla="*/ 0 w 64"/>
                <a:gd name="T3" fmla="*/ 15 h 15"/>
                <a:gd name="T4" fmla="*/ 64 w 64"/>
                <a:gd name="T5" fmla="*/ 15 h 15"/>
                <a:gd name="T6" fmla="*/ 64 w 64"/>
                <a:gd name="T7" fmla="*/ 0 h 15"/>
                <a:gd name="T8" fmla="*/ 0 w 64"/>
                <a:gd name="T9" fmla="*/ 0 h 15"/>
                <a:gd name="T10" fmla="*/ 0 w 64"/>
                <a:gd name="T11" fmla="*/ 9 h 15"/>
              </a:gdLst>
              <a:ahLst/>
              <a:cxnLst>
                <a:cxn ang="0">
                  <a:pos x="T0" y="T1"/>
                </a:cxn>
                <a:cxn ang="0">
                  <a:pos x="T2" y="T3"/>
                </a:cxn>
                <a:cxn ang="0">
                  <a:pos x="T4" y="T5"/>
                </a:cxn>
                <a:cxn ang="0">
                  <a:pos x="T6" y="T7"/>
                </a:cxn>
                <a:cxn ang="0">
                  <a:pos x="T8" y="T9"/>
                </a:cxn>
                <a:cxn ang="0">
                  <a:pos x="T10" y="T11"/>
                </a:cxn>
              </a:cxnLst>
              <a:rect l="0" t="0" r="r" b="b"/>
              <a:pathLst>
                <a:path w="64" h="15">
                  <a:moveTo>
                    <a:pt x="0" y="9"/>
                  </a:moveTo>
                  <a:lnTo>
                    <a:pt x="0" y="15"/>
                  </a:lnTo>
                  <a:lnTo>
                    <a:pt x="64" y="15"/>
                  </a:lnTo>
                  <a:lnTo>
                    <a:pt x="64" y="0"/>
                  </a:lnTo>
                  <a:lnTo>
                    <a:pt x="0" y="0"/>
                  </a:lnTo>
                  <a:lnTo>
                    <a:pt x="0" y="9"/>
                  </a:lnTo>
                  <a:close/>
                </a:path>
              </a:pathLst>
            </a:custGeom>
            <a:solidFill>
              <a:srgbClr val="FF0000"/>
            </a:solidFill>
            <a:ln>
              <a:solidFill>
                <a:srgbClr val="FF0000"/>
              </a:solidFill>
            </a:ln>
          </p:spPr>
          <p:txBody>
            <a:bodyPr/>
            <a:lstStyle/>
            <a:p>
              <a:endParaRPr lang="en-US"/>
            </a:p>
          </p:txBody>
        </p:sp>
        <p:sp>
          <p:nvSpPr>
            <p:cNvPr id="103" name="Rectangle 102"/>
            <p:cNvSpPr>
              <a:spLocks noChangeArrowheads="1"/>
            </p:cNvSpPr>
            <p:nvPr/>
          </p:nvSpPr>
          <p:spPr bwMode="auto">
            <a:xfrm>
              <a:off x="1802011" y="5495926"/>
              <a:ext cx="135731" cy="292100"/>
            </a:xfrm>
            <a:prstGeom prst="rect">
              <a:avLst/>
            </a:prstGeom>
            <a:noFill/>
            <a:ln>
              <a:noFill/>
            </a:ln>
          </p:spPr>
          <p:txBody>
            <a:bodyPr wrap="none" lIns="0" tIns="0" rIns="0" bIns="0">
              <a:spAutoFit/>
            </a:bodyPr>
            <a:lstStyle/>
            <a:p>
              <a:r>
                <a:rPr lang="en-US" sz="1900" b="1" dirty="0">
                  <a:solidFill>
                    <a:srgbClr val="000000"/>
                  </a:solidFill>
                </a:rPr>
                <a:t>0</a:t>
              </a:r>
              <a:endParaRPr lang="en-US" dirty="0"/>
            </a:p>
          </p:txBody>
        </p:sp>
        <p:sp>
          <p:nvSpPr>
            <p:cNvPr id="104" name="Rectangle 103"/>
            <p:cNvSpPr>
              <a:spLocks noChangeArrowheads="1"/>
            </p:cNvSpPr>
            <p:nvPr/>
          </p:nvSpPr>
          <p:spPr bwMode="auto">
            <a:xfrm>
              <a:off x="1609130" y="46736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05" name="Rectangle 104"/>
            <p:cNvSpPr>
              <a:spLocks noChangeArrowheads="1"/>
            </p:cNvSpPr>
            <p:nvPr/>
          </p:nvSpPr>
          <p:spPr bwMode="auto">
            <a:xfrm>
              <a:off x="1719858" y="4673601"/>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06" name="Rectangle 105"/>
            <p:cNvSpPr>
              <a:spLocks noChangeArrowheads="1"/>
            </p:cNvSpPr>
            <p:nvPr/>
          </p:nvSpPr>
          <p:spPr bwMode="auto">
            <a:xfrm>
              <a:off x="1773436" y="4673601"/>
              <a:ext cx="135731" cy="292100"/>
            </a:xfrm>
            <a:prstGeom prst="rect">
              <a:avLst/>
            </a:prstGeom>
            <a:noFill/>
            <a:ln>
              <a:noFill/>
            </a:ln>
          </p:spPr>
          <p:txBody>
            <a:bodyPr wrap="none" lIns="0" tIns="0" rIns="0" bIns="0">
              <a:spAutoFit/>
            </a:bodyPr>
            <a:lstStyle/>
            <a:p>
              <a:r>
                <a:rPr lang="en-US" sz="1900" b="1">
                  <a:solidFill>
                    <a:srgbClr val="000000"/>
                  </a:solidFill>
                </a:rPr>
                <a:t>2</a:t>
              </a:r>
              <a:endParaRPr lang="en-US"/>
            </a:p>
          </p:txBody>
        </p:sp>
        <p:sp>
          <p:nvSpPr>
            <p:cNvPr id="107" name="Rectangle 106"/>
            <p:cNvSpPr>
              <a:spLocks noChangeArrowheads="1"/>
            </p:cNvSpPr>
            <p:nvPr/>
          </p:nvSpPr>
          <p:spPr bwMode="auto">
            <a:xfrm>
              <a:off x="1609130" y="3856039"/>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08" name="Rectangle 107"/>
            <p:cNvSpPr>
              <a:spLocks noChangeArrowheads="1"/>
            </p:cNvSpPr>
            <p:nvPr/>
          </p:nvSpPr>
          <p:spPr bwMode="auto">
            <a:xfrm>
              <a:off x="1719858" y="3856039"/>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09" name="Rectangle 108"/>
            <p:cNvSpPr>
              <a:spLocks noChangeArrowheads="1"/>
            </p:cNvSpPr>
            <p:nvPr/>
          </p:nvSpPr>
          <p:spPr bwMode="auto">
            <a:xfrm>
              <a:off x="1773436" y="3856039"/>
              <a:ext cx="135731" cy="292100"/>
            </a:xfrm>
            <a:prstGeom prst="rect">
              <a:avLst/>
            </a:prstGeom>
            <a:noFill/>
            <a:ln>
              <a:noFill/>
            </a:ln>
          </p:spPr>
          <p:txBody>
            <a:bodyPr wrap="none" lIns="0" tIns="0" rIns="0" bIns="0">
              <a:spAutoFit/>
            </a:bodyPr>
            <a:lstStyle/>
            <a:p>
              <a:r>
                <a:rPr lang="en-US" sz="1900" b="1">
                  <a:solidFill>
                    <a:srgbClr val="000000"/>
                  </a:solidFill>
                </a:rPr>
                <a:t>4</a:t>
              </a:r>
              <a:endParaRPr lang="en-US"/>
            </a:p>
          </p:txBody>
        </p:sp>
        <p:sp>
          <p:nvSpPr>
            <p:cNvPr id="110" name="Rectangle 109"/>
            <p:cNvSpPr>
              <a:spLocks noChangeArrowheads="1"/>
            </p:cNvSpPr>
            <p:nvPr/>
          </p:nvSpPr>
          <p:spPr bwMode="auto">
            <a:xfrm>
              <a:off x="1609130" y="30607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11" name="Rectangle 110"/>
            <p:cNvSpPr>
              <a:spLocks noChangeArrowheads="1"/>
            </p:cNvSpPr>
            <p:nvPr/>
          </p:nvSpPr>
          <p:spPr bwMode="auto">
            <a:xfrm>
              <a:off x="1719858" y="3060701"/>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12" name="Rectangle 111"/>
            <p:cNvSpPr>
              <a:spLocks noChangeArrowheads="1"/>
            </p:cNvSpPr>
            <p:nvPr/>
          </p:nvSpPr>
          <p:spPr bwMode="auto">
            <a:xfrm>
              <a:off x="1773436" y="3060701"/>
              <a:ext cx="135731" cy="292100"/>
            </a:xfrm>
            <a:prstGeom prst="rect">
              <a:avLst/>
            </a:prstGeom>
            <a:noFill/>
            <a:ln>
              <a:noFill/>
            </a:ln>
          </p:spPr>
          <p:txBody>
            <a:bodyPr wrap="none" lIns="0" tIns="0" rIns="0" bIns="0">
              <a:spAutoFit/>
            </a:bodyPr>
            <a:lstStyle/>
            <a:p>
              <a:r>
                <a:rPr lang="en-US" sz="1900" b="1">
                  <a:solidFill>
                    <a:srgbClr val="000000"/>
                  </a:solidFill>
                </a:rPr>
                <a:t>6</a:t>
              </a:r>
              <a:endParaRPr lang="en-US"/>
            </a:p>
          </p:txBody>
        </p:sp>
        <p:sp>
          <p:nvSpPr>
            <p:cNvPr id="113" name="Rectangle 112"/>
            <p:cNvSpPr>
              <a:spLocks noChangeArrowheads="1"/>
            </p:cNvSpPr>
            <p:nvPr/>
          </p:nvSpPr>
          <p:spPr bwMode="auto">
            <a:xfrm>
              <a:off x="1609130" y="2236789"/>
              <a:ext cx="135731" cy="292100"/>
            </a:xfrm>
            <a:prstGeom prst="rect">
              <a:avLst/>
            </a:prstGeom>
            <a:noFill/>
            <a:ln>
              <a:noFill/>
            </a:ln>
          </p:spPr>
          <p:txBody>
            <a:bodyPr wrap="none" lIns="0" tIns="0" rIns="0" bIns="0">
              <a:spAutoFit/>
            </a:bodyPr>
            <a:lstStyle/>
            <a:p>
              <a:r>
                <a:rPr lang="en-US" sz="1900" b="1" dirty="0">
                  <a:solidFill>
                    <a:srgbClr val="000000"/>
                  </a:solidFill>
                </a:rPr>
                <a:t>0</a:t>
              </a:r>
              <a:endParaRPr lang="en-US" dirty="0"/>
            </a:p>
          </p:txBody>
        </p:sp>
        <p:sp>
          <p:nvSpPr>
            <p:cNvPr id="114" name="Rectangle 113"/>
            <p:cNvSpPr>
              <a:spLocks noChangeArrowheads="1"/>
            </p:cNvSpPr>
            <p:nvPr/>
          </p:nvSpPr>
          <p:spPr bwMode="auto">
            <a:xfrm>
              <a:off x="1719858" y="2236789"/>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15" name="Rectangle 114"/>
            <p:cNvSpPr>
              <a:spLocks noChangeArrowheads="1"/>
            </p:cNvSpPr>
            <p:nvPr/>
          </p:nvSpPr>
          <p:spPr bwMode="auto">
            <a:xfrm>
              <a:off x="1773436" y="2236789"/>
              <a:ext cx="135731" cy="292100"/>
            </a:xfrm>
            <a:prstGeom prst="rect">
              <a:avLst/>
            </a:prstGeom>
            <a:noFill/>
            <a:ln>
              <a:noFill/>
            </a:ln>
          </p:spPr>
          <p:txBody>
            <a:bodyPr wrap="none" lIns="0" tIns="0" rIns="0" bIns="0">
              <a:spAutoFit/>
            </a:bodyPr>
            <a:lstStyle/>
            <a:p>
              <a:r>
                <a:rPr lang="en-US" sz="1900" b="1" dirty="0">
                  <a:solidFill>
                    <a:srgbClr val="000000"/>
                  </a:solidFill>
                </a:rPr>
                <a:t>8</a:t>
              </a:r>
              <a:endParaRPr lang="en-US" dirty="0"/>
            </a:p>
          </p:txBody>
        </p:sp>
        <p:sp>
          <p:nvSpPr>
            <p:cNvPr id="116" name="Rectangle 115"/>
            <p:cNvSpPr>
              <a:spLocks noChangeArrowheads="1"/>
            </p:cNvSpPr>
            <p:nvPr/>
          </p:nvSpPr>
          <p:spPr bwMode="auto">
            <a:xfrm>
              <a:off x="1966317" y="56642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17" name="Rectangle 116"/>
            <p:cNvSpPr>
              <a:spLocks noChangeArrowheads="1"/>
            </p:cNvSpPr>
            <p:nvPr/>
          </p:nvSpPr>
          <p:spPr bwMode="auto">
            <a:xfrm>
              <a:off x="3239691" y="56642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18" name="Rectangle 117"/>
            <p:cNvSpPr>
              <a:spLocks noChangeArrowheads="1"/>
            </p:cNvSpPr>
            <p:nvPr/>
          </p:nvSpPr>
          <p:spPr bwMode="auto">
            <a:xfrm>
              <a:off x="3345061" y="5664201"/>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19" name="Rectangle 118"/>
            <p:cNvSpPr>
              <a:spLocks noChangeArrowheads="1"/>
            </p:cNvSpPr>
            <p:nvPr/>
          </p:nvSpPr>
          <p:spPr bwMode="auto">
            <a:xfrm>
              <a:off x="3400425" y="56642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20" name="Rectangle 119"/>
            <p:cNvSpPr>
              <a:spLocks noChangeArrowheads="1"/>
            </p:cNvSpPr>
            <p:nvPr/>
          </p:nvSpPr>
          <p:spPr bwMode="auto">
            <a:xfrm>
              <a:off x="3511153" y="5664201"/>
              <a:ext cx="135731" cy="292100"/>
            </a:xfrm>
            <a:prstGeom prst="rect">
              <a:avLst/>
            </a:prstGeom>
            <a:noFill/>
            <a:ln>
              <a:noFill/>
            </a:ln>
          </p:spPr>
          <p:txBody>
            <a:bodyPr wrap="none" lIns="0" tIns="0" rIns="0" bIns="0">
              <a:spAutoFit/>
            </a:bodyPr>
            <a:lstStyle/>
            <a:p>
              <a:r>
                <a:rPr lang="en-US" sz="1900" b="1">
                  <a:solidFill>
                    <a:srgbClr val="000000"/>
                  </a:solidFill>
                </a:rPr>
                <a:t>5</a:t>
              </a:r>
              <a:endParaRPr lang="en-US"/>
            </a:p>
          </p:txBody>
        </p:sp>
        <p:sp>
          <p:nvSpPr>
            <p:cNvPr id="121" name="Rectangle 120"/>
            <p:cNvSpPr>
              <a:spLocks noChangeArrowheads="1"/>
            </p:cNvSpPr>
            <p:nvPr/>
          </p:nvSpPr>
          <p:spPr bwMode="auto">
            <a:xfrm>
              <a:off x="4702374" y="56642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22" name="Rectangle 121"/>
            <p:cNvSpPr>
              <a:spLocks noChangeArrowheads="1"/>
            </p:cNvSpPr>
            <p:nvPr/>
          </p:nvSpPr>
          <p:spPr bwMode="auto">
            <a:xfrm>
              <a:off x="4811316" y="5664201"/>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23" name="Rectangle 122"/>
            <p:cNvSpPr>
              <a:spLocks noChangeArrowheads="1"/>
            </p:cNvSpPr>
            <p:nvPr/>
          </p:nvSpPr>
          <p:spPr bwMode="auto">
            <a:xfrm>
              <a:off x="4866680" y="5664201"/>
              <a:ext cx="135731" cy="292100"/>
            </a:xfrm>
            <a:prstGeom prst="rect">
              <a:avLst/>
            </a:prstGeom>
            <a:noFill/>
            <a:ln>
              <a:noFill/>
            </a:ln>
          </p:spPr>
          <p:txBody>
            <a:bodyPr wrap="none" lIns="0" tIns="0" rIns="0" bIns="0">
              <a:spAutoFit/>
            </a:bodyPr>
            <a:lstStyle/>
            <a:p>
              <a:r>
                <a:rPr lang="en-US" sz="1900" b="1">
                  <a:solidFill>
                    <a:srgbClr val="000000"/>
                  </a:solidFill>
                </a:rPr>
                <a:t>1</a:t>
              </a:r>
              <a:endParaRPr lang="en-US"/>
            </a:p>
          </p:txBody>
        </p:sp>
        <p:sp>
          <p:nvSpPr>
            <p:cNvPr id="124" name="Rectangle 123"/>
            <p:cNvSpPr>
              <a:spLocks noChangeArrowheads="1"/>
            </p:cNvSpPr>
            <p:nvPr/>
          </p:nvSpPr>
          <p:spPr bwMode="auto">
            <a:xfrm>
              <a:off x="6057900" y="56642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25" name="Rectangle 124"/>
            <p:cNvSpPr>
              <a:spLocks noChangeArrowheads="1"/>
            </p:cNvSpPr>
            <p:nvPr/>
          </p:nvSpPr>
          <p:spPr bwMode="auto">
            <a:xfrm>
              <a:off x="6166843" y="5664201"/>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26" name="Rectangle 125"/>
            <p:cNvSpPr>
              <a:spLocks noChangeArrowheads="1"/>
            </p:cNvSpPr>
            <p:nvPr/>
          </p:nvSpPr>
          <p:spPr bwMode="auto">
            <a:xfrm>
              <a:off x="6218635" y="5664201"/>
              <a:ext cx="135731" cy="292100"/>
            </a:xfrm>
            <a:prstGeom prst="rect">
              <a:avLst/>
            </a:prstGeom>
            <a:noFill/>
            <a:ln>
              <a:noFill/>
            </a:ln>
          </p:spPr>
          <p:txBody>
            <a:bodyPr wrap="none" lIns="0" tIns="0" rIns="0" bIns="0">
              <a:spAutoFit/>
            </a:bodyPr>
            <a:lstStyle/>
            <a:p>
              <a:r>
                <a:rPr lang="en-US" sz="1900" b="1">
                  <a:solidFill>
                    <a:srgbClr val="000000"/>
                  </a:solidFill>
                </a:rPr>
                <a:t>1</a:t>
              </a:r>
              <a:endParaRPr lang="en-US"/>
            </a:p>
          </p:txBody>
        </p:sp>
        <p:sp>
          <p:nvSpPr>
            <p:cNvPr id="127" name="Rectangle 126"/>
            <p:cNvSpPr>
              <a:spLocks noChangeArrowheads="1"/>
            </p:cNvSpPr>
            <p:nvPr/>
          </p:nvSpPr>
          <p:spPr bwMode="auto">
            <a:xfrm>
              <a:off x="6327577" y="5664201"/>
              <a:ext cx="135731" cy="292100"/>
            </a:xfrm>
            <a:prstGeom prst="rect">
              <a:avLst/>
            </a:prstGeom>
            <a:noFill/>
            <a:ln>
              <a:noFill/>
            </a:ln>
          </p:spPr>
          <p:txBody>
            <a:bodyPr wrap="none" lIns="0" tIns="0" rIns="0" bIns="0">
              <a:spAutoFit/>
            </a:bodyPr>
            <a:lstStyle/>
            <a:p>
              <a:r>
                <a:rPr lang="en-US" sz="1900" b="1">
                  <a:solidFill>
                    <a:srgbClr val="000000"/>
                  </a:solidFill>
                </a:rPr>
                <a:t>5</a:t>
              </a:r>
              <a:endParaRPr lang="en-US"/>
            </a:p>
          </p:txBody>
        </p:sp>
        <p:sp>
          <p:nvSpPr>
            <p:cNvPr id="128" name="Rectangle 127"/>
            <p:cNvSpPr>
              <a:spLocks noChangeArrowheads="1"/>
            </p:cNvSpPr>
            <p:nvPr/>
          </p:nvSpPr>
          <p:spPr bwMode="auto">
            <a:xfrm>
              <a:off x="7524155" y="5664201"/>
              <a:ext cx="135731" cy="292100"/>
            </a:xfrm>
            <a:prstGeom prst="rect">
              <a:avLst/>
            </a:prstGeom>
            <a:noFill/>
            <a:ln>
              <a:noFill/>
            </a:ln>
          </p:spPr>
          <p:txBody>
            <a:bodyPr wrap="none" lIns="0" tIns="0" rIns="0" bIns="0">
              <a:spAutoFit/>
            </a:bodyPr>
            <a:lstStyle/>
            <a:p>
              <a:r>
                <a:rPr lang="en-US" sz="1900" b="1">
                  <a:solidFill>
                    <a:srgbClr val="000000"/>
                  </a:solidFill>
                </a:rPr>
                <a:t>0</a:t>
              </a:r>
              <a:endParaRPr lang="en-US"/>
            </a:p>
          </p:txBody>
        </p:sp>
        <p:sp>
          <p:nvSpPr>
            <p:cNvPr id="129" name="Rectangle 128"/>
            <p:cNvSpPr>
              <a:spLocks noChangeArrowheads="1"/>
            </p:cNvSpPr>
            <p:nvPr/>
          </p:nvSpPr>
          <p:spPr bwMode="auto">
            <a:xfrm>
              <a:off x="7629526" y="5664201"/>
              <a:ext cx="67866" cy="292100"/>
            </a:xfrm>
            <a:prstGeom prst="rect">
              <a:avLst/>
            </a:prstGeom>
            <a:noFill/>
            <a:ln>
              <a:noFill/>
            </a:ln>
          </p:spPr>
          <p:txBody>
            <a:bodyPr wrap="none" lIns="0" tIns="0" rIns="0" bIns="0">
              <a:spAutoFit/>
            </a:bodyPr>
            <a:lstStyle/>
            <a:p>
              <a:r>
                <a:rPr lang="en-US" sz="1900" b="1">
                  <a:solidFill>
                    <a:srgbClr val="000000"/>
                  </a:solidFill>
                </a:rPr>
                <a:t>.</a:t>
              </a:r>
              <a:endParaRPr lang="en-US"/>
            </a:p>
          </p:txBody>
        </p:sp>
        <p:sp>
          <p:nvSpPr>
            <p:cNvPr id="130" name="Rectangle 129"/>
            <p:cNvSpPr>
              <a:spLocks noChangeArrowheads="1"/>
            </p:cNvSpPr>
            <p:nvPr/>
          </p:nvSpPr>
          <p:spPr bwMode="auto">
            <a:xfrm>
              <a:off x="7684890" y="5664201"/>
              <a:ext cx="135731" cy="292100"/>
            </a:xfrm>
            <a:prstGeom prst="rect">
              <a:avLst/>
            </a:prstGeom>
            <a:noFill/>
            <a:ln>
              <a:noFill/>
            </a:ln>
          </p:spPr>
          <p:txBody>
            <a:bodyPr wrap="none" lIns="0" tIns="0" rIns="0" bIns="0">
              <a:spAutoFit/>
            </a:bodyPr>
            <a:lstStyle/>
            <a:p>
              <a:r>
                <a:rPr lang="en-US" sz="1900" b="1">
                  <a:solidFill>
                    <a:srgbClr val="000000"/>
                  </a:solidFill>
                </a:rPr>
                <a:t>2</a:t>
              </a:r>
              <a:endParaRPr lang="en-US"/>
            </a:p>
          </p:txBody>
        </p:sp>
      </p:grpSp>
      <p:sp>
        <p:nvSpPr>
          <p:cNvPr id="131" name="Rectangle 130"/>
          <p:cNvSpPr>
            <a:spLocks noChangeArrowheads="1"/>
          </p:cNvSpPr>
          <p:nvPr/>
        </p:nvSpPr>
        <p:spPr bwMode="auto">
          <a:xfrm>
            <a:off x="5764749" y="6315645"/>
            <a:ext cx="2545569" cy="430887"/>
          </a:xfrm>
          <a:prstGeom prst="rect">
            <a:avLst/>
          </a:prstGeom>
          <a:noFill/>
          <a:ln w="9525">
            <a:noFill/>
            <a:miter lim="800000"/>
            <a:headEnd/>
            <a:tailEnd/>
          </a:ln>
        </p:spPr>
        <p:txBody>
          <a:bodyPr wrap="none" lIns="0" tIns="0" rIns="0" bIns="0">
            <a:spAutoFit/>
          </a:bodyPr>
          <a:lstStyle/>
          <a:p>
            <a:r>
              <a:rPr lang="en-US" sz="2800" b="1" i="1" dirty="0" smtClean="0">
                <a:solidFill>
                  <a:srgbClr val="000000"/>
                </a:solidFill>
                <a:latin typeface="Times New Roman" pitchFamily="18" charset="0"/>
                <a:cs typeface="Times New Roman" pitchFamily="18" charset="0"/>
              </a:rPr>
              <a:t>x</a:t>
            </a:r>
            <a:r>
              <a:rPr lang="en-US" sz="2800" b="1" dirty="0" smtClean="0">
                <a:solidFill>
                  <a:srgbClr val="000000"/>
                </a:solidFill>
              </a:rPr>
              <a:t> = (F+W+Y)/21</a:t>
            </a:r>
            <a:endParaRPr lang="en-US" sz="2800" dirty="0"/>
          </a:p>
        </p:txBody>
      </p:sp>
      <p:sp>
        <p:nvSpPr>
          <p:cNvPr id="132" name="Rectangle 131"/>
          <p:cNvSpPr>
            <a:spLocks noChangeArrowheads="1"/>
          </p:cNvSpPr>
          <p:nvPr/>
        </p:nvSpPr>
        <p:spPr bwMode="auto">
          <a:xfrm rot="16200000">
            <a:off x="1240882" y="3625761"/>
            <a:ext cx="3932167" cy="430887"/>
          </a:xfrm>
          <a:prstGeom prst="rect">
            <a:avLst/>
          </a:prstGeom>
          <a:noFill/>
          <a:ln w="9525">
            <a:noFill/>
            <a:miter lim="800000"/>
            <a:headEnd/>
            <a:tailEnd/>
          </a:ln>
        </p:spPr>
        <p:txBody>
          <a:bodyPr wrap="none" lIns="0" tIns="0" rIns="0" bIns="0">
            <a:spAutoFit/>
          </a:bodyPr>
          <a:lstStyle/>
          <a:p>
            <a:r>
              <a:rPr lang="en-US" sz="2800" b="1" dirty="0" smtClean="0">
                <a:solidFill>
                  <a:srgbClr val="000000"/>
                </a:solidFill>
              </a:rPr>
              <a:t>Conditional Probability</a:t>
            </a:r>
            <a:endParaRPr lang="en-US" sz="2800" dirty="0"/>
          </a:p>
        </p:txBody>
      </p:sp>
      <p:pic>
        <p:nvPicPr>
          <p:cNvPr id="133" name="Picture 132" descr="https://www.mcb.harvard.edu/mcb_files/media/faculty/profile/ethan_garner-lg.jpg"/>
          <p:cNvPicPr/>
          <p:nvPr/>
        </p:nvPicPr>
        <p:blipFill>
          <a:blip r:embed="rId3">
            <a:extLst>
              <a:ext uri="{28A0092B-C50C-407E-A947-70E740481C1C}">
                <a14:useLocalDpi xmlns:a14="http://schemas.microsoft.com/office/drawing/2010/main" val="0"/>
              </a:ext>
            </a:extLst>
          </a:blip>
          <a:srcRect/>
          <a:stretch>
            <a:fillRect/>
          </a:stretch>
        </p:blipFill>
        <p:spPr bwMode="auto">
          <a:xfrm>
            <a:off x="1544810" y="1570087"/>
            <a:ext cx="1238250" cy="1466850"/>
          </a:xfrm>
          <a:prstGeom prst="rect">
            <a:avLst/>
          </a:prstGeom>
          <a:noFill/>
          <a:ln>
            <a:noFill/>
          </a:ln>
        </p:spPr>
      </p:pic>
      <p:pic>
        <p:nvPicPr>
          <p:cNvPr id="135" name="Picture 42" descr="zo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22" y="4024784"/>
            <a:ext cx="1485009" cy="165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7" descr="pedr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251" y="4013013"/>
            <a:ext cx="1090014" cy="162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5292" y="5637777"/>
            <a:ext cx="1452642" cy="707886"/>
          </a:xfrm>
          <a:prstGeom prst="rect">
            <a:avLst/>
          </a:prstGeom>
          <a:noFill/>
        </p:spPr>
        <p:txBody>
          <a:bodyPr wrap="none" rtlCol="0">
            <a:spAutoFit/>
          </a:bodyPr>
          <a:lstStyle/>
          <a:p>
            <a:pPr algn="ctr"/>
            <a:r>
              <a:rPr lang="en-US" sz="2000" b="1" dirty="0" smtClean="0"/>
              <a:t>Zoran</a:t>
            </a:r>
          </a:p>
          <a:p>
            <a:pPr algn="ctr"/>
            <a:r>
              <a:rPr lang="en-US" sz="2000" b="1" dirty="0" smtClean="0"/>
              <a:t>Obradovic</a:t>
            </a:r>
            <a:endParaRPr lang="en-US" sz="2000" b="1" dirty="0"/>
          </a:p>
        </p:txBody>
      </p:sp>
      <p:sp>
        <p:nvSpPr>
          <p:cNvPr id="10" name="TextBox 9"/>
          <p:cNvSpPr txBox="1"/>
          <p:nvPr/>
        </p:nvSpPr>
        <p:spPr>
          <a:xfrm>
            <a:off x="1813105" y="5549357"/>
            <a:ext cx="1154483" cy="707886"/>
          </a:xfrm>
          <a:prstGeom prst="rect">
            <a:avLst/>
          </a:prstGeom>
          <a:noFill/>
        </p:spPr>
        <p:txBody>
          <a:bodyPr wrap="none" rtlCol="0">
            <a:spAutoFit/>
          </a:bodyPr>
          <a:lstStyle/>
          <a:p>
            <a:pPr algn="ctr"/>
            <a:r>
              <a:rPr lang="en-US" sz="2000" b="1" dirty="0" smtClean="0"/>
              <a:t>Pedro</a:t>
            </a:r>
          </a:p>
          <a:p>
            <a:pPr algn="ctr"/>
            <a:r>
              <a:rPr lang="en-US" sz="2000" b="1" dirty="0" smtClean="0"/>
              <a:t>Romero</a:t>
            </a:r>
            <a:endParaRPr lang="en-US" sz="2000" b="1" dirty="0"/>
          </a:p>
        </p:txBody>
      </p:sp>
      <p:sp>
        <p:nvSpPr>
          <p:cNvPr id="15" name="TextBox 14"/>
          <p:cNvSpPr txBox="1"/>
          <p:nvPr/>
        </p:nvSpPr>
        <p:spPr>
          <a:xfrm>
            <a:off x="1630680" y="2987528"/>
            <a:ext cx="1024639" cy="707886"/>
          </a:xfrm>
          <a:prstGeom prst="rect">
            <a:avLst/>
          </a:prstGeom>
          <a:noFill/>
        </p:spPr>
        <p:txBody>
          <a:bodyPr wrap="none" rtlCol="0">
            <a:spAutoFit/>
          </a:bodyPr>
          <a:lstStyle/>
          <a:p>
            <a:pPr algn="ctr"/>
            <a:r>
              <a:rPr lang="en-US" sz="2000" b="1" dirty="0" smtClean="0"/>
              <a:t>Ethan</a:t>
            </a:r>
          </a:p>
          <a:p>
            <a:pPr algn="ctr"/>
            <a:r>
              <a:rPr lang="en-US" sz="2000" b="1" dirty="0" smtClean="0"/>
              <a:t>Garner</a:t>
            </a:r>
            <a:endParaRPr lang="en-US" sz="2000" b="1" dirty="0"/>
          </a:p>
        </p:txBody>
      </p:sp>
      <p:sp>
        <p:nvSpPr>
          <p:cNvPr id="16" name="TextBox 15"/>
          <p:cNvSpPr txBox="1"/>
          <p:nvPr/>
        </p:nvSpPr>
        <p:spPr>
          <a:xfrm>
            <a:off x="350520" y="2978526"/>
            <a:ext cx="753732" cy="707886"/>
          </a:xfrm>
          <a:prstGeom prst="rect">
            <a:avLst/>
          </a:prstGeom>
          <a:noFill/>
        </p:spPr>
        <p:txBody>
          <a:bodyPr wrap="none" rtlCol="0">
            <a:spAutoFit/>
          </a:bodyPr>
          <a:lstStyle/>
          <a:p>
            <a:pPr algn="ctr"/>
            <a:r>
              <a:rPr lang="en-US" sz="2000" b="1" dirty="0" smtClean="0"/>
              <a:t>Qian</a:t>
            </a:r>
          </a:p>
          <a:p>
            <a:pPr algn="ctr"/>
            <a:r>
              <a:rPr lang="en-US" sz="2000" b="1" dirty="0" err="1" smtClean="0"/>
              <a:t>Xie</a:t>
            </a:r>
            <a:endParaRPr lang="en-US" sz="2000" b="1" dirty="0"/>
          </a:p>
        </p:txBody>
      </p:sp>
      <p:pic>
        <p:nvPicPr>
          <p:cNvPr id="139" name="Picture 138" descr="Related im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747" y="1739974"/>
            <a:ext cx="1354836" cy="1280160"/>
          </a:xfrm>
          <a:prstGeom prst="rect">
            <a:avLst/>
          </a:prstGeom>
          <a:noFill/>
          <a:ln>
            <a:noFill/>
          </a:ln>
        </p:spPr>
      </p:pic>
      <p:sp>
        <p:nvSpPr>
          <p:cNvPr id="134" name="TextBox 133"/>
          <p:cNvSpPr txBox="1"/>
          <p:nvPr/>
        </p:nvSpPr>
        <p:spPr>
          <a:xfrm>
            <a:off x="7629047" y="2899094"/>
            <a:ext cx="2655983" cy="1815882"/>
          </a:xfrm>
          <a:prstGeom prst="rect">
            <a:avLst/>
          </a:prstGeom>
          <a:noFill/>
        </p:spPr>
        <p:txBody>
          <a:bodyPr wrap="none" rtlCol="0">
            <a:spAutoFit/>
          </a:bodyPr>
          <a:lstStyle/>
          <a:p>
            <a:r>
              <a:rPr lang="en-US" sz="2800" b="1" dirty="0" smtClean="0"/>
              <a:t> AR = (</a:t>
            </a:r>
            <a:r>
              <a:rPr lang="en-US" sz="2800" b="1" dirty="0" err="1" smtClean="0"/>
              <a:t>A</a:t>
            </a:r>
            <a:r>
              <a:rPr lang="en-US" sz="2800" b="1" baseline="-25000" dirty="0" err="1" smtClean="0"/>
              <a:t>bc</a:t>
            </a:r>
            <a:r>
              <a:rPr lang="en-US" sz="2800" b="1" dirty="0" smtClean="0"/>
              <a:t>/A</a:t>
            </a:r>
            <a:r>
              <a:rPr lang="en-US" sz="2800" b="1" baseline="-25000" dirty="0" smtClean="0"/>
              <a:t>t</a:t>
            </a:r>
            <a:r>
              <a:rPr lang="en-US" sz="2800" b="1" dirty="0" smtClean="0"/>
              <a:t>)  </a:t>
            </a:r>
          </a:p>
          <a:p>
            <a:r>
              <a:rPr lang="en-US" sz="2800" b="1" dirty="0" smtClean="0"/>
              <a:t> AR = 0.36</a:t>
            </a:r>
          </a:p>
          <a:p>
            <a:r>
              <a:rPr lang="en-US" sz="2800" b="1" dirty="0" smtClean="0"/>
              <a:t>Rank = 6/38</a:t>
            </a:r>
          </a:p>
          <a:p>
            <a:endParaRPr lang="en-US" sz="2800" b="1" dirty="0" smtClean="0"/>
          </a:p>
        </p:txBody>
      </p:sp>
    </p:spTree>
    <p:extLst>
      <p:ext uri="{BB962C8B-B14F-4D97-AF65-F5344CB8AC3E}">
        <p14:creationId xmlns:p14="http://schemas.microsoft.com/office/powerpoint/2010/main" val="297009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8620" y="0"/>
            <a:ext cx="10675620" cy="1333500"/>
          </a:xfrm>
        </p:spPr>
        <p:txBody>
          <a:bodyPr/>
          <a:lstStyle/>
          <a:p>
            <a:pPr marL="404813" indent="-404813" eaLnBrk="1" hangingPunct="1"/>
            <a:r>
              <a:rPr lang="en-US" sz="3600" b="1" dirty="0" smtClean="0"/>
              <a:t>   Why </a:t>
            </a:r>
            <a:r>
              <a:rPr lang="en-US" sz="3600" b="1" dirty="0"/>
              <a:t>don’t </a:t>
            </a:r>
            <a:r>
              <a:rPr lang="en-US" sz="3600" b="1" dirty="0">
                <a:solidFill>
                  <a:srgbClr val="FF0000"/>
                </a:solidFill>
              </a:rPr>
              <a:t>IDPs</a:t>
            </a:r>
            <a:r>
              <a:rPr lang="en-US" sz="3600" b="1" dirty="0"/>
              <a:t> fold into 3D </a:t>
            </a:r>
            <a:r>
              <a:rPr lang="en-US" sz="3600" b="1" dirty="0" smtClean="0">
                <a:solidFill>
                  <a:srgbClr val="0000FF"/>
                </a:solidFill>
              </a:rPr>
              <a:t>structure</a:t>
            </a:r>
            <a:r>
              <a:rPr lang="en-US" sz="3600" b="1" dirty="0" smtClean="0"/>
              <a:t>?   </a:t>
            </a:r>
            <a:br>
              <a:rPr lang="en-US" sz="3600" b="1" dirty="0" smtClean="0"/>
            </a:br>
            <a:r>
              <a:rPr lang="en-US" sz="3600" b="1" dirty="0" smtClean="0">
                <a:solidFill>
                  <a:srgbClr val="0000FF"/>
                </a:solidFill>
              </a:rPr>
              <a:t>Amino acid sequence favors </a:t>
            </a:r>
            <a:r>
              <a:rPr lang="en-US" sz="3600" b="1" dirty="0" err="1" smtClean="0">
                <a:solidFill>
                  <a:srgbClr val="0000FF"/>
                </a:solidFill>
              </a:rPr>
              <a:t>nonfolding</a:t>
            </a:r>
            <a:r>
              <a:rPr lang="en-US" sz="3600" b="1" dirty="0" smtClean="0">
                <a:solidFill>
                  <a:srgbClr val="0000FF"/>
                </a:solidFill>
              </a:rPr>
              <a:t>! </a:t>
            </a:r>
            <a:endParaRPr lang="en-US" sz="3600" b="1" dirty="0">
              <a:solidFill>
                <a:srgbClr val="0000FF"/>
              </a:solidFill>
            </a:endParaRPr>
          </a:p>
        </p:txBody>
      </p:sp>
      <p:sp>
        <p:nvSpPr>
          <p:cNvPr id="11267" name="Rectangle 3"/>
          <p:cNvSpPr>
            <a:spLocks noGrp="1" noChangeArrowheads="1"/>
          </p:cNvSpPr>
          <p:nvPr>
            <p:ph type="body" idx="4294967295"/>
          </p:nvPr>
        </p:nvSpPr>
        <p:spPr>
          <a:xfrm>
            <a:off x="0" y="1181100"/>
            <a:ext cx="10287000" cy="5570220"/>
          </a:xfrm>
        </p:spPr>
        <p:txBody>
          <a:bodyPr/>
          <a:lstStyle/>
          <a:p>
            <a:pPr eaLnBrk="1" hangingPunct="1">
              <a:buFontTx/>
              <a:buNone/>
            </a:pPr>
            <a:endParaRPr lang="en-US" sz="1000" b="1" dirty="0" smtClean="0">
              <a:solidFill>
                <a:srgbClr val="FF0000"/>
              </a:solidFill>
            </a:endParaRPr>
          </a:p>
          <a:p>
            <a:pPr marL="457200" indent="-404813" eaLnBrk="1" hangingPunct="1">
              <a:buNone/>
            </a:pPr>
            <a:r>
              <a:rPr lang="en-US" b="1" dirty="0" smtClean="0"/>
              <a:t>●	</a:t>
            </a:r>
            <a:r>
              <a:rPr lang="en-US" b="1" dirty="0" smtClean="0">
                <a:solidFill>
                  <a:srgbClr val="FF0000"/>
                </a:solidFill>
              </a:rPr>
              <a:t>IDPs</a:t>
            </a:r>
            <a:r>
              <a:rPr lang="en-US" b="1" dirty="0" smtClean="0"/>
              <a:t> have too few aromatics – aromatics are important for the stability of hydrophobic cores; </a:t>
            </a:r>
            <a:endParaRPr lang="en-US" b="1" dirty="0"/>
          </a:p>
          <a:p>
            <a:pPr marL="457200" indent="-404813" eaLnBrk="1" hangingPunct="1">
              <a:buNone/>
            </a:pPr>
            <a:r>
              <a:rPr lang="en-US" b="1" dirty="0" smtClean="0"/>
              <a:t>●	</a:t>
            </a:r>
            <a:r>
              <a:rPr lang="en-US" b="1" dirty="0" smtClean="0">
                <a:solidFill>
                  <a:srgbClr val="FF0000"/>
                </a:solidFill>
              </a:rPr>
              <a:t>IDP</a:t>
            </a:r>
            <a:r>
              <a:rPr lang="en-US" b="1" dirty="0" smtClean="0"/>
              <a:t> ratio of hydrophilic amino acids to hydro-phobic amino acids is too high for folding;  	</a:t>
            </a:r>
          </a:p>
          <a:p>
            <a:pPr marL="457200" indent="-404813" eaLnBrk="1" hangingPunct="1">
              <a:buNone/>
            </a:pPr>
            <a:r>
              <a:rPr lang="en-US" b="1" dirty="0"/>
              <a:t>●	</a:t>
            </a:r>
            <a:r>
              <a:rPr lang="en-US" b="1" dirty="0" smtClean="0">
                <a:solidFill>
                  <a:srgbClr val="FF0000"/>
                </a:solidFill>
              </a:rPr>
              <a:t>IDPs</a:t>
            </a:r>
            <a:r>
              <a:rPr lang="en-US" b="1" dirty="0" smtClean="0"/>
              <a:t> have too low of a sequence complexity</a:t>
            </a:r>
            <a:r>
              <a:rPr lang="en-US" b="1" dirty="0"/>
              <a:t>	</a:t>
            </a:r>
          </a:p>
          <a:p>
            <a:pPr marL="457200" indent="-404813" eaLnBrk="1" hangingPunct="1">
              <a:buNone/>
            </a:pPr>
            <a:r>
              <a:rPr lang="en-US" b="1" dirty="0"/>
              <a:t>●	</a:t>
            </a:r>
            <a:r>
              <a:rPr lang="en-US" b="1" dirty="0" smtClean="0">
                <a:solidFill>
                  <a:srgbClr val="FF0000"/>
                </a:solidFill>
              </a:rPr>
              <a:t>IDPs</a:t>
            </a:r>
            <a:r>
              <a:rPr lang="en-US" b="1" dirty="0" smtClean="0"/>
              <a:t> have too large of a </a:t>
            </a:r>
            <a:r>
              <a:rPr lang="en-US" b="1" i="1" u="sng" dirty="0" smtClean="0"/>
              <a:t>net</a:t>
            </a:r>
            <a:r>
              <a:rPr lang="en-US" b="1" dirty="0" smtClean="0"/>
              <a:t> charge – charge repulsion inhibits folding;</a:t>
            </a:r>
            <a:endParaRPr lang="en-US" b="1" dirty="0"/>
          </a:p>
          <a:p>
            <a:pPr marL="457200" indent="-404813" eaLnBrk="1" hangingPunct="1">
              <a:buNone/>
            </a:pPr>
            <a:r>
              <a:rPr lang="en-US" b="1" dirty="0"/>
              <a:t>●	</a:t>
            </a:r>
            <a:r>
              <a:rPr lang="en-US" b="1" dirty="0" smtClean="0">
                <a:solidFill>
                  <a:srgbClr val="FF0000"/>
                </a:solidFill>
              </a:rPr>
              <a:t>IDPs</a:t>
            </a:r>
            <a:r>
              <a:rPr lang="en-US" b="1" dirty="0" smtClean="0"/>
              <a:t> have too many prolines – prolines cannot form backbone H–bond, so helices and sheets are destabilized by prolines. </a:t>
            </a:r>
            <a:r>
              <a:rPr lang="en-US" b="1" dirty="0"/>
              <a:t>	</a:t>
            </a:r>
          </a:p>
          <a:p>
            <a:pPr marL="457200" indent="-404813" eaLnBrk="1" hangingPunct="1">
              <a:buNone/>
            </a:pPr>
            <a:endParaRPr lang="en-US" b="1" dirty="0"/>
          </a:p>
        </p:txBody>
      </p:sp>
    </p:spTree>
    <p:extLst>
      <p:ext uri="{BB962C8B-B14F-4D97-AF65-F5344CB8AC3E}">
        <p14:creationId xmlns:p14="http://schemas.microsoft.com/office/powerpoint/2010/main" val="3618788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0" y="8812"/>
            <a:ext cx="10287000" cy="1447848"/>
          </a:xfrm>
        </p:spPr>
        <p:txBody>
          <a:bodyPr/>
          <a:lstStyle/>
          <a:p>
            <a:r>
              <a:rPr lang="en-US" sz="3600" b="1" dirty="0"/>
              <a:t>Why don’t </a:t>
            </a:r>
            <a:r>
              <a:rPr lang="en-US" sz="3600" b="1" dirty="0">
                <a:solidFill>
                  <a:srgbClr val="FF0000"/>
                </a:solidFill>
              </a:rPr>
              <a:t>IDPs</a:t>
            </a:r>
            <a:r>
              <a:rPr lang="en-US" sz="3600" b="1" dirty="0"/>
              <a:t> fold into 3D </a:t>
            </a:r>
            <a:r>
              <a:rPr lang="en-US" sz="3600" b="1" dirty="0">
                <a:solidFill>
                  <a:srgbClr val="0000FF"/>
                </a:solidFill>
              </a:rPr>
              <a:t>structure</a:t>
            </a:r>
            <a:r>
              <a:rPr lang="en-US" sz="3600" b="1" dirty="0"/>
              <a:t>? </a:t>
            </a:r>
            <a:r>
              <a:rPr lang="en-US" sz="4000" b="1" dirty="0" smtClean="0">
                <a:solidFill>
                  <a:srgbClr val="0000FF"/>
                </a:solidFill>
              </a:rPr>
              <a:t/>
            </a:r>
            <a:br>
              <a:rPr lang="en-US" sz="4000" b="1" dirty="0" smtClean="0">
                <a:solidFill>
                  <a:srgbClr val="0000FF"/>
                </a:solidFill>
              </a:rPr>
            </a:br>
            <a:r>
              <a:rPr lang="en-US" sz="2400" b="1" dirty="0" smtClean="0">
                <a:solidFill>
                  <a:schemeClr val="tx1"/>
                </a:solidFill>
              </a:rPr>
              <a:t>Dunker et al., </a:t>
            </a:r>
            <a:r>
              <a:rPr lang="en-US" sz="2400" b="1" i="1" dirty="0" smtClean="0">
                <a:solidFill>
                  <a:schemeClr val="tx1"/>
                </a:solidFill>
              </a:rPr>
              <a:t>Adv. Prot. Chem. </a:t>
            </a:r>
            <a:r>
              <a:rPr lang="en-US" sz="2400" b="1" dirty="0" smtClean="0">
                <a:solidFill>
                  <a:schemeClr val="tx1"/>
                </a:solidFill>
              </a:rPr>
              <a:t>62: 25-37 (2002)</a:t>
            </a:r>
          </a:p>
        </p:txBody>
      </p:sp>
      <p:graphicFrame>
        <p:nvGraphicFramePr>
          <p:cNvPr id="12291" name="Object 6"/>
          <p:cNvGraphicFramePr>
            <a:graphicFrameLocks noChangeAspect="1"/>
          </p:cNvGraphicFramePr>
          <p:nvPr>
            <p:extLst>
              <p:ext uri="{D42A27DB-BD31-4B8C-83A1-F6EECF244321}">
                <p14:modId xmlns:p14="http://schemas.microsoft.com/office/powerpoint/2010/main" val="782691708"/>
              </p:ext>
            </p:extLst>
          </p:nvPr>
        </p:nvGraphicFramePr>
        <p:xfrm>
          <a:off x="520996" y="1472905"/>
          <a:ext cx="9247188" cy="5149850"/>
        </p:xfrm>
        <a:graphic>
          <a:graphicData uri="http://schemas.openxmlformats.org/presentationml/2006/ole">
            <mc:AlternateContent xmlns:mc="http://schemas.openxmlformats.org/markup-compatibility/2006">
              <mc:Choice xmlns:v="urn:schemas-microsoft-com:vml" Requires="v">
                <p:oleObj spid="_x0000_s6255" name="SPW 11.0 Graph" r:id="rId4" imgW="7365492" imgH="4101998" progId="SigmaPlotGraphicObject.10">
                  <p:embed/>
                </p:oleObj>
              </mc:Choice>
              <mc:Fallback>
                <p:oleObj name="SPW 11.0 Graph" r:id="rId4" imgW="7365492" imgH="4101998" progId="SigmaPlotGraphicObject.1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996" y="1472905"/>
                        <a:ext cx="9247188"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Box 6"/>
          <p:cNvSpPr txBox="1">
            <a:spLocks noChangeArrowheads="1"/>
          </p:cNvSpPr>
          <p:nvPr/>
        </p:nvSpPr>
        <p:spPr bwMode="auto">
          <a:xfrm>
            <a:off x="6051550" y="2116138"/>
            <a:ext cx="1773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3600"/>
              <a:t>Surface</a:t>
            </a:r>
          </a:p>
        </p:txBody>
      </p:sp>
      <p:sp>
        <p:nvSpPr>
          <p:cNvPr id="12293" name="TextBox 7"/>
          <p:cNvSpPr txBox="1">
            <a:spLocks noChangeArrowheads="1"/>
          </p:cNvSpPr>
          <p:nvPr/>
        </p:nvSpPr>
        <p:spPr bwMode="auto">
          <a:xfrm>
            <a:off x="2779713" y="4819650"/>
            <a:ext cx="151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3600"/>
              <a:t>Buried</a:t>
            </a:r>
          </a:p>
        </p:txBody>
      </p:sp>
    </p:spTree>
    <p:extLst>
      <p:ext uri="{BB962C8B-B14F-4D97-AF65-F5344CB8AC3E}">
        <p14:creationId xmlns:p14="http://schemas.microsoft.com/office/powerpoint/2010/main" val="2222813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510540" y="1440180"/>
            <a:ext cx="9265920" cy="5492256"/>
          </a:xfrm>
        </p:spPr>
        <p:txBody>
          <a:bodyPr/>
          <a:lstStyle/>
          <a:p>
            <a:pPr marL="404813" indent="-404813" eaLnBrk="1" hangingPunct="1">
              <a:buNone/>
            </a:pPr>
            <a:r>
              <a:rPr lang="en-US" sz="3400" b="1" dirty="0" smtClean="0">
                <a:solidFill>
                  <a:schemeClr val="tx2"/>
                </a:solidFill>
              </a:rPr>
              <a:t>●	Using amino acid compositional differences between </a:t>
            </a:r>
            <a:r>
              <a:rPr lang="en-US" sz="3400" b="1" dirty="0" smtClean="0">
                <a:solidFill>
                  <a:srgbClr val="0000FF"/>
                </a:solidFill>
              </a:rPr>
              <a:t>structured proteins </a:t>
            </a:r>
            <a:r>
              <a:rPr lang="en-US" sz="3400" b="1" dirty="0" smtClean="0">
                <a:solidFill>
                  <a:schemeClr val="tx2"/>
                </a:solidFill>
              </a:rPr>
              <a:t>and </a:t>
            </a:r>
            <a:r>
              <a:rPr lang="en-US" sz="3400" b="1" dirty="0" smtClean="0">
                <a:solidFill>
                  <a:srgbClr val="FF0000"/>
                </a:solidFill>
              </a:rPr>
              <a:t>IDPs</a:t>
            </a:r>
            <a:r>
              <a:rPr lang="en-US" sz="3400" b="1" dirty="0">
                <a:solidFill>
                  <a:schemeClr val="tx2"/>
                </a:solidFill>
              </a:rPr>
              <a:t> </a:t>
            </a:r>
            <a:r>
              <a:rPr lang="en-US" sz="3400" b="1" dirty="0" smtClean="0">
                <a:solidFill>
                  <a:schemeClr val="tx2"/>
                </a:solidFill>
              </a:rPr>
              <a:t>and </a:t>
            </a:r>
            <a:r>
              <a:rPr lang="en-US" sz="3400" b="1" dirty="0" smtClean="0">
                <a:solidFill>
                  <a:srgbClr val="FF0000"/>
                </a:solidFill>
              </a:rPr>
              <a:t>IDP regions</a:t>
            </a:r>
            <a:r>
              <a:rPr lang="en-US" sz="3400" b="1" dirty="0" smtClean="0">
                <a:solidFill>
                  <a:schemeClr val="tx2"/>
                </a:solidFill>
              </a:rPr>
              <a:t>, develop </a:t>
            </a:r>
            <a:r>
              <a:rPr lang="en-US" sz="3400" b="1" dirty="0" smtClean="0">
                <a:solidFill>
                  <a:srgbClr val="0000FF"/>
                </a:solidFill>
              </a:rPr>
              <a:t>order</a:t>
            </a:r>
            <a:r>
              <a:rPr lang="en-US" sz="3400" b="1" dirty="0" smtClean="0">
                <a:solidFill>
                  <a:schemeClr val="tx2"/>
                </a:solidFill>
              </a:rPr>
              <a:t> / </a:t>
            </a:r>
            <a:r>
              <a:rPr lang="en-US" sz="3400" b="1" dirty="0" smtClean="0">
                <a:solidFill>
                  <a:srgbClr val="FF0000"/>
                </a:solidFill>
              </a:rPr>
              <a:t>disorder</a:t>
            </a:r>
            <a:r>
              <a:rPr lang="en-US" sz="3400" b="1" dirty="0" smtClean="0">
                <a:solidFill>
                  <a:schemeClr val="tx2"/>
                </a:solidFill>
              </a:rPr>
              <a:t> predictor;  </a:t>
            </a:r>
          </a:p>
          <a:p>
            <a:pPr marL="404813" indent="-404813" eaLnBrk="1" hangingPunct="1">
              <a:buNone/>
            </a:pPr>
            <a:endParaRPr lang="en-US" sz="1000" b="1" dirty="0" smtClean="0">
              <a:solidFill>
                <a:schemeClr val="tx2"/>
              </a:solidFill>
            </a:endParaRPr>
          </a:p>
          <a:p>
            <a:pPr marL="404813" indent="-404813" eaLnBrk="1" hangingPunct="1">
              <a:buNone/>
            </a:pPr>
            <a:r>
              <a:rPr lang="en-US" sz="3400" b="1" dirty="0" smtClean="0">
                <a:solidFill>
                  <a:schemeClr val="tx2"/>
                </a:solidFill>
              </a:rPr>
              <a:t>●</a:t>
            </a:r>
            <a:r>
              <a:rPr lang="en-US" sz="3400" b="1" dirty="0" smtClean="0"/>
              <a:t> 	</a:t>
            </a:r>
            <a:r>
              <a:rPr lang="en-US" sz="3400" b="1" dirty="0" smtClean="0">
                <a:solidFill>
                  <a:schemeClr val="tx2"/>
                </a:solidFill>
                <a:sym typeface="Wingdings" pitchFamily="2" charset="2"/>
              </a:rPr>
              <a:t>Validate predictor on “out-of-sample” data; </a:t>
            </a:r>
          </a:p>
          <a:p>
            <a:pPr marL="404813" indent="-404813" eaLnBrk="1" hangingPunct="1">
              <a:buNone/>
            </a:pPr>
            <a:endParaRPr lang="en-US" sz="1000" b="1" dirty="0" smtClean="0">
              <a:solidFill>
                <a:schemeClr val="tx2"/>
              </a:solidFill>
            </a:endParaRPr>
          </a:p>
          <a:p>
            <a:pPr marL="404813" indent="-404813" eaLnBrk="1" hangingPunct="1">
              <a:buNone/>
            </a:pPr>
            <a:r>
              <a:rPr lang="en-US" sz="3400" b="1" dirty="0" smtClean="0">
                <a:solidFill>
                  <a:schemeClr val="tx2"/>
                </a:solidFill>
              </a:rPr>
              <a:t>● 	Apply predictor to amino acid sequences of whole proteomes. </a:t>
            </a:r>
            <a:r>
              <a:rPr lang="en-US" sz="3400" b="1" dirty="0" smtClean="0">
                <a:solidFill>
                  <a:schemeClr val="tx2"/>
                </a:solidFill>
                <a:sym typeface="Wingdings" pitchFamily="2" charset="2"/>
              </a:rPr>
              <a:t>  </a:t>
            </a: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457216"/>
            <a:ext cx="9803228" cy="707886"/>
          </a:xfrm>
          <a:prstGeom prst="rect">
            <a:avLst/>
          </a:prstGeom>
        </p:spPr>
        <p:txBody>
          <a:bodyPr wrap="square">
            <a:spAutoFit/>
          </a:bodyPr>
          <a:lstStyle/>
          <a:p>
            <a:pPr algn="ctr"/>
            <a:r>
              <a:rPr lang="en-US" sz="4000" b="1" dirty="0" smtClean="0"/>
              <a:t>How common are </a:t>
            </a:r>
            <a:r>
              <a:rPr lang="en-US" sz="4000" b="1" dirty="0" smtClean="0">
                <a:solidFill>
                  <a:srgbClr val="FF0000"/>
                </a:solidFill>
              </a:rPr>
              <a:t>IDPs</a:t>
            </a:r>
            <a:r>
              <a:rPr lang="en-US" sz="4000" b="1" dirty="0" smtClean="0"/>
              <a:t>?</a:t>
            </a:r>
            <a:endParaRPr lang="en-US" sz="4000" b="1" dirty="0"/>
          </a:p>
        </p:txBody>
      </p:sp>
    </p:spTree>
    <p:extLst>
      <p:ext uri="{BB962C8B-B14F-4D97-AF65-F5344CB8AC3E}">
        <p14:creationId xmlns:p14="http://schemas.microsoft.com/office/powerpoint/2010/main" val="2526653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90545" y="123443"/>
            <a:ext cx="968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b="1" dirty="0" smtClean="0"/>
              <a:t>Prediction </a:t>
            </a:r>
            <a:r>
              <a:rPr lang="en-US" b="1" dirty="0"/>
              <a:t>of </a:t>
            </a:r>
            <a:r>
              <a:rPr lang="en-US" b="1" dirty="0">
                <a:solidFill>
                  <a:srgbClr val="FF0000"/>
                </a:solidFill>
              </a:rPr>
              <a:t>Intrinsic Disorder </a:t>
            </a:r>
            <a:endParaRPr lang="en-US" dirty="0">
              <a:solidFill>
                <a:srgbClr val="FF0000"/>
              </a:solidFill>
            </a:endParaRPr>
          </a:p>
        </p:txBody>
      </p:sp>
      <p:grpSp>
        <p:nvGrpSpPr>
          <p:cNvPr id="12291" name="Group 3"/>
          <p:cNvGrpSpPr>
            <a:grpSpLocks/>
          </p:cNvGrpSpPr>
          <p:nvPr/>
        </p:nvGrpSpPr>
        <p:grpSpPr bwMode="auto">
          <a:xfrm>
            <a:off x="32081" y="4892675"/>
            <a:ext cx="8272462" cy="1762125"/>
            <a:chOff x="591" y="3082"/>
            <a:chExt cx="5211" cy="1110"/>
          </a:xfrm>
        </p:grpSpPr>
        <p:sp>
          <p:nvSpPr>
            <p:cNvPr id="12308" name="Line 4"/>
            <p:cNvSpPr>
              <a:spLocks noChangeShapeType="1"/>
            </p:cNvSpPr>
            <p:nvPr/>
          </p:nvSpPr>
          <p:spPr bwMode="auto">
            <a:xfrm>
              <a:off x="3227" y="3082"/>
              <a:ext cx="1" cy="1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9" name="Line 5"/>
            <p:cNvSpPr>
              <a:spLocks noChangeShapeType="1"/>
            </p:cNvSpPr>
            <p:nvPr/>
          </p:nvSpPr>
          <p:spPr bwMode="auto">
            <a:xfrm>
              <a:off x="2506" y="3639"/>
              <a:ext cx="1" cy="1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0" name="Text Box 6"/>
            <p:cNvSpPr txBox="1">
              <a:spLocks noChangeArrowheads="1"/>
            </p:cNvSpPr>
            <p:nvPr/>
          </p:nvSpPr>
          <p:spPr bwMode="auto">
            <a:xfrm>
              <a:off x="591" y="3289"/>
              <a:ext cx="5211" cy="333"/>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spcBef>
                  <a:spcPct val="50000"/>
                </a:spcBef>
              </a:pPr>
              <a:r>
                <a:rPr lang="en-US" sz="2800" b="1">
                  <a:solidFill>
                    <a:schemeClr val="bg1"/>
                  </a:solidFill>
                </a:rPr>
                <a:t>Predictor Validation on Out-of-Sample Data</a:t>
              </a:r>
              <a:endParaRPr lang="en-US" sz="2400">
                <a:solidFill>
                  <a:schemeClr val="bg1"/>
                </a:solidFill>
              </a:endParaRPr>
            </a:p>
          </p:txBody>
        </p:sp>
        <p:sp>
          <p:nvSpPr>
            <p:cNvPr id="12311" name="Text Box 7"/>
            <p:cNvSpPr txBox="1">
              <a:spLocks noChangeArrowheads="1"/>
            </p:cNvSpPr>
            <p:nvPr/>
          </p:nvSpPr>
          <p:spPr bwMode="auto">
            <a:xfrm>
              <a:off x="1808" y="3859"/>
              <a:ext cx="1397" cy="333"/>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spcBef>
                  <a:spcPct val="50000"/>
                </a:spcBef>
              </a:pPr>
              <a:r>
                <a:rPr lang="en-US" sz="2800" b="1" dirty="0">
                  <a:solidFill>
                    <a:schemeClr val="bg1"/>
                  </a:solidFill>
                </a:rPr>
                <a:t>Prediction</a:t>
              </a:r>
              <a:endParaRPr lang="en-US" sz="2400" dirty="0">
                <a:solidFill>
                  <a:schemeClr val="bg1"/>
                </a:solidFill>
              </a:endParaRPr>
            </a:p>
          </p:txBody>
        </p:sp>
      </p:grpSp>
      <p:grpSp>
        <p:nvGrpSpPr>
          <p:cNvPr id="12292" name="Group 8"/>
          <p:cNvGrpSpPr>
            <a:grpSpLocks/>
          </p:cNvGrpSpPr>
          <p:nvPr/>
        </p:nvGrpSpPr>
        <p:grpSpPr bwMode="auto">
          <a:xfrm>
            <a:off x="50800" y="1673227"/>
            <a:ext cx="8251825" cy="3219451"/>
            <a:chOff x="601" y="1038"/>
            <a:chExt cx="5198" cy="2028"/>
          </a:xfrm>
        </p:grpSpPr>
        <p:sp>
          <p:nvSpPr>
            <p:cNvPr id="12301" name="Line 9"/>
            <p:cNvSpPr>
              <a:spLocks noChangeShapeType="1"/>
            </p:cNvSpPr>
            <p:nvPr/>
          </p:nvSpPr>
          <p:spPr bwMode="auto">
            <a:xfrm>
              <a:off x="3243" y="1393"/>
              <a:ext cx="1" cy="1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Line 10"/>
            <p:cNvSpPr>
              <a:spLocks noChangeShapeType="1"/>
            </p:cNvSpPr>
            <p:nvPr/>
          </p:nvSpPr>
          <p:spPr bwMode="auto">
            <a:xfrm>
              <a:off x="3232" y="1974"/>
              <a:ext cx="1" cy="1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3" name="Line 11"/>
            <p:cNvSpPr>
              <a:spLocks noChangeShapeType="1"/>
            </p:cNvSpPr>
            <p:nvPr/>
          </p:nvSpPr>
          <p:spPr bwMode="auto">
            <a:xfrm>
              <a:off x="3227" y="2520"/>
              <a:ext cx="1" cy="19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4" name="Text Box 12"/>
            <p:cNvSpPr txBox="1">
              <a:spLocks noChangeArrowheads="1"/>
            </p:cNvSpPr>
            <p:nvPr/>
          </p:nvSpPr>
          <p:spPr bwMode="auto">
            <a:xfrm>
              <a:off x="1249" y="1609"/>
              <a:ext cx="3902" cy="333"/>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spcBef>
                  <a:spcPct val="50000"/>
                </a:spcBef>
              </a:pPr>
              <a:r>
                <a:rPr lang="en-US" sz="2800" b="1">
                  <a:solidFill>
                    <a:schemeClr val="bg1"/>
                  </a:solidFill>
                </a:rPr>
                <a:t>Attribute Selection or Extraction</a:t>
              </a:r>
              <a:endParaRPr lang="en-US" sz="2400">
                <a:solidFill>
                  <a:schemeClr val="bg1"/>
                </a:solidFill>
              </a:endParaRPr>
            </a:p>
          </p:txBody>
        </p:sp>
        <p:sp>
          <p:nvSpPr>
            <p:cNvPr id="12305" name="Text Box 13"/>
            <p:cNvSpPr txBox="1">
              <a:spLocks noChangeArrowheads="1"/>
            </p:cNvSpPr>
            <p:nvPr/>
          </p:nvSpPr>
          <p:spPr bwMode="auto">
            <a:xfrm>
              <a:off x="601" y="2171"/>
              <a:ext cx="5198" cy="333"/>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spcBef>
                  <a:spcPct val="50000"/>
                </a:spcBef>
              </a:pPr>
              <a:r>
                <a:rPr lang="en-US" sz="2800" b="1">
                  <a:solidFill>
                    <a:schemeClr val="bg1"/>
                  </a:solidFill>
                </a:rPr>
                <a:t>Separate Training and Testing Sets</a:t>
              </a:r>
              <a:endParaRPr lang="en-US" sz="2400">
                <a:solidFill>
                  <a:schemeClr val="bg1"/>
                </a:solidFill>
              </a:endParaRPr>
            </a:p>
          </p:txBody>
        </p:sp>
        <p:sp>
          <p:nvSpPr>
            <p:cNvPr id="12306" name="Text Box 14"/>
            <p:cNvSpPr txBox="1">
              <a:spLocks noChangeArrowheads="1"/>
            </p:cNvSpPr>
            <p:nvPr/>
          </p:nvSpPr>
          <p:spPr bwMode="auto">
            <a:xfrm>
              <a:off x="1606" y="2733"/>
              <a:ext cx="3186" cy="333"/>
            </a:xfrm>
            <a:prstGeom prst="rect">
              <a:avLst/>
            </a:prstGeom>
            <a:solidFill>
              <a:srgbClr val="CC0000"/>
            </a:solidFill>
            <a:ln w="9525">
              <a:solidFill>
                <a:schemeClr val="tx1"/>
              </a:solidFill>
              <a:miter lim="800000"/>
              <a:headEnd/>
              <a:tailEnd/>
            </a:ln>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spcBef>
                  <a:spcPct val="50000"/>
                </a:spcBef>
              </a:pPr>
              <a:r>
                <a:rPr lang="en-US" sz="2800" b="1">
                  <a:solidFill>
                    <a:schemeClr val="bg1"/>
                  </a:solidFill>
                </a:rPr>
                <a:t>Predictor Training</a:t>
              </a:r>
              <a:endParaRPr lang="en-US" sz="2400">
                <a:solidFill>
                  <a:schemeClr val="bg1"/>
                </a:solidFill>
              </a:endParaRPr>
            </a:p>
          </p:txBody>
        </p:sp>
        <p:sp>
          <p:nvSpPr>
            <p:cNvPr id="12307" name="Text Box 15"/>
            <p:cNvSpPr txBox="1">
              <a:spLocks noChangeArrowheads="1"/>
            </p:cNvSpPr>
            <p:nvPr/>
          </p:nvSpPr>
          <p:spPr bwMode="auto">
            <a:xfrm>
              <a:off x="984" y="1038"/>
              <a:ext cx="4215" cy="330"/>
            </a:xfrm>
            <a:prstGeom prst="rect">
              <a:avLst/>
            </a:prstGeom>
            <a:solidFill>
              <a:srgbClr val="CC0000"/>
            </a:solidFill>
            <a:ln w="9525">
              <a:solidFill>
                <a:schemeClr val="tx1"/>
              </a:solidFill>
              <a:miter lim="800000"/>
              <a:headEnd/>
              <a:tailEnd/>
            </a:ln>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algn="ctr">
                <a:spcBef>
                  <a:spcPct val="50000"/>
                </a:spcBef>
              </a:pPr>
              <a:r>
                <a:rPr lang="en-US" sz="2800" b="1" dirty="0" smtClean="0">
                  <a:solidFill>
                    <a:schemeClr val="bg1"/>
                  </a:solidFill>
                </a:rPr>
                <a:t>Disordered &amp; Ordered </a:t>
              </a:r>
              <a:r>
                <a:rPr lang="en-US" sz="2800" b="1" dirty="0">
                  <a:solidFill>
                    <a:schemeClr val="bg1"/>
                  </a:solidFill>
                </a:rPr>
                <a:t>Sequence Data</a:t>
              </a:r>
              <a:endParaRPr lang="en-US" sz="2400" dirty="0">
                <a:solidFill>
                  <a:schemeClr val="bg1"/>
                </a:solidFill>
              </a:endParaRPr>
            </a:p>
          </p:txBody>
        </p:sp>
      </p:grpSp>
      <p:sp>
        <p:nvSpPr>
          <p:cNvPr id="12293" name="Text Box 16"/>
          <p:cNvSpPr txBox="1">
            <a:spLocks noChangeArrowheads="1"/>
          </p:cNvSpPr>
          <p:nvPr/>
        </p:nvSpPr>
        <p:spPr bwMode="auto">
          <a:xfrm>
            <a:off x="7623175" y="1428750"/>
            <a:ext cx="26581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3200" b="1" dirty="0" err="1"/>
              <a:t>Aromaticity</a:t>
            </a:r>
            <a:r>
              <a:rPr lang="en-US" sz="3200" b="1" dirty="0"/>
              <a:t>,</a:t>
            </a:r>
          </a:p>
          <a:p>
            <a:pPr eaLnBrk="1" hangingPunct="1"/>
            <a:r>
              <a:rPr lang="en-US" sz="3200" b="1" dirty="0" err="1"/>
              <a:t>Hydropathy</a:t>
            </a:r>
            <a:r>
              <a:rPr lang="en-US" sz="3200" b="1" dirty="0"/>
              <a:t>, </a:t>
            </a:r>
          </a:p>
          <a:p>
            <a:pPr eaLnBrk="1" hangingPunct="1"/>
            <a:r>
              <a:rPr lang="en-US" sz="3200" b="1" dirty="0" smtClean="0"/>
              <a:t>Net Charge</a:t>
            </a:r>
            <a:r>
              <a:rPr lang="en-US" sz="3200" b="1" dirty="0"/>
              <a:t>, </a:t>
            </a:r>
          </a:p>
          <a:p>
            <a:pPr eaLnBrk="1" hangingPunct="1"/>
            <a:r>
              <a:rPr lang="en-US" sz="3200" b="1" dirty="0"/>
              <a:t>Complexity</a:t>
            </a:r>
          </a:p>
        </p:txBody>
      </p:sp>
      <p:sp>
        <p:nvSpPr>
          <p:cNvPr id="12294" name="Text Box 17"/>
          <p:cNvSpPr txBox="1">
            <a:spLocks noChangeArrowheads="1"/>
          </p:cNvSpPr>
          <p:nvPr/>
        </p:nvSpPr>
        <p:spPr bwMode="auto">
          <a:xfrm>
            <a:off x="6873875" y="4008438"/>
            <a:ext cx="35004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3200" b="1" dirty="0"/>
              <a:t>Neural Networks,</a:t>
            </a:r>
          </a:p>
          <a:p>
            <a:pPr eaLnBrk="1" hangingPunct="1"/>
            <a:r>
              <a:rPr lang="en-US" sz="3200" b="1"/>
              <a:t>SVMs</a:t>
            </a:r>
            <a:r>
              <a:rPr lang="en-US" sz="3200" b="1" smtClean="0"/>
              <a:t>, </a:t>
            </a:r>
            <a:r>
              <a:rPr lang="en-US" sz="3200" b="1"/>
              <a:t>etc. </a:t>
            </a:r>
          </a:p>
        </p:txBody>
      </p:sp>
      <p:sp>
        <p:nvSpPr>
          <p:cNvPr id="12295" name="Line 18"/>
          <p:cNvSpPr>
            <a:spLocks noChangeShapeType="1"/>
          </p:cNvSpPr>
          <p:nvPr/>
        </p:nvSpPr>
        <p:spPr bwMode="auto">
          <a:xfrm flipV="1">
            <a:off x="7340600" y="1905000"/>
            <a:ext cx="347663" cy="635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6" name="Line 19"/>
          <p:cNvSpPr>
            <a:spLocks noChangeShapeType="1"/>
          </p:cNvSpPr>
          <p:nvPr/>
        </p:nvSpPr>
        <p:spPr bwMode="auto">
          <a:xfrm flipV="1">
            <a:off x="7348538" y="2403475"/>
            <a:ext cx="331787" cy="390525"/>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7" name="Line 20"/>
          <p:cNvSpPr>
            <a:spLocks noChangeShapeType="1"/>
          </p:cNvSpPr>
          <p:nvPr/>
        </p:nvSpPr>
        <p:spPr bwMode="auto">
          <a:xfrm flipV="1">
            <a:off x="7348538" y="2776538"/>
            <a:ext cx="330200" cy="127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21"/>
          <p:cNvSpPr>
            <a:spLocks noChangeShapeType="1"/>
          </p:cNvSpPr>
          <p:nvPr/>
        </p:nvSpPr>
        <p:spPr bwMode="auto">
          <a:xfrm>
            <a:off x="7350125" y="3065463"/>
            <a:ext cx="296863" cy="1270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22"/>
          <p:cNvSpPr>
            <a:spLocks noChangeShapeType="1"/>
          </p:cNvSpPr>
          <p:nvPr/>
        </p:nvSpPr>
        <p:spPr bwMode="auto">
          <a:xfrm flipV="1">
            <a:off x="6764338" y="4370388"/>
            <a:ext cx="169862" cy="1778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Line 23"/>
          <p:cNvSpPr>
            <a:spLocks noChangeShapeType="1"/>
          </p:cNvSpPr>
          <p:nvPr/>
        </p:nvSpPr>
        <p:spPr bwMode="auto">
          <a:xfrm>
            <a:off x="6748463" y="4702175"/>
            <a:ext cx="196850" cy="74613"/>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1"/>
          <p:cNvSpPr>
            <a:spLocks noChangeShapeType="1"/>
          </p:cNvSpPr>
          <p:nvPr/>
        </p:nvSpPr>
        <p:spPr bwMode="auto">
          <a:xfrm flipV="1">
            <a:off x="4282071" y="6088063"/>
            <a:ext cx="396208" cy="23891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4688912" y="5798443"/>
            <a:ext cx="5578707" cy="1077218"/>
          </a:xfrm>
          <a:prstGeom prst="rect">
            <a:avLst/>
          </a:prstGeom>
        </p:spPr>
        <p:txBody>
          <a:bodyPr wrap="none">
            <a:spAutoFit/>
          </a:bodyPr>
          <a:lstStyle/>
          <a:p>
            <a:pPr eaLnBrk="1" hangingPunct="1"/>
            <a:r>
              <a:rPr lang="en-US" sz="3200" b="1" dirty="0" smtClean="0"/>
              <a:t>CASP </a:t>
            </a:r>
            <a:r>
              <a:rPr lang="en-US" sz="3200" b="1" dirty="0" err="1" smtClean="0"/>
              <a:t>Expt</a:t>
            </a:r>
            <a:r>
              <a:rPr lang="en-US" sz="3200" b="1" dirty="0" smtClean="0"/>
              <a:t>: 2002 – 2010</a:t>
            </a:r>
          </a:p>
          <a:p>
            <a:pPr eaLnBrk="1" hangingPunct="1"/>
            <a:r>
              <a:rPr lang="en-US" sz="3200" b="1" dirty="0" smtClean="0"/>
              <a:t>Bal. ACC ~ 0.75; AUC ~ 0.86</a:t>
            </a:r>
            <a:endParaRPr lang="en-US" sz="3200" b="1" dirty="0"/>
          </a:p>
        </p:txBody>
      </p:sp>
      <p:sp>
        <p:nvSpPr>
          <p:cNvPr id="26" name="Line 21"/>
          <p:cNvSpPr>
            <a:spLocks noChangeShapeType="1"/>
          </p:cNvSpPr>
          <p:nvPr/>
        </p:nvSpPr>
        <p:spPr bwMode="auto">
          <a:xfrm>
            <a:off x="4264342" y="6479382"/>
            <a:ext cx="424570" cy="80906"/>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28242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514350" y="318"/>
            <a:ext cx="9258300" cy="1143000"/>
          </a:xfrm>
        </p:spPr>
        <p:txBody>
          <a:bodyPr/>
          <a:lstStyle/>
          <a:p>
            <a:r>
              <a:rPr lang="en-US" b="1" dirty="0" smtClean="0"/>
              <a:t>Comparison on CASP 8 Dataset</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1" y="1538288"/>
            <a:ext cx="910748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552450" y="6329363"/>
            <a:ext cx="925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000" b="1"/>
              <a:t>Zhang P, et.al. (unpublished results; not quite same as CASP evaluation)</a:t>
            </a:r>
          </a:p>
        </p:txBody>
      </p:sp>
      <p:sp>
        <p:nvSpPr>
          <p:cNvPr id="16389" name="Text Box 5"/>
          <p:cNvSpPr txBox="1">
            <a:spLocks noChangeArrowheads="1"/>
          </p:cNvSpPr>
          <p:nvPr/>
        </p:nvSpPr>
        <p:spPr bwMode="auto">
          <a:xfrm>
            <a:off x="2392363" y="1712278"/>
            <a:ext cx="2372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400" b="1" dirty="0" smtClean="0">
                <a:solidFill>
                  <a:srgbClr val="336699"/>
                </a:solidFill>
              </a:rPr>
              <a:t>Bal ACC </a:t>
            </a:r>
            <a:r>
              <a:rPr lang="en-US" sz="2400" b="1" dirty="0">
                <a:solidFill>
                  <a:srgbClr val="336699"/>
                </a:solidFill>
              </a:rPr>
              <a:t>= 80%</a:t>
            </a:r>
          </a:p>
        </p:txBody>
      </p:sp>
      <p:sp>
        <p:nvSpPr>
          <p:cNvPr id="16390" name="Text Box 6"/>
          <p:cNvSpPr txBox="1">
            <a:spLocks noChangeArrowheads="1"/>
          </p:cNvSpPr>
          <p:nvPr/>
        </p:nvSpPr>
        <p:spPr bwMode="auto">
          <a:xfrm rot="2521728">
            <a:off x="2816225" y="1958975"/>
            <a:ext cx="531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800" b="1">
                <a:solidFill>
                  <a:srgbClr val="336699"/>
                </a:solidFill>
                <a:sym typeface="Wingdings" pitchFamily="2" charset="2"/>
              </a:rPr>
              <a:t></a:t>
            </a:r>
            <a:endParaRPr lang="en-US" sz="2800" b="1">
              <a:solidFill>
                <a:srgbClr val="336699"/>
              </a:solidFill>
            </a:endParaRPr>
          </a:p>
        </p:txBody>
      </p:sp>
      <p:sp>
        <p:nvSpPr>
          <p:cNvPr id="16391" name="Text Box 7"/>
          <p:cNvSpPr txBox="1">
            <a:spLocks noChangeArrowheads="1"/>
          </p:cNvSpPr>
          <p:nvPr/>
        </p:nvSpPr>
        <p:spPr bwMode="auto">
          <a:xfrm>
            <a:off x="4003993" y="2798570"/>
            <a:ext cx="55449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400" b="1" dirty="0" smtClean="0"/>
              <a:t>Bal ACC </a:t>
            </a:r>
            <a:r>
              <a:rPr lang="en-US" sz="2400" b="1" dirty="0"/>
              <a:t>= (%</a:t>
            </a:r>
            <a:r>
              <a:rPr lang="en-US" sz="2400" b="1" dirty="0" err="1"/>
              <a:t>Corr</a:t>
            </a:r>
            <a:r>
              <a:rPr lang="en-US" sz="2400" b="1" dirty="0"/>
              <a:t>-</a:t>
            </a:r>
            <a:r>
              <a:rPr lang="en-US" sz="2400" b="1" dirty="0">
                <a:solidFill>
                  <a:srgbClr val="0000FF"/>
                </a:solidFill>
              </a:rPr>
              <a:t>O</a:t>
            </a:r>
            <a:r>
              <a:rPr lang="en-US" sz="2400" b="1" dirty="0"/>
              <a:t>)/2 + (%</a:t>
            </a:r>
            <a:r>
              <a:rPr lang="en-US" sz="2400" b="1" dirty="0" err="1"/>
              <a:t>Corr</a:t>
            </a:r>
            <a:r>
              <a:rPr lang="en-US" sz="2400" b="1" dirty="0"/>
              <a:t>-</a:t>
            </a:r>
            <a:r>
              <a:rPr lang="en-US" sz="2400" b="1" dirty="0">
                <a:solidFill>
                  <a:srgbClr val="FF0000"/>
                </a:solidFill>
              </a:rPr>
              <a:t>D</a:t>
            </a:r>
            <a:r>
              <a:rPr lang="en-US" sz="2400" b="1" dirty="0"/>
              <a:t>)/2</a:t>
            </a:r>
          </a:p>
        </p:txBody>
      </p:sp>
      <p:sp>
        <p:nvSpPr>
          <p:cNvPr id="16392" name="Text Box 8"/>
          <p:cNvSpPr txBox="1">
            <a:spLocks noChangeArrowheads="1"/>
          </p:cNvSpPr>
          <p:nvPr/>
        </p:nvSpPr>
        <p:spPr bwMode="auto">
          <a:xfrm>
            <a:off x="2296050" y="3942206"/>
            <a:ext cx="3786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400" b="1" dirty="0"/>
              <a:t>AUC = Area Under Curve</a:t>
            </a:r>
          </a:p>
        </p:txBody>
      </p:sp>
      <p:sp>
        <p:nvSpPr>
          <p:cNvPr id="16393" name="Text Box 9"/>
          <p:cNvSpPr txBox="1">
            <a:spLocks noChangeArrowheads="1"/>
          </p:cNvSpPr>
          <p:nvPr/>
        </p:nvSpPr>
        <p:spPr bwMode="auto">
          <a:xfrm>
            <a:off x="1420813" y="2045653"/>
            <a:ext cx="1192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400" b="1" dirty="0">
                <a:solidFill>
                  <a:srgbClr val="336699"/>
                </a:solidFill>
              </a:rPr>
              <a:t>AUC = </a:t>
            </a:r>
          </a:p>
          <a:p>
            <a:pPr eaLnBrk="1" hangingPunct="1"/>
            <a:r>
              <a:rPr lang="en-US" sz="2400" b="1" dirty="0">
                <a:solidFill>
                  <a:srgbClr val="336699"/>
                </a:solidFill>
              </a:rPr>
              <a:t>0.89</a:t>
            </a:r>
          </a:p>
        </p:txBody>
      </p:sp>
      <p:sp>
        <p:nvSpPr>
          <p:cNvPr id="16394" name="Text Box 10"/>
          <p:cNvSpPr txBox="1">
            <a:spLocks noChangeArrowheads="1"/>
          </p:cNvSpPr>
          <p:nvPr/>
        </p:nvSpPr>
        <p:spPr bwMode="auto">
          <a:xfrm rot="2374038">
            <a:off x="2005013" y="2306638"/>
            <a:ext cx="5318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800" b="1">
                <a:solidFill>
                  <a:srgbClr val="336699"/>
                </a:solidFill>
                <a:sym typeface="Wingdings" pitchFamily="2" charset="2"/>
              </a:rPr>
              <a:t></a:t>
            </a:r>
            <a:endParaRPr lang="en-US" sz="2800" b="1">
              <a:solidFill>
                <a:srgbClr val="336699"/>
              </a:solidFill>
            </a:endParaRPr>
          </a:p>
        </p:txBody>
      </p:sp>
      <p:sp>
        <p:nvSpPr>
          <p:cNvPr id="2" name="TextBox 1"/>
          <p:cNvSpPr txBox="1"/>
          <p:nvPr/>
        </p:nvSpPr>
        <p:spPr>
          <a:xfrm>
            <a:off x="2659380" y="4655820"/>
            <a:ext cx="3021789" cy="830997"/>
          </a:xfrm>
          <a:prstGeom prst="rect">
            <a:avLst/>
          </a:prstGeom>
          <a:noFill/>
        </p:spPr>
        <p:txBody>
          <a:bodyPr wrap="none" rtlCol="0">
            <a:spAutoFit/>
          </a:bodyPr>
          <a:lstStyle/>
          <a:p>
            <a:r>
              <a:rPr lang="en-US" sz="2400" b="1" dirty="0" smtClean="0"/>
              <a:t>Perfect:   AUC = 1.0</a:t>
            </a:r>
          </a:p>
          <a:p>
            <a:r>
              <a:rPr lang="en-US" sz="2400" b="1" dirty="0" smtClean="0"/>
              <a:t>Random: AUC = 0.5</a:t>
            </a:r>
            <a:endParaRPr lang="en-US" sz="2400" b="1" dirty="0"/>
          </a:p>
        </p:txBody>
      </p:sp>
    </p:spTree>
    <p:extLst>
      <p:ext uri="{BB962C8B-B14F-4D97-AF65-F5344CB8AC3E}">
        <p14:creationId xmlns:p14="http://schemas.microsoft.com/office/powerpoint/2010/main" val="616039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655" y="114298"/>
            <a:ext cx="7936788" cy="1200329"/>
          </a:xfrm>
          <a:prstGeom prst="rect">
            <a:avLst/>
          </a:prstGeom>
          <a:noFill/>
        </p:spPr>
        <p:txBody>
          <a:bodyPr wrap="none" rtlCol="0">
            <a:spAutoFit/>
          </a:bodyPr>
          <a:lstStyle/>
          <a:p>
            <a:pPr algn="ctr"/>
            <a:r>
              <a:rPr lang="en-US" sz="3600" b="1" dirty="0" smtClean="0"/>
              <a:t>Sequence </a:t>
            </a:r>
            <a:r>
              <a:rPr lang="en-US" sz="3600" b="1" dirty="0" smtClean="0">
                <a:sym typeface="Wingdings" panose="05000000000000000000" pitchFamily="2" charset="2"/>
              </a:rPr>
              <a:t> Structure  Function:</a:t>
            </a:r>
          </a:p>
          <a:p>
            <a:pPr algn="ctr"/>
            <a:r>
              <a:rPr lang="en-US" sz="3600" b="1" dirty="0" smtClean="0">
                <a:sym typeface="Wingdings" panose="05000000000000000000" pitchFamily="2" charset="2"/>
              </a:rPr>
              <a:t>A Very Brief History</a:t>
            </a:r>
            <a:endParaRPr lang="en-US" sz="3600" b="1" dirty="0"/>
          </a:p>
        </p:txBody>
      </p:sp>
      <p:sp>
        <p:nvSpPr>
          <p:cNvPr id="3" name="TextBox 2"/>
          <p:cNvSpPr txBox="1"/>
          <p:nvPr/>
        </p:nvSpPr>
        <p:spPr>
          <a:xfrm>
            <a:off x="1796640" y="1765300"/>
            <a:ext cx="8132354" cy="1384995"/>
          </a:xfrm>
          <a:prstGeom prst="rect">
            <a:avLst/>
          </a:prstGeom>
          <a:noFill/>
        </p:spPr>
        <p:txBody>
          <a:bodyPr wrap="none" rtlCol="0">
            <a:spAutoFit/>
          </a:bodyPr>
          <a:lstStyle/>
          <a:p>
            <a:r>
              <a:rPr lang="en-US" sz="2800" b="1" dirty="0"/>
              <a:t>Johann </a:t>
            </a:r>
            <a:r>
              <a:rPr lang="en-US" sz="2800" b="1" dirty="0" err="1"/>
              <a:t>Freidrich</a:t>
            </a:r>
            <a:r>
              <a:rPr lang="en-US" sz="2800" b="1" dirty="0"/>
              <a:t> Engelhard </a:t>
            </a:r>
            <a:r>
              <a:rPr lang="en-US" sz="2800" b="1" dirty="0" smtClean="0"/>
              <a:t>– </a:t>
            </a:r>
            <a:r>
              <a:rPr lang="en-US" sz="2800" b="1" dirty="0" err="1" smtClean="0"/>
              <a:t>Hemogloblin</a:t>
            </a:r>
            <a:r>
              <a:rPr lang="en-US" sz="2800" b="1" dirty="0" smtClean="0"/>
              <a:t> </a:t>
            </a:r>
          </a:p>
          <a:p>
            <a:r>
              <a:rPr lang="en-US" sz="2800" b="1" dirty="0" smtClean="0"/>
              <a:t>ratio </a:t>
            </a:r>
            <a:r>
              <a:rPr lang="en-US" sz="2800" b="1" dirty="0"/>
              <a:t>of total mass </a:t>
            </a:r>
            <a:r>
              <a:rPr lang="en-US" sz="2800" b="1" dirty="0" smtClean="0"/>
              <a:t>to </a:t>
            </a:r>
            <a:r>
              <a:rPr lang="en-US" sz="2800" b="1" dirty="0"/>
              <a:t>Fe = 16,000 to 1.  </a:t>
            </a:r>
            <a:endParaRPr lang="en-US" sz="2800" b="1" dirty="0" smtClean="0"/>
          </a:p>
          <a:p>
            <a:r>
              <a:rPr lang="en-US" sz="2800" b="1" dirty="0" smtClean="0"/>
              <a:t>Thus </a:t>
            </a:r>
            <a:r>
              <a:rPr lang="en-US" sz="2800" b="1" dirty="0"/>
              <a:t>MW = 16,000 x n!                               - 1825</a:t>
            </a:r>
            <a:endParaRPr lang="en-US" sz="2800" dirty="0"/>
          </a:p>
        </p:txBody>
      </p:sp>
      <p:pic>
        <p:nvPicPr>
          <p:cNvPr id="5" name="Picture 4" descr="no image"/>
          <p:cNvPicPr/>
          <p:nvPr/>
        </p:nvPicPr>
        <p:blipFill>
          <a:blip r:embed="rId2">
            <a:extLst>
              <a:ext uri="{28A0092B-C50C-407E-A947-70E740481C1C}">
                <a14:useLocalDpi xmlns:a14="http://schemas.microsoft.com/office/drawing/2010/main" val="0"/>
              </a:ext>
            </a:extLst>
          </a:blip>
          <a:srcRect/>
          <a:stretch>
            <a:fillRect/>
          </a:stretch>
        </p:blipFill>
        <p:spPr bwMode="auto">
          <a:xfrm>
            <a:off x="517180" y="1911667"/>
            <a:ext cx="905220" cy="1181874"/>
          </a:xfrm>
          <a:prstGeom prst="rect">
            <a:avLst/>
          </a:prstGeom>
          <a:noFill/>
          <a:ln>
            <a:noFill/>
          </a:ln>
        </p:spPr>
      </p:pic>
      <p:sp>
        <p:nvSpPr>
          <p:cNvPr id="6" name="TextBox 5"/>
          <p:cNvSpPr txBox="1"/>
          <p:nvPr/>
        </p:nvSpPr>
        <p:spPr>
          <a:xfrm>
            <a:off x="1695450" y="3486151"/>
            <a:ext cx="8299450" cy="954107"/>
          </a:xfrm>
          <a:prstGeom prst="rect">
            <a:avLst/>
          </a:prstGeom>
          <a:noFill/>
        </p:spPr>
        <p:txBody>
          <a:bodyPr wrap="square" rtlCol="0">
            <a:spAutoFit/>
          </a:bodyPr>
          <a:lstStyle/>
          <a:p>
            <a:r>
              <a:rPr lang="en-US" sz="2800" b="1" dirty="0" smtClean="0"/>
              <a:t>  F.L</a:t>
            </a:r>
            <a:r>
              <a:rPr lang="en-US" sz="2800" b="1" dirty="0"/>
              <a:t>. </a:t>
            </a:r>
            <a:r>
              <a:rPr lang="en-US" sz="2800" b="1" dirty="0" err="1"/>
              <a:t>Hunefeld</a:t>
            </a:r>
            <a:r>
              <a:rPr lang="en-US" sz="2800" b="1" dirty="0"/>
              <a:t> – First </a:t>
            </a:r>
            <a:r>
              <a:rPr lang="en-US" sz="2800" b="1" dirty="0" smtClean="0"/>
              <a:t>hemoglobin </a:t>
            </a:r>
          </a:p>
          <a:p>
            <a:r>
              <a:rPr lang="en-US" sz="2800" b="1" dirty="0" smtClean="0"/>
              <a:t>  crystals                                                       - 1840</a:t>
            </a:r>
            <a:endParaRPr lang="en-US" sz="2800" b="1" dirty="0"/>
          </a:p>
        </p:txBody>
      </p:sp>
      <p:pic>
        <p:nvPicPr>
          <p:cNvPr id="7" name="Picture 6" descr="File:FriedrichLudwigHuenefel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78" y="3303260"/>
            <a:ext cx="1125072" cy="1459239"/>
          </a:xfrm>
          <a:prstGeom prst="rect">
            <a:avLst/>
          </a:prstGeom>
          <a:noFill/>
          <a:ln>
            <a:noFill/>
          </a:ln>
        </p:spPr>
      </p:pic>
      <p:sp>
        <p:nvSpPr>
          <p:cNvPr id="8" name="TextBox 7"/>
          <p:cNvSpPr txBox="1"/>
          <p:nvPr/>
        </p:nvSpPr>
        <p:spPr>
          <a:xfrm>
            <a:off x="1834741" y="5336921"/>
            <a:ext cx="8312559" cy="954107"/>
          </a:xfrm>
          <a:prstGeom prst="rect">
            <a:avLst/>
          </a:prstGeom>
          <a:noFill/>
        </p:spPr>
        <p:txBody>
          <a:bodyPr wrap="square" rtlCol="0">
            <a:spAutoFit/>
          </a:bodyPr>
          <a:lstStyle/>
          <a:p>
            <a:r>
              <a:rPr lang="en-US" sz="2800" b="1" dirty="0" smtClean="0"/>
              <a:t>Hermann Emil Fischer – </a:t>
            </a:r>
            <a:r>
              <a:rPr lang="en-US" sz="2800" b="1" dirty="0"/>
              <a:t>T</a:t>
            </a:r>
            <a:r>
              <a:rPr lang="en-US" sz="2800" b="1" dirty="0" smtClean="0"/>
              <a:t>he  Lock  and</a:t>
            </a:r>
          </a:p>
          <a:p>
            <a:r>
              <a:rPr lang="en-US" sz="2800" b="1" dirty="0" smtClean="0"/>
              <a:t>Key Hypothesis for enzyme function       - 1894</a:t>
            </a:r>
            <a:endParaRPr lang="en-US" sz="2800" b="1" dirty="0"/>
          </a:p>
        </p:txBody>
      </p:sp>
      <p:pic>
        <p:nvPicPr>
          <p:cNvPr id="9220" name="Picture 4" descr="Hermann Emil Fischer c18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18" y="5070029"/>
            <a:ext cx="1047750" cy="148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10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74613" y="42672"/>
            <a:ext cx="102123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b="1" dirty="0" smtClean="0"/>
              <a:t>    How common are </a:t>
            </a:r>
            <a:r>
              <a:rPr lang="en-US" b="1" dirty="0" smtClean="0">
                <a:solidFill>
                  <a:srgbClr val="FF0000"/>
                </a:solidFill>
              </a:rPr>
              <a:t>IDPs</a:t>
            </a:r>
            <a:r>
              <a:rPr lang="en-US" b="1" dirty="0" smtClean="0"/>
              <a:t>?</a:t>
            </a:r>
          </a:p>
        </p:txBody>
      </p:sp>
      <p:sp>
        <p:nvSpPr>
          <p:cNvPr id="2" name="Rectangle 4"/>
          <p:cNvSpPr>
            <a:spLocks noChangeArrowheads="1"/>
          </p:cNvSpPr>
          <p:nvPr/>
        </p:nvSpPr>
        <p:spPr bwMode="auto">
          <a:xfrm>
            <a:off x="0" y="0"/>
            <a:ext cx="10287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234860299"/>
              </p:ext>
            </p:extLst>
          </p:nvPr>
        </p:nvGraphicFramePr>
        <p:xfrm>
          <a:off x="159472" y="893742"/>
          <a:ext cx="7591647" cy="5879113"/>
        </p:xfrm>
        <a:graphic>
          <a:graphicData uri="http://schemas.openxmlformats.org/presentationml/2006/ole">
            <mc:AlternateContent xmlns:mc="http://schemas.openxmlformats.org/markup-compatibility/2006">
              <mc:Choice xmlns:v="urn:schemas-microsoft-com:vml" Requires="v">
                <p:oleObj spid="_x0000_s3409" r:id="rId3" imgW="5620680" imgH="4360680" progId="SigmaPlotGraphicObject.10">
                  <p:embed/>
                </p:oleObj>
              </mc:Choice>
              <mc:Fallback>
                <p:oleObj r:id="rId3" imgW="5620680" imgH="4360680" progId="SigmaPlotGraphicObject.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72" y="893742"/>
                        <a:ext cx="7591647" cy="5879113"/>
                      </a:xfrm>
                      <a:prstGeom prst="rect">
                        <a:avLst/>
                      </a:prstGeom>
                      <a:noFill/>
                    </p:spPr>
                  </p:pic>
                </p:oleObj>
              </mc:Fallback>
            </mc:AlternateContent>
          </a:graphicData>
        </a:graphic>
      </p:graphicFrame>
      <p:sp>
        <p:nvSpPr>
          <p:cNvPr id="4" name="TextBox 3"/>
          <p:cNvSpPr txBox="1"/>
          <p:nvPr/>
        </p:nvSpPr>
        <p:spPr>
          <a:xfrm>
            <a:off x="7751119" y="5220681"/>
            <a:ext cx="2535881" cy="1938992"/>
          </a:xfrm>
          <a:prstGeom prst="rect">
            <a:avLst/>
          </a:prstGeom>
          <a:noFill/>
        </p:spPr>
        <p:txBody>
          <a:bodyPr wrap="square" rtlCol="0">
            <a:spAutoFit/>
          </a:bodyPr>
          <a:lstStyle/>
          <a:p>
            <a:r>
              <a:rPr lang="en-US" sz="2400" b="1" dirty="0" smtClean="0"/>
              <a:t>Xue et al., </a:t>
            </a:r>
            <a:r>
              <a:rPr lang="en-US" sz="2400" b="1" i="1" dirty="0" smtClean="0"/>
              <a:t>J</a:t>
            </a:r>
          </a:p>
          <a:p>
            <a:r>
              <a:rPr lang="en-US" sz="2400" b="1" i="1" dirty="0" err="1" smtClean="0"/>
              <a:t>Biomol</a:t>
            </a:r>
            <a:r>
              <a:rPr lang="en-US" sz="2400" b="1" i="1" dirty="0"/>
              <a:t> </a:t>
            </a:r>
            <a:r>
              <a:rPr lang="en-US" sz="2400" b="1" i="1" dirty="0" err="1" smtClean="0"/>
              <a:t>Struct</a:t>
            </a:r>
            <a:r>
              <a:rPr lang="en-US" sz="2400" b="1" i="1" dirty="0" smtClean="0"/>
              <a:t> </a:t>
            </a:r>
          </a:p>
          <a:p>
            <a:r>
              <a:rPr lang="en-US" sz="2400" b="1" i="1" dirty="0" err="1" smtClean="0"/>
              <a:t>Dyn</a:t>
            </a:r>
            <a:r>
              <a:rPr lang="en-US" sz="2400" b="1" dirty="0" smtClean="0"/>
              <a:t> 30: 137-149 </a:t>
            </a:r>
          </a:p>
          <a:p>
            <a:r>
              <a:rPr lang="en-US" sz="2400" b="1" dirty="0" smtClean="0"/>
              <a:t>(2012)</a:t>
            </a:r>
          </a:p>
          <a:p>
            <a:endParaRPr lang="en-US" sz="2400" b="1" dirty="0" smtClean="0"/>
          </a:p>
        </p:txBody>
      </p:sp>
      <p:pic>
        <p:nvPicPr>
          <p:cNvPr id="6" name="Picture 53" descr="S:\Pics\Bin.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4021" y="621076"/>
            <a:ext cx="1551476" cy="16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4912" y="1031358"/>
            <a:ext cx="184731" cy="769441"/>
          </a:xfrm>
          <a:prstGeom prst="rect">
            <a:avLst/>
          </a:prstGeom>
          <a:noFill/>
        </p:spPr>
        <p:txBody>
          <a:bodyPr wrap="none" rtlCol="0">
            <a:spAutoFit/>
          </a:bodyPr>
          <a:lstStyle/>
          <a:p>
            <a:endParaRPr lang="en-US"/>
          </a:p>
        </p:txBody>
      </p:sp>
      <p:sp>
        <p:nvSpPr>
          <p:cNvPr id="8" name="TextBox 7"/>
          <p:cNvSpPr txBox="1"/>
          <p:nvPr/>
        </p:nvSpPr>
        <p:spPr>
          <a:xfrm>
            <a:off x="616688" y="871870"/>
            <a:ext cx="184731" cy="769441"/>
          </a:xfrm>
          <a:prstGeom prst="rect">
            <a:avLst/>
          </a:prstGeom>
          <a:noFill/>
        </p:spPr>
        <p:txBody>
          <a:bodyPr wrap="none" rtlCol="0">
            <a:spAutoFit/>
          </a:bodyPr>
          <a:lstStyle/>
          <a:p>
            <a:endParaRPr lang="en-US"/>
          </a:p>
        </p:txBody>
      </p:sp>
      <p:sp>
        <p:nvSpPr>
          <p:cNvPr id="9" name="TextBox 8"/>
          <p:cNvSpPr txBox="1"/>
          <p:nvPr/>
        </p:nvSpPr>
        <p:spPr>
          <a:xfrm>
            <a:off x="1765005" y="1956391"/>
            <a:ext cx="184731" cy="769441"/>
          </a:xfrm>
          <a:prstGeom prst="rect">
            <a:avLst/>
          </a:prstGeom>
          <a:noFill/>
        </p:spPr>
        <p:txBody>
          <a:bodyPr wrap="none" rtlCol="0">
            <a:spAutoFit/>
          </a:bodyPr>
          <a:lstStyle/>
          <a:p>
            <a:endParaRPr lang="en-US"/>
          </a:p>
        </p:txBody>
      </p:sp>
      <p:sp>
        <p:nvSpPr>
          <p:cNvPr id="10" name="TextBox 9"/>
          <p:cNvSpPr txBox="1"/>
          <p:nvPr/>
        </p:nvSpPr>
        <p:spPr>
          <a:xfrm>
            <a:off x="1648047" y="1956391"/>
            <a:ext cx="184731" cy="769441"/>
          </a:xfrm>
          <a:prstGeom prst="rect">
            <a:avLst/>
          </a:prstGeom>
          <a:noFill/>
        </p:spPr>
        <p:txBody>
          <a:bodyPr wrap="none" rtlCol="0">
            <a:spAutoFit/>
          </a:bodyPr>
          <a:lstStyle/>
          <a:p>
            <a:endParaRPr lang="en-US"/>
          </a:p>
        </p:txBody>
      </p:sp>
      <p:cxnSp>
        <p:nvCxnSpPr>
          <p:cNvPr id="12" name="Straight Connector 11"/>
          <p:cNvCxnSpPr/>
          <p:nvPr/>
        </p:nvCxnSpPr>
        <p:spPr bwMode="auto">
          <a:xfrm>
            <a:off x="1238625" y="3694812"/>
            <a:ext cx="5842659"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27" name="TextBox 26"/>
          <p:cNvSpPr txBox="1"/>
          <p:nvPr/>
        </p:nvSpPr>
        <p:spPr>
          <a:xfrm>
            <a:off x="3470759" y="3162859"/>
            <a:ext cx="1709122" cy="400110"/>
          </a:xfrm>
          <a:prstGeom prst="rect">
            <a:avLst/>
          </a:prstGeom>
          <a:noFill/>
        </p:spPr>
        <p:txBody>
          <a:bodyPr wrap="none" rtlCol="0">
            <a:spAutoFit/>
          </a:bodyPr>
          <a:lstStyle/>
          <a:p>
            <a:r>
              <a:rPr lang="en-US" sz="2000" b="1" dirty="0" smtClean="0"/>
              <a:t>Plasmodium</a:t>
            </a:r>
            <a:endParaRPr lang="en-US" sz="2000" b="1" dirty="0"/>
          </a:p>
        </p:txBody>
      </p:sp>
      <p:cxnSp>
        <p:nvCxnSpPr>
          <p:cNvPr id="31" name="Straight Arrow Connector 30"/>
          <p:cNvCxnSpPr>
            <a:stCxn id="27" idx="3"/>
          </p:cNvCxnSpPr>
          <p:nvPr/>
        </p:nvCxnSpPr>
        <p:spPr bwMode="auto">
          <a:xfrm>
            <a:off x="5179881" y="3362914"/>
            <a:ext cx="412029" cy="27669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4505275" y="4067421"/>
            <a:ext cx="654083" cy="276692"/>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11" name="Rectangle 10"/>
          <p:cNvSpPr/>
          <p:nvPr/>
        </p:nvSpPr>
        <p:spPr>
          <a:xfrm>
            <a:off x="3054052" y="3819231"/>
            <a:ext cx="1481496" cy="400110"/>
          </a:xfrm>
          <a:prstGeom prst="rect">
            <a:avLst/>
          </a:prstGeom>
        </p:spPr>
        <p:txBody>
          <a:bodyPr wrap="none">
            <a:spAutoFit/>
          </a:bodyPr>
          <a:lstStyle/>
          <a:p>
            <a:r>
              <a:rPr lang="en-US" sz="2000" b="1" dirty="0" smtClean="0"/>
              <a:t>Halophiles</a:t>
            </a:r>
            <a:endParaRPr lang="en-US" sz="2000" b="1" dirty="0"/>
          </a:p>
        </p:txBody>
      </p:sp>
      <p:cxnSp>
        <p:nvCxnSpPr>
          <p:cNvPr id="17" name="Straight Connector 16"/>
          <p:cNvCxnSpPr/>
          <p:nvPr/>
        </p:nvCxnSpPr>
        <p:spPr bwMode="auto">
          <a:xfrm>
            <a:off x="1227994" y="4550802"/>
            <a:ext cx="5842659"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231532" y="5415613"/>
            <a:ext cx="5842659"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4" name="TextBox 13"/>
          <p:cNvSpPr txBox="1"/>
          <p:nvPr/>
        </p:nvSpPr>
        <p:spPr>
          <a:xfrm>
            <a:off x="8476248" y="2236386"/>
            <a:ext cx="1329210" cy="461665"/>
          </a:xfrm>
          <a:prstGeom prst="rect">
            <a:avLst/>
          </a:prstGeom>
          <a:noFill/>
        </p:spPr>
        <p:txBody>
          <a:bodyPr wrap="none" rtlCol="0">
            <a:spAutoFit/>
          </a:bodyPr>
          <a:lstStyle/>
          <a:p>
            <a:r>
              <a:rPr lang="en-US" sz="2400" b="1" dirty="0" smtClean="0"/>
              <a:t>Bin </a:t>
            </a:r>
            <a:r>
              <a:rPr lang="en-US" sz="2400" b="1" dirty="0" err="1" smtClean="0"/>
              <a:t>Xue</a:t>
            </a:r>
            <a:endParaRPr lang="en-US" sz="2400" b="1" dirty="0"/>
          </a:p>
        </p:txBody>
      </p:sp>
      <p:sp>
        <p:nvSpPr>
          <p:cNvPr id="16" name="TextBox 15"/>
          <p:cNvSpPr txBox="1"/>
          <p:nvPr/>
        </p:nvSpPr>
        <p:spPr>
          <a:xfrm>
            <a:off x="7602232" y="4529454"/>
            <a:ext cx="2683748" cy="461665"/>
          </a:xfrm>
          <a:prstGeom prst="rect">
            <a:avLst/>
          </a:prstGeom>
          <a:noFill/>
        </p:spPr>
        <p:txBody>
          <a:bodyPr wrap="none" rtlCol="0">
            <a:spAutoFit/>
          </a:bodyPr>
          <a:lstStyle/>
          <a:p>
            <a:r>
              <a:rPr lang="en-US" sz="2400" b="1" dirty="0" smtClean="0"/>
              <a:t>Vladimir Uversky</a:t>
            </a:r>
            <a:endParaRPr lang="en-US" sz="2400" b="1" dirty="0"/>
          </a:p>
        </p:txBody>
      </p:sp>
      <p:sp>
        <p:nvSpPr>
          <p:cNvPr id="19" name="Isosceles Triangle 18"/>
          <p:cNvSpPr/>
          <p:nvPr/>
        </p:nvSpPr>
        <p:spPr bwMode="auto">
          <a:xfrm>
            <a:off x="6285120" y="3990741"/>
            <a:ext cx="147578" cy="96880"/>
          </a:xfrm>
          <a:prstGeom prst="triangle">
            <a:avLst/>
          </a:prstGeom>
          <a:solidFill>
            <a:srgbClr val="FF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ndParaRPr>
          </a:p>
        </p:txBody>
      </p:sp>
      <p:sp>
        <p:nvSpPr>
          <p:cNvPr id="20" name="Rectangle 19"/>
          <p:cNvSpPr/>
          <p:nvPr/>
        </p:nvSpPr>
        <p:spPr>
          <a:xfrm>
            <a:off x="6084511" y="3161243"/>
            <a:ext cx="1055097" cy="400110"/>
          </a:xfrm>
          <a:prstGeom prst="rect">
            <a:avLst/>
          </a:prstGeom>
        </p:spPr>
        <p:txBody>
          <a:bodyPr wrap="none">
            <a:spAutoFit/>
          </a:bodyPr>
          <a:lstStyle/>
          <a:p>
            <a:r>
              <a:rPr lang="en-US" sz="2000" b="1" dirty="0" smtClean="0"/>
              <a:t>Human</a:t>
            </a:r>
            <a:endParaRPr lang="en-US" sz="2000" b="1" dirty="0"/>
          </a:p>
        </p:txBody>
      </p:sp>
      <p:cxnSp>
        <p:nvCxnSpPr>
          <p:cNvPr id="24" name="Straight Arrow Connector 23"/>
          <p:cNvCxnSpPr/>
          <p:nvPr/>
        </p:nvCxnSpPr>
        <p:spPr bwMode="auto">
          <a:xfrm flipH="1">
            <a:off x="6469460" y="3521572"/>
            <a:ext cx="391528" cy="44729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pic>
        <p:nvPicPr>
          <p:cNvPr id="25" name="Picture 24" descr="https://d2pdyyx74uypu5.cloudfront.net/images/ae/e_Vladimir_Uversk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91892" y="2725832"/>
            <a:ext cx="1737360" cy="1737360"/>
          </a:xfrm>
          <a:prstGeom prst="rect">
            <a:avLst/>
          </a:prstGeom>
          <a:noFill/>
          <a:ln>
            <a:noFill/>
          </a:ln>
        </p:spPr>
      </p:pic>
    </p:spTree>
    <p:extLst>
      <p:ext uri="{BB962C8B-B14F-4D97-AF65-F5344CB8AC3E}">
        <p14:creationId xmlns:p14="http://schemas.microsoft.com/office/powerpoint/2010/main" val="654154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0" y="1447800"/>
            <a:ext cx="10233660" cy="5484636"/>
          </a:xfrm>
        </p:spPr>
        <p:txBody>
          <a:bodyPr/>
          <a:lstStyle/>
          <a:p>
            <a:pPr marL="404813" indent="-404813" eaLnBrk="1" hangingPunct="1">
              <a:buNone/>
            </a:pPr>
            <a:r>
              <a:rPr lang="en-US" sz="2400" b="1" dirty="0" smtClean="0">
                <a:solidFill>
                  <a:schemeClr val="tx2"/>
                </a:solidFill>
              </a:rPr>
              <a:t>Combine </a:t>
            </a:r>
            <a:r>
              <a:rPr lang="en-US" sz="2400" b="1" dirty="0" smtClean="0">
                <a:solidFill>
                  <a:srgbClr val="0000FF"/>
                </a:solidFill>
              </a:rPr>
              <a:t>structure</a:t>
            </a:r>
            <a:r>
              <a:rPr lang="en-US" sz="2400" b="1" dirty="0" smtClean="0">
                <a:solidFill>
                  <a:schemeClr val="tx2"/>
                </a:solidFill>
              </a:rPr>
              <a:t> / </a:t>
            </a:r>
            <a:r>
              <a:rPr lang="en-US" sz="2400" b="1" dirty="0" smtClean="0">
                <a:solidFill>
                  <a:srgbClr val="FF0000"/>
                </a:solidFill>
              </a:rPr>
              <a:t>disorder</a:t>
            </a:r>
            <a:r>
              <a:rPr lang="en-US" sz="2400" b="1" dirty="0" smtClean="0">
                <a:solidFill>
                  <a:schemeClr val="tx2"/>
                </a:solidFill>
              </a:rPr>
              <a:t> prediction </a:t>
            </a:r>
            <a:r>
              <a:rPr lang="en-US" sz="2400" b="1" u="sng" dirty="0" smtClean="0">
                <a:solidFill>
                  <a:schemeClr val="tx2"/>
                </a:solidFill>
              </a:rPr>
              <a:t>and</a:t>
            </a:r>
            <a:r>
              <a:rPr lang="en-US" sz="2400" b="1" dirty="0" smtClean="0">
                <a:solidFill>
                  <a:schemeClr val="tx2"/>
                </a:solidFill>
              </a:rPr>
              <a:t> </a:t>
            </a:r>
            <a:r>
              <a:rPr lang="en-US" sz="2400" b="1" dirty="0" smtClean="0">
                <a:solidFill>
                  <a:srgbClr val="0000FF"/>
                </a:solidFill>
              </a:rPr>
              <a:t>structure prediction</a:t>
            </a:r>
            <a:r>
              <a:rPr lang="en-US" sz="2400" b="1" dirty="0" smtClean="0">
                <a:solidFill>
                  <a:schemeClr val="tx2"/>
                </a:solidFill>
              </a:rPr>
              <a:t> </a:t>
            </a:r>
            <a:r>
              <a:rPr lang="en-US" sz="2400" b="1" i="1" dirty="0" smtClean="0">
                <a:solidFill>
                  <a:schemeClr val="tx2"/>
                </a:solidFill>
              </a:rPr>
              <a:t>by </a:t>
            </a:r>
            <a:r>
              <a:rPr lang="en-US" sz="2400" b="1" i="1" dirty="0" smtClean="0">
                <a:solidFill>
                  <a:srgbClr val="339933"/>
                </a:solidFill>
              </a:rPr>
              <a:t>sequence similarity </a:t>
            </a:r>
            <a:r>
              <a:rPr lang="en-US" sz="2400" b="1" dirty="0" smtClean="0">
                <a:solidFill>
                  <a:schemeClr val="tx2"/>
                </a:solidFill>
              </a:rPr>
              <a:t>to all currently known protein 3 D structures.  </a:t>
            </a:r>
          </a:p>
          <a:p>
            <a:pPr marL="404813" indent="-404813" eaLnBrk="1" hangingPunct="1">
              <a:buNone/>
            </a:pPr>
            <a:endParaRPr lang="en-US" sz="1000" b="1" dirty="0" smtClean="0">
              <a:solidFill>
                <a:schemeClr val="tx2"/>
              </a:solidFill>
            </a:endParaRPr>
          </a:p>
          <a:p>
            <a:pPr marL="404813" indent="-404813" eaLnBrk="1" hangingPunct="1">
              <a:buNone/>
            </a:pPr>
            <a:r>
              <a:rPr lang="en-US" sz="2400" b="1" dirty="0" smtClean="0">
                <a:solidFill>
                  <a:schemeClr val="tx2"/>
                </a:solidFill>
              </a:rPr>
              <a:t>For the human proteome: </a:t>
            </a:r>
          </a:p>
          <a:p>
            <a:pPr marL="404813" indent="-404813" eaLnBrk="1" hangingPunct="1">
              <a:buNone/>
            </a:pPr>
            <a:r>
              <a:rPr lang="en-US" sz="2400" b="1" dirty="0">
                <a:solidFill>
                  <a:schemeClr val="tx2"/>
                </a:solidFill>
              </a:rPr>
              <a:t>	</a:t>
            </a:r>
            <a:r>
              <a:rPr lang="en-US" sz="2400" b="1" dirty="0" smtClean="0"/>
              <a:t>Fukuchi, S., et al., Binary </a:t>
            </a:r>
            <a:r>
              <a:rPr lang="en-US" sz="2400" b="1" dirty="0"/>
              <a:t>classification of protein molecules into </a:t>
            </a:r>
            <a:r>
              <a:rPr lang="en-US" sz="2400" b="1" dirty="0">
                <a:solidFill>
                  <a:srgbClr val="FF0000"/>
                </a:solidFill>
              </a:rPr>
              <a:t>intrinsically disordered </a:t>
            </a:r>
            <a:r>
              <a:rPr lang="en-US" sz="2400" b="1" dirty="0"/>
              <a:t>and </a:t>
            </a:r>
            <a:r>
              <a:rPr lang="en-US" sz="2400" b="1" dirty="0">
                <a:solidFill>
                  <a:srgbClr val="0000FF"/>
                </a:solidFill>
              </a:rPr>
              <a:t>ordered</a:t>
            </a:r>
            <a:r>
              <a:rPr lang="en-US" sz="2400" b="1" dirty="0"/>
              <a:t> segments. BMC </a:t>
            </a:r>
            <a:r>
              <a:rPr lang="en-US" sz="2400" b="1" dirty="0" err="1"/>
              <a:t>Struct</a:t>
            </a:r>
            <a:r>
              <a:rPr lang="en-US" sz="2400" b="1" dirty="0"/>
              <a:t> Biol. </a:t>
            </a:r>
            <a:r>
              <a:rPr lang="en-US" sz="2400" b="1" dirty="0" smtClean="0"/>
              <a:t>11:29 (2011); For Human: 35% residues are in </a:t>
            </a:r>
            <a:r>
              <a:rPr lang="en-US" sz="2400" b="1" dirty="0" smtClean="0">
                <a:solidFill>
                  <a:srgbClr val="FF0000"/>
                </a:solidFill>
              </a:rPr>
              <a:t>IDPs</a:t>
            </a:r>
            <a:r>
              <a:rPr lang="en-US" sz="2400" b="1" dirty="0" smtClean="0"/>
              <a:t> or </a:t>
            </a:r>
            <a:r>
              <a:rPr lang="en-US" sz="2400" b="1" dirty="0" smtClean="0">
                <a:solidFill>
                  <a:srgbClr val="FF0000"/>
                </a:solidFill>
              </a:rPr>
              <a:t>IDP regions</a:t>
            </a:r>
            <a:r>
              <a:rPr lang="en-US" sz="2400" b="1" dirty="0" smtClean="0"/>
              <a:t>.  (</a:t>
            </a:r>
            <a:r>
              <a:rPr lang="en-US" sz="2400" b="1" dirty="0" smtClean="0">
                <a:solidFill>
                  <a:srgbClr val="339933"/>
                </a:solidFill>
              </a:rPr>
              <a:t>Weakness</a:t>
            </a:r>
            <a:r>
              <a:rPr lang="en-US" sz="2400" b="1" dirty="0" smtClean="0"/>
              <a:t> </a:t>
            </a:r>
            <a:r>
              <a:rPr lang="en-US" sz="2400" b="1" dirty="0" smtClean="0">
                <a:sym typeface="Wingdings" panose="05000000000000000000" pitchFamily="2" charset="2"/>
              </a:rPr>
              <a:t> used </a:t>
            </a:r>
            <a:r>
              <a:rPr lang="en-US" sz="2400" b="1" dirty="0" err="1" smtClean="0">
                <a:solidFill>
                  <a:srgbClr val="339933"/>
                </a:solidFill>
                <a:sym typeface="Wingdings" panose="05000000000000000000" pitchFamily="2" charset="2"/>
              </a:rPr>
              <a:t>Pfam</a:t>
            </a:r>
            <a:r>
              <a:rPr lang="en-US" sz="2400" b="1" dirty="0" smtClean="0">
                <a:sym typeface="Wingdings" panose="05000000000000000000" pitchFamily="2" charset="2"/>
              </a:rPr>
              <a:t> for </a:t>
            </a:r>
            <a:r>
              <a:rPr lang="en-US" sz="2400" b="1" dirty="0" smtClean="0">
                <a:solidFill>
                  <a:srgbClr val="0000FF"/>
                </a:solidFill>
                <a:sym typeface="Wingdings" panose="05000000000000000000" pitchFamily="2" charset="2"/>
              </a:rPr>
              <a:t>structured proteins</a:t>
            </a:r>
            <a:r>
              <a:rPr lang="en-US" sz="2400" b="1" dirty="0" smtClean="0">
                <a:sym typeface="Wingdings" panose="05000000000000000000" pitchFamily="2" charset="2"/>
              </a:rPr>
              <a:t>)</a:t>
            </a:r>
            <a:endParaRPr lang="en-US" sz="2400" b="1" dirty="0">
              <a:solidFill>
                <a:schemeClr val="tx2"/>
              </a:solidFill>
              <a:sym typeface="Wingdings" pitchFamily="2" charset="2"/>
            </a:endParaRPr>
          </a:p>
          <a:p>
            <a:pPr marL="404813" indent="-404813" eaLnBrk="1" hangingPunct="1">
              <a:buNone/>
            </a:pPr>
            <a:endParaRPr lang="en-US" sz="1000" b="1" dirty="0" smtClean="0">
              <a:solidFill>
                <a:schemeClr val="tx2"/>
              </a:solidFill>
              <a:sym typeface="Wingdings" pitchFamily="2" charset="2"/>
            </a:endParaRPr>
          </a:p>
          <a:p>
            <a:pPr marL="404813" indent="-404813" eaLnBrk="1" hangingPunct="1">
              <a:buNone/>
            </a:pPr>
            <a:r>
              <a:rPr lang="en-US" sz="2400" b="1" dirty="0" smtClean="0">
                <a:solidFill>
                  <a:schemeClr val="tx2"/>
                </a:solidFill>
                <a:sym typeface="Wingdings" pitchFamily="2" charset="2"/>
              </a:rPr>
              <a:t>For 1,765 proteomes (8 different </a:t>
            </a:r>
            <a:r>
              <a:rPr lang="en-US" sz="2400" b="1" dirty="0" smtClean="0">
                <a:solidFill>
                  <a:srgbClr val="0000FF"/>
                </a:solidFill>
                <a:sym typeface="Wingdings" pitchFamily="2" charset="2"/>
              </a:rPr>
              <a:t>order</a:t>
            </a:r>
            <a:r>
              <a:rPr lang="en-US" sz="2400" b="1" dirty="0" smtClean="0">
                <a:solidFill>
                  <a:schemeClr val="tx2"/>
                </a:solidFill>
                <a:sym typeface="Wingdings" pitchFamily="2" charset="2"/>
              </a:rPr>
              <a:t> / </a:t>
            </a:r>
            <a:r>
              <a:rPr lang="en-US" sz="2400" b="1" dirty="0" smtClean="0">
                <a:solidFill>
                  <a:srgbClr val="FF0000"/>
                </a:solidFill>
                <a:sym typeface="Wingdings" pitchFamily="2" charset="2"/>
              </a:rPr>
              <a:t>disorder</a:t>
            </a:r>
            <a:r>
              <a:rPr lang="en-US" sz="2400" b="1" dirty="0" smtClean="0">
                <a:solidFill>
                  <a:schemeClr val="tx2"/>
                </a:solidFill>
                <a:sym typeface="Wingdings" pitchFamily="2" charset="2"/>
              </a:rPr>
              <a:t> predictors): </a:t>
            </a:r>
          </a:p>
          <a:p>
            <a:pPr marL="404813" indent="-404813" eaLnBrk="1" hangingPunct="1">
              <a:buNone/>
            </a:pPr>
            <a:r>
              <a:rPr lang="en-US" sz="2400" b="1" dirty="0">
                <a:solidFill>
                  <a:schemeClr val="tx2"/>
                </a:solidFill>
                <a:sym typeface="Wingdings" pitchFamily="2" charset="2"/>
              </a:rPr>
              <a:t>	</a:t>
            </a:r>
            <a:r>
              <a:rPr lang="en-US" sz="2400" b="1" dirty="0" smtClean="0"/>
              <a:t>Oates, M.E. et al., D²P²</a:t>
            </a:r>
            <a:r>
              <a:rPr lang="en-US" sz="2400" b="1" dirty="0"/>
              <a:t>: database of disordered protein predictions. Nucleic Acids </a:t>
            </a:r>
            <a:r>
              <a:rPr lang="en-US" sz="2400" b="1" dirty="0" smtClean="0"/>
              <a:t>Res. 41(Database </a:t>
            </a:r>
            <a:r>
              <a:rPr lang="en-US" sz="2400" b="1" dirty="0"/>
              <a:t>issue):</a:t>
            </a:r>
            <a:r>
              <a:rPr lang="en-US" sz="2400" b="1" dirty="0" smtClean="0"/>
              <a:t>D508-516 (2013).</a:t>
            </a:r>
            <a:r>
              <a:rPr lang="en-US" sz="2400" b="1" dirty="0" smtClean="0">
                <a:solidFill>
                  <a:schemeClr val="tx2"/>
                </a:solidFill>
              </a:rPr>
              <a:t> For Human: 35% - 50% residues in </a:t>
            </a:r>
            <a:r>
              <a:rPr lang="en-US" sz="2400" b="1" dirty="0" smtClean="0">
                <a:solidFill>
                  <a:srgbClr val="FF0000"/>
                </a:solidFill>
              </a:rPr>
              <a:t>IDPs</a:t>
            </a:r>
            <a:r>
              <a:rPr lang="en-US" sz="2400" b="1" dirty="0" smtClean="0">
                <a:solidFill>
                  <a:schemeClr val="tx2"/>
                </a:solidFill>
              </a:rPr>
              <a:t> or </a:t>
            </a:r>
            <a:r>
              <a:rPr lang="en-US" sz="2400" b="1" dirty="0" smtClean="0">
                <a:solidFill>
                  <a:srgbClr val="FF0000"/>
                </a:solidFill>
              </a:rPr>
              <a:t>IDP regions</a:t>
            </a:r>
            <a:r>
              <a:rPr lang="en-US" sz="2400" b="1" dirty="0" smtClean="0">
                <a:solidFill>
                  <a:schemeClr val="tx2"/>
                </a:solidFill>
              </a:rPr>
              <a:t>.</a:t>
            </a:r>
          </a:p>
          <a:p>
            <a:pPr marL="404813" indent="-404813" eaLnBrk="1" hangingPunct="1">
              <a:buNone/>
            </a:pPr>
            <a:r>
              <a:rPr lang="en-US" sz="2400" b="1" dirty="0">
                <a:solidFill>
                  <a:schemeClr val="tx2"/>
                </a:solidFill>
              </a:rPr>
              <a:t>	</a:t>
            </a:r>
            <a:r>
              <a:rPr lang="en-US" sz="2400" b="1" dirty="0" smtClean="0">
                <a:solidFill>
                  <a:schemeClr val="tx2"/>
                </a:solidFill>
              </a:rPr>
              <a:t>(</a:t>
            </a:r>
            <a:r>
              <a:rPr lang="en-US" sz="2400" b="1" dirty="0" smtClean="0">
                <a:solidFill>
                  <a:srgbClr val="339933"/>
                </a:solidFill>
              </a:rPr>
              <a:t>Strength</a:t>
            </a:r>
            <a:r>
              <a:rPr lang="en-US" sz="2400" b="1" dirty="0" smtClean="0">
                <a:solidFill>
                  <a:schemeClr val="tx2"/>
                </a:solidFill>
              </a:rPr>
              <a:t> </a:t>
            </a:r>
            <a:r>
              <a:rPr lang="en-US" sz="2400" b="1" dirty="0" smtClean="0">
                <a:solidFill>
                  <a:schemeClr val="tx2"/>
                </a:solidFill>
                <a:sym typeface="Wingdings" panose="05000000000000000000" pitchFamily="2" charset="2"/>
              </a:rPr>
              <a:t> used </a:t>
            </a:r>
            <a:r>
              <a:rPr lang="en-US" sz="2400" b="1" dirty="0" smtClean="0">
                <a:solidFill>
                  <a:srgbClr val="339933"/>
                </a:solidFill>
                <a:sym typeface="Wingdings" panose="05000000000000000000" pitchFamily="2" charset="2"/>
              </a:rPr>
              <a:t>SUPERFAMILY</a:t>
            </a:r>
            <a:r>
              <a:rPr lang="en-US" sz="2400" b="1" dirty="0" smtClean="0">
                <a:solidFill>
                  <a:schemeClr val="tx2"/>
                </a:solidFill>
                <a:sym typeface="Wingdings" panose="05000000000000000000" pitchFamily="2" charset="2"/>
              </a:rPr>
              <a:t> for </a:t>
            </a:r>
            <a:r>
              <a:rPr lang="en-US" sz="2400" b="1" dirty="0" smtClean="0">
                <a:solidFill>
                  <a:srgbClr val="0000FF"/>
                </a:solidFill>
                <a:sym typeface="Wingdings" panose="05000000000000000000" pitchFamily="2" charset="2"/>
              </a:rPr>
              <a:t>stru</a:t>
            </a:r>
            <a:r>
              <a:rPr lang="en-US" sz="2400" b="1" dirty="0">
                <a:solidFill>
                  <a:srgbClr val="0000FF"/>
                </a:solidFill>
                <a:sym typeface="Wingdings" panose="05000000000000000000" pitchFamily="2" charset="2"/>
              </a:rPr>
              <a:t>c</a:t>
            </a:r>
            <a:r>
              <a:rPr lang="en-US" sz="2400" b="1" dirty="0" smtClean="0">
                <a:solidFill>
                  <a:srgbClr val="0000FF"/>
                </a:solidFill>
                <a:sym typeface="Wingdings" panose="05000000000000000000" pitchFamily="2" charset="2"/>
              </a:rPr>
              <a:t>tured proteins</a:t>
            </a:r>
            <a:r>
              <a:rPr lang="en-US" sz="2400" b="1" dirty="0" smtClean="0">
                <a:solidFill>
                  <a:schemeClr val="tx2"/>
                </a:solidFill>
                <a:sym typeface="Wingdings" panose="05000000000000000000" pitchFamily="2" charset="2"/>
              </a:rPr>
              <a:t>) </a:t>
            </a:r>
            <a:endParaRPr lang="en-US" sz="2400" b="1" dirty="0">
              <a:solidFill>
                <a:schemeClr val="tx2"/>
              </a:solidFill>
            </a:endParaRPr>
          </a:p>
          <a:p>
            <a:pPr marL="404813" indent="-404813" eaLnBrk="1" hangingPunct="1">
              <a:buNone/>
            </a:pPr>
            <a:r>
              <a:rPr lang="en-US" sz="2800" b="1" dirty="0" smtClean="0">
                <a:solidFill>
                  <a:schemeClr val="tx2"/>
                </a:solidFill>
              </a:rPr>
              <a:t> </a:t>
            </a:r>
            <a:endParaRPr lang="en-US" sz="2800" b="1" dirty="0">
              <a:solidFill>
                <a:schemeClr val="tx2"/>
              </a:solidFill>
            </a:endParaRPr>
          </a:p>
          <a:p>
            <a:pPr marL="404813" indent="-404813" eaLnBrk="1" hangingPunct="1">
              <a:buNone/>
            </a:pPr>
            <a:endParaRPr lang="en-US" sz="2800" b="1" dirty="0" smtClean="0">
              <a:solidFill>
                <a:schemeClr val="tx2"/>
              </a:solidFill>
              <a:sym typeface="Wingdings" pitchFamily="2" charset="2"/>
            </a:endParaRPr>
          </a:p>
          <a:p>
            <a:pPr marL="404813" indent="-404813" eaLnBrk="1" hangingPunct="1">
              <a:buNone/>
            </a:pPr>
            <a:endParaRPr lang="en-US" sz="3000" b="1" dirty="0" smtClean="0">
              <a:solidFill>
                <a:schemeClr val="tx2"/>
              </a:solidFill>
            </a:endParaRPr>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7604"/>
            <a:ext cx="9803228" cy="1323439"/>
          </a:xfrm>
          <a:prstGeom prst="rect">
            <a:avLst/>
          </a:prstGeom>
        </p:spPr>
        <p:txBody>
          <a:bodyPr wrap="square">
            <a:spAutoFit/>
          </a:bodyPr>
          <a:lstStyle/>
          <a:p>
            <a:pPr algn="ctr"/>
            <a:r>
              <a:rPr lang="en-US" sz="4000" b="1" dirty="0" smtClean="0"/>
              <a:t>How common are </a:t>
            </a:r>
            <a:r>
              <a:rPr lang="en-US" sz="4000" b="1" dirty="0" smtClean="0">
                <a:solidFill>
                  <a:srgbClr val="FF0000"/>
                </a:solidFill>
              </a:rPr>
              <a:t>IDPs</a:t>
            </a:r>
            <a:r>
              <a:rPr lang="en-US" sz="4000" b="1" dirty="0" smtClean="0"/>
              <a:t>?</a:t>
            </a:r>
          </a:p>
          <a:p>
            <a:pPr algn="ctr"/>
            <a:r>
              <a:rPr lang="en-US" sz="4000" b="1" dirty="0" smtClean="0"/>
              <a:t>More recent, improved </a:t>
            </a:r>
            <a:r>
              <a:rPr lang="en-US" sz="4000" b="1" dirty="0"/>
              <a:t>a</a:t>
            </a:r>
            <a:r>
              <a:rPr lang="en-US" sz="4000" b="1" dirty="0" smtClean="0"/>
              <a:t>pproach </a:t>
            </a:r>
            <a:endParaRPr lang="en-US" sz="4000" b="1" dirty="0"/>
          </a:p>
        </p:txBody>
      </p:sp>
    </p:spTree>
    <p:extLst>
      <p:ext uri="{BB962C8B-B14F-4D97-AF65-F5344CB8AC3E}">
        <p14:creationId xmlns:p14="http://schemas.microsoft.com/office/powerpoint/2010/main" val="3040993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3884" y="3576"/>
            <a:ext cx="6901030" cy="6869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676" y="11251"/>
            <a:ext cx="3025140" cy="1200329"/>
          </a:xfrm>
          <a:prstGeom prst="rect">
            <a:avLst/>
          </a:prstGeom>
          <a:noFill/>
        </p:spPr>
        <p:txBody>
          <a:bodyPr wrap="square" rtlCol="0">
            <a:spAutoFit/>
          </a:bodyPr>
          <a:lstStyle/>
          <a:p>
            <a:pPr algn="ctr"/>
            <a:r>
              <a:rPr lang="en-US" sz="3600" b="1" dirty="0" smtClean="0"/>
              <a:t>Human BIN1 from D</a:t>
            </a:r>
            <a:r>
              <a:rPr lang="en-US" sz="3600" b="1" baseline="30000" dirty="0" smtClean="0"/>
              <a:t>2</a:t>
            </a:r>
            <a:r>
              <a:rPr lang="en-US" sz="3600" b="1" dirty="0" smtClean="0"/>
              <a:t>P</a:t>
            </a:r>
            <a:r>
              <a:rPr lang="en-US" sz="3600" b="1" baseline="30000" dirty="0" smtClean="0"/>
              <a:t>2</a:t>
            </a:r>
            <a:r>
              <a:rPr lang="en-US" sz="3600" b="1" dirty="0" smtClean="0"/>
              <a:t>  </a:t>
            </a:r>
            <a:endParaRPr lang="en-US" sz="3600" b="1" dirty="0"/>
          </a:p>
        </p:txBody>
      </p:sp>
      <p:sp>
        <p:nvSpPr>
          <p:cNvPr id="4" name="TextBox 3"/>
          <p:cNvSpPr txBox="1"/>
          <p:nvPr/>
        </p:nvSpPr>
        <p:spPr>
          <a:xfrm>
            <a:off x="5036820" y="2293620"/>
            <a:ext cx="2138727" cy="523220"/>
          </a:xfrm>
          <a:prstGeom prst="rect">
            <a:avLst/>
          </a:prstGeom>
          <a:noFill/>
        </p:spPr>
        <p:txBody>
          <a:bodyPr wrap="none" rtlCol="0">
            <a:spAutoFit/>
          </a:bodyPr>
          <a:lstStyle/>
          <a:p>
            <a:r>
              <a:rPr lang="en-US" sz="2800" b="1" dirty="0" smtClean="0"/>
              <a:t>INSERTION</a:t>
            </a:r>
            <a:endParaRPr lang="en-US" sz="2800" b="1" dirty="0"/>
          </a:p>
        </p:txBody>
      </p:sp>
      <p:cxnSp>
        <p:nvCxnSpPr>
          <p:cNvPr id="6" name="Straight Arrow Connector 5"/>
          <p:cNvCxnSpPr/>
          <p:nvPr/>
        </p:nvCxnSpPr>
        <p:spPr bwMode="auto">
          <a:xfrm flipH="1">
            <a:off x="5193030" y="2796510"/>
            <a:ext cx="297180" cy="1051590"/>
          </a:xfrm>
          <a:prstGeom prst="straightConnector1">
            <a:avLst/>
          </a:prstGeom>
          <a:solidFill>
            <a:schemeClr val="accent1"/>
          </a:solidFill>
          <a:ln w="349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6939327" y="2803388"/>
            <a:ext cx="472440" cy="1051590"/>
          </a:xfrm>
          <a:prstGeom prst="straightConnector1">
            <a:avLst/>
          </a:prstGeom>
          <a:solidFill>
            <a:schemeClr val="accent1"/>
          </a:solidFill>
          <a:ln w="34925" cap="flat" cmpd="sng" algn="ctr">
            <a:solidFill>
              <a:schemeClr val="tx1"/>
            </a:solidFill>
            <a:prstDash val="solid"/>
            <a:round/>
            <a:headEnd type="none" w="med" len="med"/>
            <a:tailEnd type="arrow"/>
          </a:ln>
          <a:effectLst/>
        </p:spPr>
      </p:cxnSp>
      <p:sp>
        <p:nvSpPr>
          <p:cNvPr id="16" name="TextBox 15"/>
          <p:cNvSpPr txBox="1"/>
          <p:nvPr/>
        </p:nvSpPr>
        <p:spPr>
          <a:xfrm>
            <a:off x="7810500" y="396240"/>
            <a:ext cx="2537874" cy="2215991"/>
          </a:xfrm>
          <a:prstGeom prst="rect">
            <a:avLst/>
          </a:prstGeom>
          <a:solidFill>
            <a:schemeClr val="accent3"/>
          </a:solidFill>
        </p:spPr>
        <p:txBody>
          <a:bodyPr wrap="none" rtlCol="0">
            <a:spAutoFit/>
          </a:bodyPr>
          <a:lstStyle/>
          <a:p>
            <a:r>
              <a:rPr lang="en-US" sz="2000" dirty="0" smtClean="0"/>
              <a:t>Various</a:t>
            </a:r>
          </a:p>
          <a:p>
            <a:r>
              <a:rPr lang="en-US" sz="2000" dirty="0" smtClean="0">
                <a:solidFill>
                  <a:srgbClr val="FF0000"/>
                </a:solidFill>
              </a:rPr>
              <a:t>IDP Predictors</a:t>
            </a:r>
          </a:p>
          <a:p>
            <a:endParaRPr lang="en-US" sz="1000" dirty="0" smtClean="0"/>
          </a:p>
          <a:p>
            <a:r>
              <a:rPr lang="en-US" sz="2000" b="1" dirty="0" smtClean="0">
                <a:solidFill>
                  <a:srgbClr val="0000FF"/>
                </a:solidFill>
              </a:rPr>
              <a:t>SUPERFAMILY</a:t>
            </a:r>
          </a:p>
          <a:p>
            <a:r>
              <a:rPr lang="en-US" sz="2000" dirty="0">
                <a:solidFill>
                  <a:srgbClr val="0000FF"/>
                </a:solidFill>
              </a:rPr>
              <a:t> </a:t>
            </a:r>
            <a:r>
              <a:rPr lang="en-US" sz="2000" dirty="0" smtClean="0">
                <a:solidFill>
                  <a:srgbClr val="0000FF"/>
                </a:solidFill>
              </a:rPr>
              <a:t>                  Domains</a:t>
            </a:r>
            <a:endParaRPr lang="en-US" sz="2000" dirty="0"/>
          </a:p>
          <a:p>
            <a:r>
              <a:rPr lang="en-US" sz="2000" dirty="0" smtClean="0"/>
              <a:t>Binding regions</a:t>
            </a:r>
          </a:p>
          <a:p>
            <a:endParaRPr lang="en-US" sz="800" dirty="0"/>
          </a:p>
          <a:p>
            <a:r>
              <a:rPr lang="en-US" sz="2000" dirty="0" smtClean="0"/>
              <a:t>PTM Sites </a:t>
            </a:r>
            <a:endParaRPr lang="en-US" sz="2000" dirty="0"/>
          </a:p>
        </p:txBody>
      </p:sp>
      <p:pic>
        <p:nvPicPr>
          <p:cNvPr id="18" name="Picture 17" descr="http://bioinformatics.bris.ac.uk/images/groupmembers/julia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07" y="3394770"/>
            <a:ext cx="1841433" cy="2011680"/>
          </a:xfrm>
          <a:prstGeom prst="rect">
            <a:avLst/>
          </a:prstGeom>
          <a:noFill/>
          <a:ln>
            <a:noFill/>
          </a:ln>
        </p:spPr>
      </p:pic>
      <p:sp>
        <p:nvSpPr>
          <p:cNvPr id="17" name="TextBox 16"/>
          <p:cNvSpPr txBox="1"/>
          <p:nvPr/>
        </p:nvSpPr>
        <p:spPr>
          <a:xfrm>
            <a:off x="66487" y="5341620"/>
            <a:ext cx="1822935" cy="400110"/>
          </a:xfrm>
          <a:prstGeom prst="rect">
            <a:avLst/>
          </a:prstGeom>
          <a:noFill/>
        </p:spPr>
        <p:txBody>
          <a:bodyPr wrap="none" rtlCol="0">
            <a:spAutoFit/>
          </a:bodyPr>
          <a:lstStyle/>
          <a:p>
            <a:r>
              <a:rPr lang="en-US" sz="2000" b="1" dirty="0" smtClean="0"/>
              <a:t>Julian Gough</a:t>
            </a:r>
            <a:endParaRPr lang="en-US" sz="2000" b="1" dirty="0"/>
          </a:p>
        </p:txBody>
      </p:sp>
      <p:pic>
        <p:nvPicPr>
          <p:cNvPr id="20" name="Picture 19" descr="http://bioinformatics.bris.ac.uk/images/groupmembers/matt.jpg"/>
          <p:cNvPicPr/>
          <p:nvPr/>
        </p:nvPicPr>
        <p:blipFill>
          <a:blip r:embed="rId4">
            <a:extLst>
              <a:ext uri="{28A0092B-C50C-407E-A947-70E740481C1C}">
                <a14:useLocalDpi xmlns:a14="http://schemas.microsoft.com/office/drawing/2010/main" val="0"/>
              </a:ext>
            </a:extLst>
          </a:blip>
          <a:srcRect/>
          <a:stretch>
            <a:fillRect/>
          </a:stretch>
        </p:blipFill>
        <p:spPr bwMode="auto">
          <a:xfrm>
            <a:off x="1554142" y="1167648"/>
            <a:ext cx="1828800" cy="1943100"/>
          </a:xfrm>
          <a:prstGeom prst="rect">
            <a:avLst/>
          </a:prstGeom>
          <a:noFill/>
          <a:ln>
            <a:noFill/>
          </a:ln>
        </p:spPr>
      </p:pic>
      <p:sp>
        <p:nvSpPr>
          <p:cNvPr id="19" name="TextBox 18"/>
          <p:cNvSpPr txBox="1"/>
          <p:nvPr/>
        </p:nvSpPr>
        <p:spPr>
          <a:xfrm>
            <a:off x="1783080" y="3034533"/>
            <a:ext cx="1492716" cy="400110"/>
          </a:xfrm>
          <a:prstGeom prst="rect">
            <a:avLst/>
          </a:prstGeom>
          <a:noFill/>
        </p:spPr>
        <p:txBody>
          <a:bodyPr wrap="none" rtlCol="0">
            <a:spAutoFit/>
          </a:bodyPr>
          <a:lstStyle/>
          <a:p>
            <a:r>
              <a:rPr lang="en-US" sz="2000" b="1" dirty="0" smtClean="0"/>
              <a:t>Matt Oates</a:t>
            </a:r>
            <a:endParaRPr lang="en-US" sz="2000" b="1" dirty="0"/>
          </a:p>
        </p:txBody>
      </p:sp>
      <p:sp>
        <p:nvSpPr>
          <p:cNvPr id="21" name="TextBox 20"/>
          <p:cNvSpPr txBox="1"/>
          <p:nvPr/>
        </p:nvSpPr>
        <p:spPr>
          <a:xfrm>
            <a:off x="19076" y="5882640"/>
            <a:ext cx="3113353" cy="830997"/>
          </a:xfrm>
          <a:prstGeom prst="rect">
            <a:avLst/>
          </a:prstGeom>
          <a:noFill/>
        </p:spPr>
        <p:txBody>
          <a:bodyPr wrap="none" rtlCol="0">
            <a:spAutoFit/>
          </a:bodyPr>
          <a:lstStyle/>
          <a:p>
            <a:r>
              <a:rPr lang="en-US" sz="2400" b="1" dirty="0" smtClean="0"/>
              <a:t>Oates et al., NAR </a:t>
            </a:r>
          </a:p>
          <a:p>
            <a:r>
              <a:rPr lang="en-US" sz="2400" b="1" dirty="0" smtClean="0"/>
              <a:t>41: D508-516 (2013) </a:t>
            </a:r>
            <a:endParaRPr lang="en-US" sz="2400" b="1" dirty="0"/>
          </a:p>
        </p:txBody>
      </p:sp>
      <p:sp>
        <p:nvSpPr>
          <p:cNvPr id="22" name="TextBox 21"/>
          <p:cNvSpPr txBox="1"/>
          <p:nvPr/>
        </p:nvSpPr>
        <p:spPr>
          <a:xfrm>
            <a:off x="-38100" y="1554480"/>
            <a:ext cx="1645002" cy="1446550"/>
          </a:xfrm>
          <a:prstGeom prst="rect">
            <a:avLst/>
          </a:prstGeom>
          <a:noFill/>
        </p:spPr>
        <p:txBody>
          <a:bodyPr wrap="none" rtlCol="0">
            <a:spAutoFit/>
          </a:bodyPr>
          <a:lstStyle/>
          <a:p>
            <a:r>
              <a:rPr lang="en-US" sz="2200" b="1" dirty="0" smtClean="0"/>
              <a:t>Two</a:t>
            </a:r>
          </a:p>
          <a:p>
            <a:r>
              <a:rPr lang="en-US" sz="2200" b="1" dirty="0"/>
              <a:t>t</a:t>
            </a:r>
            <a:r>
              <a:rPr lang="en-US" sz="2200" b="1" dirty="0" smtClean="0"/>
              <a:t>ranscripts</a:t>
            </a:r>
          </a:p>
          <a:p>
            <a:r>
              <a:rPr lang="en-US" sz="2200" b="1" dirty="0"/>
              <a:t>f</a:t>
            </a:r>
            <a:r>
              <a:rPr lang="en-US" sz="2200" b="1" dirty="0" smtClean="0"/>
              <a:t>rom one </a:t>
            </a:r>
          </a:p>
          <a:p>
            <a:r>
              <a:rPr lang="en-US" sz="2200" b="1" dirty="0"/>
              <a:t>g</a:t>
            </a:r>
            <a:r>
              <a:rPr lang="en-US" sz="2200" b="1" dirty="0" smtClean="0"/>
              <a:t>ene; </a:t>
            </a:r>
            <a:endParaRPr lang="en-US" sz="2200" b="1" dirty="0"/>
          </a:p>
        </p:txBody>
      </p:sp>
      <p:sp>
        <p:nvSpPr>
          <p:cNvPr id="23" name="TextBox 22"/>
          <p:cNvSpPr txBox="1"/>
          <p:nvPr/>
        </p:nvSpPr>
        <p:spPr>
          <a:xfrm>
            <a:off x="1882140" y="3649980"/>
            <a:ext cx="1598515" cy="1446550"/>
          </a:xfrm>
          <a:prstGeom prst="rect">
            <a:avLst/>
          </a:prstGeom>
          <a:noFill/>
        </p:spPr>
        <p:txBody>
          <a:bodyPr wrap="none" rtlCol="0">
            <a:spAutoFit/>
          </a:bodyPr>
          <a:lstStyle/>
          <a:p>
            <a:r>
              <a:rPr lang="en-US" sz="2200" b="1" dirty="0" smtClean="0"/>
              <a:t>Insertion </a:t>
            </a:r>
          </a:p>
          <a:p>
            <a:r>
              <a:rPr lang="en-US" sz="2200" b="1" dirty="0"/>
              <a:t>f</a:t>
            </a:r>
            <a:r>
              <a:rPr lang="en-US" sz="2200" b="1" dirty="0" smtClean="0"/>
              <a:t>rom </a:t>
            </a:r>
          </a:p>
          <a:p>
            <a:r>
              <a:rPr lang="en-US" sz="2200" b="1" dirty="0"/>
              <a:t>a</a:t>
            </a:r>
            <a:r>
              <a:rPr lang="en-US" sz="2200" b="1" dirty="0" smtClean="0"/>
              <a:t>lternative</a:t>
            </a:r>
          </a:p>
          <a:p>
            <a:r>
              <a:rPr lang="en-US" sz="2200" b="1" dirty="0"/>
              <a:t>s</a:t>
            </a:r>
            <a:r>
              <a:rPr lang="en-US" sz="2200" b="1" dirty="0" smtClean="0"/>
              <a:t>plicing.</a:t>
            </a:r>
            <a:endParaRPr lang="en-US" sz="2200" b="1" dirty="0"/>
          </a:p>
        </p:txBody>
      </p:sp>
    </p:spTree>
    <p:extLst>
      <p:ext uri="{BB962C8B-B14F-4D97-AF65-F5344CB8AC3E}">
        <p14:creationId xmlns:p14="http://schemas.microsoft.com/office/powerpoint/2010/main" val="2278385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91116" y="0"/>
            <a:ext cx="9772650" cy="1143000"/>
          </a:xfrm>
        </p:spPr>
        <p:txBody>
          <a:bodyPr/>
          <a:lstStyle/>
          <a:p>
            <a:pPr eaLnBrk="1" hangingPunct="1"/>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5123" name="Rectangle 3"/>
          <p:cNvSpPr>
            <a:spLocks noGrp="1" noChangeArrowheads="1"/>
          </p:cNvSpPr>
          <p:nvPr>
            <p:ph type="body" idx="4294967295"/>
          </p:nvPr>
        </p:nvSpPr>
        <p:spPr>
          <a:xfrm>
            <a:off x="510540" y="1440180"/>
            <a:ext cx="9265920" cy="5492256"/>
          </a:xfrm>
        </p:spPr>
        <p:txBody>
          <a:bodyPr/>
          <a:lstStyle/>
          <a:p>
            <a:pPr marL="404813" indent="-404813" eaLnBrk="1" hangingPunct="1">
              <a:buNone/>
            </a:pPr>
            <a:endParaRPr lang="en-US" sz="3000" b="1" dirty="0" smtClean="0">
              <a:solidFill>
                <a:schemeClr val="tx2"/>
              </a:solidFill>
            </a:endParaRPr>
          </a:p>
          <a:p>
            <a:pPr marL="404813" indent="-404813" eaLnBrk="1" hangingPunct="1">
              <a:buNone/>
            </a:pPr>
            <a:r>
              <a:rPr lang="en-US" b="1" dirty="0" smtClean="0">
                <a:solidFill>
                  <a:schemeClr val="tx2"/>
                </a:solidFill>
              </a:rPr>
              <a:t>●</a:t>
            </a:r>
            <a:r>
              <a:rPr lang="en-US" b="1" dirty="0">
                <a:solidFill>
                  <a:schemeClr val="tx2"/>
                </a:solidFill>
              </a:rPr>
              <a:t>	</a:t>
            </a:r>
            <a:r>
              <a:rPr lang="en-US" b="1" dirty="0" smtClean="0">
                <a:solidFill>
                  <a:schemeClr val="tx2"/>
                </a:solidFill>
              </a:rPr>
              <a:t>Individual examples of </a:t>
            </a:r>
            <a:r>
              <a:rPr lang="en-US" b="1" dirty="0" smtClean="0">
                <a:solidFill>
                  <a:srgbClr val="FF0000"/>
                </a:solidFill>
              </a:rPr>
              <a:t>IDPs</a:t>
            </a:r>
            <a:r>
              <a:rPr lang="en-US" b="1" dirty="0" smtClean="0">
                <a:solidFill>
                  <a:schemeClr val="tx2"/>
                </a:solidFill>
              </a:rPr>
              <a:t> and </a:t>
            </a:r>
            <a:r>
              <a:rPr lang="en-US" b="1" dirty="0" smtClean="0">
                <a:solidFill>
                  <a:srgbClr val="FF0000"/>
                </a:solidFill>
              </a:rPr>
              <a:t>IDP regions </a:t>
            </a:r>
            <a:r>
              <a:rPr lang="en-US" b="1" dirty="0" smtClean="0">
                <a:solidFill>
                  <a:schemeClr val="tx2"/>
                </a:solidFill>
              </a:rPr>
              <a:t>and their functions: (</a:t>
            </a:r>
            <a:r>
              <a:rPr lang="en-US" b="1" dirty="0" err="1" smtClean="0">
                <a:solidFill>
                  <a:schemeClr val="tx2"/>
                </a:solidFill>
              </a:rPr>
              <a:t>calcineurin</a:t>
            </a:r>
            <a:r>
              <a:rPr lang="en-US" b="1" dirty="0" smtClean="0">
                <a:solidFill>
                  <a:schemeClr val="tx2"/>
                </a:solidFill>
              </a:rPr>
              <a:t> – </a:t>
            </a:r>
            <a:r>
              <a:rPr lang="en-US" b="1" dirty="0" err="1" smtClean="0">
                <a:solidFill>
                  <a:schemeClr val="tx2"/>
                </a:solidFill>
              </a:rPr>
              <a:t>CaN</a:t>
            </a:r>
            <a:r>
              <a:rPr lang="en-US" b="1" dirty="0" smtClean="0">
                <a:solidFill>
                  <a:schemeClr val="tx2"/>
                </a:solidFill>
              </a:rPr>
              <a:t>), </a:t>
            </a:r>
            <a:r>
              <a:rPr lang="en-US" b="1" dirty="0" smtClean="0">
                <a:solidFill>
                  <a:schemeClr val="tx2"/>
                </a:solidFill>
                <a:sym typeface="Wingdings" panose="05000000000000000000" pitchFamily="2" charset="2"/>
              </a:rPr>
              <a:t>lac repressor,</a:t>
            </a:r>
            <a:r>
              <a:rPr lang="en-US" b="1" dirty="0" smtClean="0">
                <a:solidFill>
                  <a:schemeClr val="tx2"/>
                </a:solidFill>
              </a:rPr>
              <a:t> signaling domain partners, p53</a:t>
            </a:r>
            <a:r>
              <a:rPr lang="en-US" b="1" dirty="0">
                <a:solidFill>
                  <a:schemeClr val="tx2"/>
                </a:solidFill>
              </a:rPr>
              <a:t>, </a:t>
            </a:r>
            <a:r>
              <a:rPr lang="en-US" b="1" dirty="0" smtClean="0">
                <a:solidFill>
                  <a:schemeClr val="tx2"/>
                </a:solidFill>
              </a:rPr>
              <a:t>BRCA1</a:t>
            </a:r>
            <a:r>
              <a:rPr lang="en-US" sz="3000" b="1" dirty="0" smtClean="0">
                <a:solidFill>
                  <a:schemeClr val="tx2"/>
                </a:solidFill>
              </a:rPr>
              <a:t>; (p21/p27/p57) </a:t>
            </a:r>
            <a:endParaRPr lang="en-US" sz="3000" b="1" dirty="0">
              <a:solidFill>
                <a:schemeClr val="tx2"/>
              </a:solidFill>
            </a:endParaRPr>
          </a:p>
          <a:p>
            <a:pPr marL="404813" indent="-404813" eaLnBrk="1" hangingPunct="1">
              <a:buNone/>
            </a:pPr>
            <a:endParaRPr lang="en-US" sz="3000" b="1" dirty="0" smtClean="0">
              <a:solidFill>
                <a:schemeClr val="tx2"/>
              </a:solidFill>
            </a:endParaRPr>
          </a:p>
          <a:p>
            <a:pPr marL="404813" indent="-404813" eaLnBrk="1" hangingPunct="1">
              <a:buNone/>
            </a:pPr>
            <a:r>
              <a:rPr lang="en-US" b="1" dirty="0" smtClean="0">
                <a:solidFill>
                  <a:schemeClr val="tx2"/>
                </a:solidFill>
              </a:rPr>
              <a:t>● 	Bioinformatics study to comprehensively determine functions of </a:t>
            </a:r>
            <a:r>
              <a:rPr lang="en-US" b="1" dirty="0" smtClean="0">
                <a:solidFill>
                  <a:srgbClr val="0000FF"/>
                </a:solidFill>
              </a:rPr>
              <a:t>structured proteins </a:t>
            </a:r>
            <a:r>
              <a:rPr lang="en-US" b="1" dirty="0" smtClean="0">
                <a:solidFill>
                  <a:schemeClr val="tx2"/>
                </a:solidFill>
              </a:rPr>
              <a:t>and of </a:t>
            </a:r>
            <a:r>
              <a:rPr lang="en-US" b="1" dirty="0" smtClean="0">
                <a:solidFill>
                  <a:srgbClr val="FF0000"/>
                </a:solidFill>
              </a:rPr>
              <a:t>IDPs</a:t>
            </a:r>
            <a:r>
              <a:rPr lang="en-US" b="1" dirty="0" smtClean="0">
                <a:solidFill>
                  <a:schemeClr val="tx2"/>
                </a:solidFill>
              </a:rPr>
              <a:t> and </a:t>
            </a:r>
            <a:r>
              <a:rPr lang="en-US" b="1" dirty="0" smtClean="0">
                <a:solidFill>
                  <a:srgbClr val="FF0000"/>
                </a:solidFill>
              </a:rPr>
              <a:t>IDP regions</a:t>
            </a:r>
            <a:r>
              <a:rPr lang="en-US" b="1" dirty="0" smtClean="0">
                <a:solidFill>
                  <a:schemeClr val="tx2"/>
                </a:solidFill>
              </a:rPr>
              <a:t>. </a:t>
            </a:r>
            <a:endParaRPr lang="en-US"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smtClean="0"/>
          </a:p>
          <a:p>
            <a:pPr marL="574675" indent="-574675" eaLnBrk="1" hangingPunct="1">
              <a:buNone/>
            </a:pPr>
            <a:endParaRPr lang="en-US" sz="3100" b="1" dirty="0"/>
          </a:p>
          <a:p>
            <a:pPr marL="574675" indent="-574675" eaLnBrk="1" hangingPunct="1">
              <a:buNone/>
            </a:pPr>
            <a:r>
              <a:rPr lang="en-US" sz="3100" b="1" dirty="0" smtClean="0"/>
              <a:t> </a:t>
            </a:r>
          </a:p>
          <a:p>
            <a:pPr eaLnBrk="1" hangingPunct="1"/>
            <a:endParaRPr lang="en-US" sz="3100" b="1" dirty="0"/>
          </a:p>
          <a:p>
            <a:pPr eaLnBrk="1" hangingPunct="1"/>
            <a:endParaRPr lang="en-US" sz="3100" b="1" dirty="0" smtClean="0"/>
          </a:p>
        </p:txBody>
      </p:sp>
      <p:sp>
        <p:nvSpPr>
          <p:cNvPr id="2" name="Rectangle 1"/>
          <p:cNvSpPr/>
          <p:nvPr/>
        </p:nvSpPr>
        <p:spPr>
          <a:xfrm>
            <a:off x="148840" y="457216"/>
            <a:ext cx="9803228" cy="707886"/>
          </a:xfrm>
          <a:prstGeom prst="rect">
            <a:avLst/>
          </a:prstGeom>
        </p:spPr>
        <p:txBody>
          <a:bodyPr wrap="square">
            <a:spAutoFit/>
          </a:bodyPr>
          <a:lstStyle/>
          <a:p>
            <a:pPr algn="ctr"/>
            <a:r>
              <a:rPr lang="en-US" sz="4000" b="1" dirty="0" smtClean="0"/>
              <a:t>What are the functions of </a:t>
            </a:r>
            <a:r>
              <a:rPr lang="en-US" sz="4000" b="1" dirty="0" smtClean="0">
                <a:solidFill>
                  <a:srgbClr val="FF0000"/>
                </a:solidFill>
              </a:rPr>
              <a:t>IDPs</a:t>
            </a:r>
            <a:r>
              <a:rPr lang="en-US" sz="4000" b="1" dirty="0" smtClean="0"/>
              <a:t>?</a:t>
            </a:r>
            <a:endParaRPr lang="en-US" sz="4000" b="1" dirty="0"/>
          </a:p>
        </p:txBody>
      </p:sp>
    </p:spTree>
    <p:extLst>
      <p:ext uri="{BB962C8B-B14F-4D97-AF65-F5344CB8AC3E}">
        <p14:creationId xmlns:p14="http://schemas.microsoft.com/office/powerpoint/2010/main" val="284649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rcsb.org/pdb/images/1CJG_asym_r_5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969000" y="3165792"/>
            <a:ext cx="4318000" cy="4318000"/>
          </a:xfrm>
          <a:prstGeom prst="rect">
            <a:avLst/>
          </a:prstGeom>
          <a:noFill/>
          <a:ln>
            <a:noFill/>
          </a:ln>
        </p:spPr>
      </p:pic>
      <p:pic>
        <p:nvPicPr>
          <p:cNvPr id="5" name="Content Placeholder 3" descr="cid:77ABF0C6-A578-4E2B-A759-7A97BBD5CEE8@Home"/>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39267" y="-175262"/>
            <a:ext cx="4160520" cy="419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 y="1417320"/>
            <a:ext cx="6187440" cy="5440680"/>
          </a:xfrm>
        </p:spPr>
        <p:txBody>
          <a:bodyPr/>
          <a:lstStyle/>
          <a:p>
            <a:pPr marL="228600" indent="-228600" algn="just">
              <a:buNone/>
            </a:pPr>
            <a:r>
              <a:rPr lang="en-US" sz="2200" b="1" dirty="0" smtClean="0">
                <a:solidFill>
                  <a:schemeClr val="tx2"/>
                </a:solidFill>
              </a:rPr>
              <a:t>●	</a:t>
            </a:r>
            <a:r>
              <a:rPr lang="en-US" sz="2200" b="1" dirty="0" smtClean="0"/>
              <a:t>Upon binding to  nonspecific DNA, a large segment of the </a:t>
            </a:r>
            <a:r>
              <a:rPr lang="en-US" sz="2200" b="1" dirty="0" smtClean="0">
                <a:solidFill>
                  <a:srgbClr val="0000FF"/>
                </a:solidFill>
              </a:rPr>
              <a:t>Lac Repressor </a:t>
            </a:r>
            <a:r>
              <a:rPr lang="en-US" sz="2200" b="1" dirty="0" smtClean="0"/>
              <a:t>remains an</a:t>
            </a:r>
            <a:r>
              <a:rPr lang="en-US" sz="2200" b="1" dirty="0" smtClean="0">
                <a:solidFill>
                  <a:srgbClr val="FF0000"/>
                </a:solidFill>
              </a:rPr>
              <a:t> IDP </a:t>
            </a:r>
            <a:r>
              <a:rPr lang="en-US" sz="2200" b="1" smtClean="0">
                <a:solidFill>
                  <a:srgbClr val="FF0000"/>
                </a:solidFill>
              </a:rPr>
              <a:t>region</a:t>
            </a:r>
            <a:r>
              <a:rPr lang="en-US" sz="2200" b="1" smtClean="0"/>
              <a:t> that interacts </a:t>
            </a:r>
            <a:r>
              <a:rPr lang="en-US" sz="2200" b="1" dirty="0" smtClean="0"/>
              <a:t>transiently with DNA phosphates.</a:t>
            </a:r>
            <a:endParaRPr lang="en-US" sz="1100" b="1" dirty="0" smtClean="0"/>
          </a:p>
          <a:p>
            <a:pPr marL="228600" indent="-228600" algn="just">
              <a:buNone/>
            </a:pPr>
            <a:r>
              <a:rPr lang="en-US" sz="2200" b="1" dirty="0" smtClean="0">
                <a:solidFill>
                  <a:schemeClr val="tx2"/>
                </a:solidFill>
              </a:rPr>
              <a:t>●	Upon encountering its binding sequence, the </a:t>
            </a:r>
            <a:r>
              <a:rPr lang="en-US" sz="2200" b="1" dirty="0" smtClean="0">
                <a:solidFill>
                  <a:srgbClr val="FF0000"/>
                </a:solidFill>
              </a:rPr>
              <a:t>IDP</a:t>
            </a:r>
            <a:r>
              <a:rPr lang="en-US" sz="2200" b="1" dirty="0" smtClean="0">
                <a:solidFill>
                  <a:schemeClr val="tx2"/>
                </a:solidFill>
              </a:rPr>
              <a:t> </a:t>
            </a:r>
            <a:r>
              <a:rPr lang="en-US" sz="2200" b="1" dirty="0" smtClean="0">
                <a:solidFill>
                  <a:srgbClr val="FF0000"/>
                </a:solidFill>
              </a:rPr>
              <a:t>region</a:t>
            </a:r>
            <a:r>
              <a:rPr lang="en-US" sz="2200" b="1" dirty="0" smtClean="0">
                <a:solidFill>
                  <a:schemeClr val="tx2"/>
                </a:solidFill>
              </a:rPr>
              <a:t> </a:t>
            </a:r>
            <a:r>
              <a:rPr lang="en-US" sz="2200" b="1" dirty="0" smtClean="0">
                <a:solidFill>
                  <a:schemeClr val="tx2"/>
                </a:solidFill>
                <a:sym typeface="Wingdings" panose="05000000000000000000" pitchFamily="2" charset="2"/>
              </a:rPr>
              <a:t> </a:t>
            </a:r>
            <a:r>
              <a:rPr lang="en-US" sz="2200" b="1" dirty="0" smtClean="0">
                <a:solidFill>
                  <a:srgbClr val="0000FF"/>
                </a:solidFill>
                <a:sym typeface="Wingdings" panose="05000000000000000000" pitchFamily="2" charset="2"/>
              </a:rPr>
              <a:t>structure</a:t>
            </a:r>
            <a:r>
              <a:rPr lang="en-US" sz="2200" b="1" dirty="0">
                <a:solidFill>
                  <a:schemeClr val="tx2"/>
                </a:solidFill>
                <a:sym typeface="Wingdings" panose="05000000000000000000" pitchFamily="2" charset="2"/>
              </a:rPr>
              <a:t> </a:t>
            </a:r>
            <a:r>
              <a:rPr lang="en-US" sz="2200" b="1" dirty="0" smtClean="0">
                <a:solidFill>
                  <a:schemeClr val="tx2"/>
                </a:solidFill>
                <a:sym typeface="Wingdings" panose="05000000000000000000" pitchFamily="2" charset="2"/>
              </a:rPr>
              <a:t>and </a:t>
            </a:r>
            <a:r>
              <a:rPr lang="en-US" sz="2200" b="1" dirty="0" smtClean="0">
                <a:sym typeface="Wingdings" panose="05000000000000000000" pitchFamily="2" charset="2"/>
              </a:rPr>
              <a:t>is involved in recognizing the </a:t>
            </a:r>
            <a:r>
              <a:rPr lang="en-US" sz="2200" b="1" dirty="0" smtClean="0">
                <a:solidFill>
                  <a:srgbClr val="0000FF"/>
                </a:solidFill>
                <a:sym typeface="Wingdings" panose="05000000000000000000" pitchFamily="2" charset="2"/>
              </a:rPr>
              <a:t>cognate DNA binding sequence</a:t>
            </a:r>
            <a:r>
              <a:rPr lang="en-US" sz="2200" b="1" dirty="0">
                <a:solidFill>
                  <a:schemeClr val="tx2"/>
                </a:solidFill>
                <a:sym typeface="Wingdings" panose="05000000000000000000" pitchFamily="2" charset="2"/>
              </a:rPr>
              <a:t> </a:t>
            </a:r>
            <a:r>
              <a:rPr lang="en-US" sz="2200" b="1" dirty="0" smtClean="0">
                <a:solidFill>
                  <a:schemeClr val="tx2"/>
                </a:solidFill>
                <a:sym typeface="Wingdings" panose="05000000000000000000" pitchFamily="2" charset="2"/>
              </a:rPr>
              <a:t>and in increasing the binding affinity. Also, the </a:t>
            </a:r>
            <a:r>
              <a:rPr lang="en-US" sz="2200" b="1" dirty="0" smtClean="0">
                <a:solidFill>
                  <a:srgbClr val="0000FF"/>
                </a:solidFill>
                <a:sym typeface="Wingdings" panose="05000000000000000000" pitchFamily="2" charset="2"/>
              </a:rPr>
              <a:t>DNA becomes bent.</a:t>
            </a:r>
            <a:endParaRPr lang="en-US" sz="800" b="1" dirty="0">
              <a:solidFill>
                <a:srgbClr val="0000FF"/>
              </a:solidFill>
              <a:sym typeface="Wingdings" panose="05000000000000000000" pitchFamily="2" charset="2"/>
            </a:endParaRPr>
          </a:p>
          <a:p>
            <a:pPr marL="228600" indent="-228600" algn="just">
              <a:buNone/>
            </a:pPr>
            <a:endParaRPr lang="en-US" sz="1000" b="1" dirty="0" smtClean="0">
              <a:sym typeface="Wingdings" panose="05000000000000000000" pitchFamily="2" charset="2"/>
            </a:endParaRPr>
          </a:p>
          <a:p>
            <a:pPr marL="228600" indent="-228600" algn="just">
              <a:buNone/>
            </a:pPr>
            <a:r>
              <a:rPr lang="en-US" sz="2400" b="1" dirty="0" err="1" smtClean="0">
                <a:solidFill>
                  <a:srgbClr val="0000FF"/>
                </a:solidFill>
                <a:sym typeface="Wingdings" panose="05000000000000000000" pitchFamily="2" charset="2"/>
              </a:rPr>
              <a:t>Proteopedia</a:t>
            </a:r>
            <a:r>
              <a:rPr lang="en-US" sz="2400" b="1" dirty="0" smtClean="0">
                <a:solidFill>
                  <a:srgbClr val="0000FF"/>
                </a:solidFill>
                <a:sym typeface="Wingdings" panose="05000000000000000000" pitchFamily="2" charset="2"/>
              </a:rPr>
              <a:t>, Life in 3D</a:t>
            </a:r>
            <a:r>
              <a:rPr lang="en-US" sz="2400" b="1" dirty="0" smtClean="0">
                <a:sym typeface="Wingdings" panose="05000000000000000000" pitchFamily="2" charset="2"/>
              </a:rPr>
              <a:t>, the </a:t>
            </a:r>
          </a:p>
          <a:p>
            <a:pPr marL="228600" indent="-228600" algn="just">
              <a:buNone/>
            </a:pPr>
            <a:r>
              <a:rPr lang="en-US" sz="2400" b="1" dirty="0" smtClean="0">
                <a:sym typeface="Wingdings" panose="05000000000000000000" pitchFamily="2" charset="2"/>
              </a:rPr>
              <a:t>free, collaborative 3D  </a:t>
            </a:r>
          </a:p>
          <a:p>
            <a:pPr marL="228600" indent="-228600" algn="just">
              <a:buNone/>
            </a:pPr>
            <a:r>
              <a:rPr lang="en-US" sz="2400" b="1" dirty="0" smtClean="0">
                <a:sym typeface="Wingdings" panose="05000000000000000000" pitchFamily="2" charset="2"/>
              </a:rPr>
              <a:t>Encyclopedia was used for </a:t>
            </a:r>
          </a:p>
          <a:p>
            <a:pPr marL="228600" indent="-228600" algn="just">
              <a:buNone/>
            </a:pPr>
            <a:r>
              <a:rPr lang="en-US" sz="2400" b="1" dirty="0" smtClean="0">
                <a:sym typeface="Wingdings" panose="05000000000000000000" pitchFamily="2" charset="2"/>
              </a:rPr>
              <a:t>these images – provided by:  </a:t>
            </a:r>
          </a:p>
        </p:txBody>
      </p:sp>
      <p:sp>
        <p:nvSpPr>
          <p:cNvPr id="6" name="TextBox 5"/>
          <p:cNvSpPr txBox="1"/>
          <p:nvPr/>
        </p:nvSpPr>
        <p:spPr>
          <a:xfrm>
            <a:off x="-1" y="8255"/>
            <a:ext cx="7357929" cy="1154162"/>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The</a:t>
            </a:r>
            <a:r>
              <a:rPr lang="en-US" sz="3600" b="1" dirty="0" smtClean="0">
                <a:solidFill>
                  <a:srgbClr val="0000FF"/>
                </a:solidFill>
                <a:effectLst>
                  <a:outerShdw blurRad="38100" dist="38100" dir="2700000" algn="tl">
                    <a:srgbClr val="000000">
                      <a:alpha val="43137"/>
                    </a:srgbClr>
                  </a:outerShdw>
                </a:effectLst>
              </a:rPr>
              <a:t> Lac Repressor</a:t>
            </a:r>
            <a:r>
              <a:rPr lang="en-US" sz="3600" b="1" dirty="0" smtClean="0">
                <a:effectLst>
                  <a:outerShdw blurRad="38100" dist="38100" dir="2700000" algn="tl">
                    <a:srgbClr val="000000">
                      <a:alpha val="43137"/>
                    </a:srgbClr>
                  </a:outerShdw>
                </a:effectLst>
              </a:rPr>
              <a:t> </a:t>
            </a:r>
          </a:p>
          <a:p>
            <a:endParaRPr lang="en-US" sz="1000" b="1" dirty="0" smtClean="0"/>
          </a:p>
          <a:p>
            <a:r>
              <a:rPr lang="en-US" sz="2300" b="1" dirty="0" err="1" smtClean="0"/>
              <a:t>Kalodimos</a:t>
            </a:r>
            <a:r>
              <a:rPr lang="en-US" sz="2300" b="1" dirty="0" smtClean="0"/>
              <a:t> et al., Science 305:386-389 (2004)</a:t>
            </a:r>
            <a:endParaRPr lang="en-US" sz="2300" b="1" dirty="0"/>
          </a:p>
        </p:txBody>
      </p:sp>
      <p:pic>
        <p:nvPicPr>
          <p:cNvPr id="7" name="Picture 6" descr="https://www.weizmann.ac.il/Structural_Biology/faculty_pages/Sussman/picture/Joel_Sussma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5388" y="4631301"/>
            <a:ext cx="1371600" cy="1937522"/>
          </a:xfrm>
          <a:prstGeom prst="rect">
            <a:avLst/>
          </a:prstGeom>
          <a:noFill/>
          <a:ln>
            <a:noFill/>
          </a:ln>
        </p:spPr>
      </p:pic>
      <p:sp>
        <p:nvSpPr>
          <p:cNvPr id="2" name="TextBox 1"/>
          <p:cNvSpPr txBox="1"/>
          <p:nvPr/>
        </p:nvSpPr>
        <p:spPr>
          <a:xfrm>
            <a:off x="3950548" y="6509168"/>
            <a:ext cx="1909497" cy="400110"/>
          </a:xfrm>
          <a:prstGeom prst="rect">
            <a:avLst/>
          </a:prstGeom>
          <a:noFill/>
        </p:spPr>
        <p:txBody>
          <a:bodyPr wrap="none" rtlCol="0">
            <a:spAutoFit/>
          </a:bodyPr>
          <a:lstStyle/>
          <a:p>
            <a:r>
              <a:rPr lang="en-US" sz="2000" b="1" dirty="0" smtClean="0"/>
              <a:t>Joel </a:t>
            </a:r>
            <a:r>
              <a:rPr lang="en-US" sz="2000" b="1" dirty="0" err="1" smtClean="0"/>
              <a:t>Sussman</a:t>
            </a:r>
            <a:endParaRPr lang="en-US" sz="2000" b="1" dirty="0"/>
          </a:p>
        </p:txBody>
      </p:sp>
      <p:pic>
        <p:nvPicPr>
          <p:cNvPr id="8" name="Picture 2" descr="C:\Users\kedunker\Downloads\lac_repressor_bound_to_cognate_D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892" y="4249678"/>
            <a:ext cx="4825873" cy="248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10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27407"/>
            <a:ext cx="9258300" cy="1143000"/>
          </a:xfrm>
        </p:spPr>
        <p:txBody>
          <a:bodyPr/>
          <a:lstStyle/>
          <a:p>
            <a:r>
              <a:rPr lang="en-US" sz="3600" b="1" dirty="0">
                <a:solidFill>
                  <a:srgbClr val="FF0000"/>
                </a:solidFill>
              </a:rPr>
              <a:t>IDPs</a:t>
            </a:r>
            <a:r>
              <a:rPr lang="en-US" sz="3600" b="1" dirty="0">
                <a:solidFill>
                  <a:schemeClr val="tx1"/>
                </a:solidFill>
              </a:rPr>
              <a:t> &amp; </a:t>
            </a:r>
            <a:r>
              <a:rPr lang="en-US" sz="3600" b="1" dirty="0">
                <a:solidFill>
                  <a:srgbClr val="0000FF"/>
                </a:solidFill>
              </a:rPr>
              <a:t>Function</a:t>
            </a:r>
            <a:r>
              <a:rPr lang="en-US" sz="3600" b="1" dirty="0">
                <a:solidFill>
                  <a:schemeClr val="tx1"/>
                </a:solidFill>
              </a:rPr>
              <a:t>: </a:t>
            </a:r>
            <a:br>
              <a:rPr lang="en-US" sz="3600" b="1" dirty="0">
                <a:solidFill>
                  <a:schemeClr val="tx1"/>
                </a:solidFill>
              </a:rPr>
            </a:br>
            <a:r>
              <a:rPr lang="en-US" sz="3600" b="1" dirty="0" smtClean="0">
                <a:solidFill>
                  <a:schemeClr val="tx1"/>
                </a:solidFill>
              </a:rPr>
              <a:t>Signaling Domain Partners</a:t>
            </a:r>
            <a:endParaRPr lang="en-US" sz="3600" dirty="0"/>
          </a:p>
        </p:txBody>
      </p:sp>
      <p:sp>
        <p:nvSpPr>
          <p:cNvPr id="3" name="Content Placeholder 2"/>
          <p:cNvSpPr>
            <a:spLocks noGrp="1"/>
          </p:cNvSpPr>
          <p:nvPr>
            <p:ph idx="1"/>
          </p:nvPr>
        </p:nvSpPr>
        <p:spPr>
          <a:xfrm>
            <a:off x="0" y="1146875"/>
            <a:ext cx="10287000" cy="5497765"/>
          </a:xfrm>
        </p:spPr>
        <p:txBody>
          <a:bodyPr/>
          <a:lstStyle/>
          <a:p>
            <a:pPr marL="404813" indent="-404813" eaLnBrk="1" hangingPunct="1">
              <a:buNone/>
            </a:pPr>
            <a:endParaRPr lang="en-US" sz="1000" b="1" dirty="0" smtClean="0">
              <a:solidFill>
                <a:schemeClr val="tx2"/>
              </a:solidFill>
            </a:endParaRPr>
          </a:p>
          <a:p>
            <a:pPr marL="0" indent="0" eaLnBrk="1" hangingPunct="1">
              <a:buNone/>
            </a:pPr>
            <a:r>
              <a:rPr lang="en-US" b="1" dirty="0" smtClean="0">
                <a:solidFill>
                  <a:schemeClr val="tx2"/>
                </a:solidFill>
              </a:rPr>
              <a:t>More than 100 signaling domains such as SH1, SH2, PDZ, </a:t>
            </a:r>
            <a:r>
              <a:rPr lang="en-US" b="1" dirty="0" smtClean="0">
                <a:solidFill>
                  <a:srgbClr val="00B050"/>
                </a:solidFill>
              </a:rPr>
              <a:t>GYF</a:t>
            </a:r>
            <a:r>
              <a:rPr lang="en-US" b="1" dirty="0" smtClean="0">
                <a:solidFill>
                  <a:schemeClr val="tx2"/>
                </a:solidFill>
              </a:rPr>
              <a:t>, etc.  Most of these </a:t>
            </a:r>
            <a:r>
              <a:rPr lang="en-US" b="1" dirty="0" err="1" smtClean="0">
                <a:solidFill>
                  <a:schemeClr val="tx2"/>
                </a:solidFill>
              </a:rPr>
              <a:t>these</a:t>
            </a:r>
            <a:r>
              <a:rPr lang="en-US" b="1" dirty="0" smtClean="0">
                <a:solidFill>
                  <a:schemeClr val="tx2"/>
                </a:solidFill>
              </a:rPr>
              <a:t> domains bind to </a:t>
            </a:r>
            <a:r>
              <a:rPr lang="en-US" b="1" dirty="0" smtClean="0">
                <a:solidFill>
                  <a:srgbClr val="FF0000"/>
                </a:solidFill>
              </a:rPr>
              <a:t>IDP regions</a:t>
            </a:r>
            <a:r>
              <a:rPr lang="en-US" b="1" dirty="0" smtClean="0">
                <a:solidFill>
                  <a:schemeClr val="tx2"/>
                </a:solidFill>
              </a:rPr>
              <a:t>. Discuss only </a:t>
            </a:r>
            <a:r>
              <a:rPr lang="en-US" b="1" dirty="0" smtClean="0">
                <a:solidFill>
                  <a:srgbClr val="00B050"/>
                </a:solidFill>
              </a:rPr>
              <a:t>GYF domain</a:t>
            </a:r>
            <a:r>
              <a:rPr lang="en-US" b="1" dirty="0" smtClean="0">
                <a:solidFill>
                  <a:schemeClr val="tx2"/>
                </a:solidFill>
              </a:rPr>
              <a:t>.</a:t>
            </a:r>
          </a:p>
          <a:p>
            <a:pPr marL="0" indent="0" eaLnBrk="1" hangingPunct="1">
              <a:buNone/>
            </a:pPr>
            <a:endParaRPr lang="en-US" sz="1000" b="1" dirty="0">
              <a:solidFill>
                <a:schemeClr val="tx2"/>
              </a:solidFill>
            </a:endParaRPr>
          </a:p>
          <a:p>
            <a:pPr marL="404813" indent="-404813" algn="just" eaLnBrk="1" hangingPunct="1">
              <a:buNone/>
            </a:pPr>
            <a:r>
              <a:rPr lang="en-US" sz="2800" b="1" dirty="0">
                <a:solidFill>
                  <a:schemeClr val="tx2"/>
                </a:solidFill>
              </a:rPr>
              <a:t>● </a:t>
            </a:r>
            <a:r>
              <a:rPr lang="en-US" sz="2800" b="1" dirty="0" smtClean="0">
                <a:solidFill>
                  <a:schemeClr val="tx2"/>
                </a:solidFill>
              </a:rPr>
              <a:t>	</a:t>
            </a:r>
            <a:r>
              <a:rPr lang="en-US" sz="2800" b="1" dirty="0" smtClean="0">
                <a:solidFill>
                  <a:srgbClr val="00B050"/>
                </a:solidFill>
              </a:rPr>
              <a:t>GYF domain</a:t>
            </a:r>
            <a:r>
              <a:rPr lang="en-US" sz="2800" b="1" dirty="0" smtClean="0">
                <a:solidFill>
                  <a:schemeClr val="tx2"/>
                </a:solidFill>
              </a:rPr>
              <a:t>: has </a:t>
            </a:r>
            <a:r>
              <a:rPr lang="en-US" sz="2800" b="1" dirty="0" smtClean="0">
                <a:solidFill>
                  <a:srgbClr val="00B050"/>
                </a:solidFill>
              </a:rPr>
              <a:t>G</a:t>
            </a:r>
            <a:r>
              <a:rPr lang="en-US" sz="2800" b="1" dirty="0" smtClean="0">
                <a:solidFill>
                  <a:schemeClr val="tx2"/>
                </a:solidFill>
              </a:rPr>
              <a:t>P[</a:t>
            </a:r>
            <a:r>
              <a:rPr lang="en-US" sz="2800" b="1" dirty="0" smtClean="0">
                <a:solidFill>
                  <a:srgbClr val="00B050"/>
                </a:solidFill>
              </a:rPr>
              <a:t>YF</a:t>
            </a:r>
            <a:r>
              <a:rPr lang="en-US" sz="2800" b="1" dirty="0" smtClean="0">
                <a:solidFill>
                  <a:schemeClr val="tx2"/>
                </a:solidFill>
              </a:rPr>
              <a:t>]</a:t>
            </a:r>
            <a:r>
              <a:rPr lang="en-US" sz="2800" b="1" dirty="0" err="1" smtClean="0">
                <a:solidFill>
                  <a:schemeClr val="tx2"/>
                </a:solidFill>
              </a:rPr>
              <a:t>xxxx</a:t>
            </a:r>
            <a:r>
              <a:rPr lang="en-US" sz="2800" b="1" dirty="0" smtClean="0">
                <a:solidFill>
                  <a:schemeClr val="tx2"/>
                </a:solidFill>
              </a:rPr>
              <a:t>[MV]xxx[</a:t>
            </a:r>
            <a:r>
              <a:rPr lang="en-US" sz="2800" b="1" dirty="0" smtClean="0">
                <a:solidFill>
                  <a:srgbClr val="00B050"/>
                </a:solidFill>
              </a:rPr>
              <a:t>G</a:t>
            </a:r>
            <a:r>
              <a:rPr lang="en-US" sz="2800" b="1" dirty="0" smtClean="0">
                <a:solidFill>
                  <a:schemeClr val="tx2"/>
                </a:solidFill>
              </a:rPr>
              <a:t>N]</a:t>
            </a:r>
            <a:r>
              <a:rPr lang="en-US" sz="2800" b="1" dirty="0" smtClean="0">
                <a:solidFill>
                  <a:srgbClr val="00B050"/>
                </a:solidFill>
              </a:rPr>
              <a:t>YF</a:t>
            </a:r>
            <a:r>
              <a:rPr lang="en-US" sz="2800" b="1" dirty="0" smtClean="0">
                <a:solidFill>
                  <a:schemeClr val="tx2"/>
                </a:solidFill>
              </a:rPr>
              <a:t> motif; </a:t>
            </a:r>
            <a:endParaRPr lang="en-US" sz="2800" b="1" dirty="0">
              <a:solidFill>
                <a:schemeClr val="tx2"/>
              </a:solidFill>
            </a:endParaRPr>
          </a:p>
          <a:p>
            <a:pPr marL="404813" indent="-404813" algn="just" eaLnBrk="1" hangingPunct="1">
              <a:buNone/>
            </a:pPr>
            <a:endParaRPr lang="en-US" sz="1000" b="1" dirty="0" smtClean="0">
              <a:solidFill>
                <a:schemeClr val="tx2"/>
              </a:solidFill>
            </a:endParaRPr>
          </a:p>
          <a:p>
            <a:pPr marL="404813" indent="-404813" algn="just" eaLnBrk="1" hangingPunct="1">
              <a:buNone/>
            </a:pPr>
            <a:r>
              <a:rPr lang="en-US" sz="2800" b="1" dirty="0">
                <a:solidFill>
                  <a:schemeClr val="tx2"/>
                </a:solidFill>
              </a:rPr>
              <a:t>● </a:t>
            </a:r>
            <a:r>
              <a:rPr lang="en-US" sz="2800" b="1" dirty="0" smtClean="0">
                <a:solidFill>
                  <a:schemeClr val="tx2"/>
                </a:solidFill>
              </a:rPr>
              <a:t>	</a:t>
            </a:r>
            <a:r>
              <a:rPr lang="en-US" sz="2800" b="1" dirty="0" smtClean="0">
                <a:solidFill>
                  <a:srgbClr val="00B050"/>
                </a:solidFill>
              </a:rPr>
              <a:t>GYF domain </a:t>
            </a:r>
            <a:r>
              <a:rPr lang="en-US" sz="2800" b="1" dirty="0" smtClean="0">
                <a:solidFill>
                  <a:schemeClr val="tx2"/>
                </a:solidFill>
              </a:rPr>
              <a:t>also known as CD2BP2 and other names; </a:t>
            </a:r>
            <a:endParaRPr lang="en-US" sz="2800" b="1" dirty="0" smtClean="0"/>
          </a:p>
          <a:p>
            <a:pPr marL="404813" indent="-404813" algn="just" eaLnBrk="1" hangingPunct="1">
              <a:buNone/>
            </a:pPr>
            <a:endParaRPr lang="en-US" sz="1000" b="1" dirty="0"/>
          </a:p>
          <a:p>
            <a:pPr marL="404813" indent="-404813" algn="just" eaLnBrk="1" hangingPunct="1">
              <a:buNone/>
            </a:pPr>
            <a:r>
              <a:rPr lang="en-US" sz="2800" b="1" dirty="0">
                <a:solidFill>
                  <a:schemeClr val="tx2"/>
                </a:solidFill>
              </a:rPr>
              <a:t>● </a:t>
            </a:r>
            <a:r>
              <a:rPr lang="en-US" sz="2800" b="1" dirty="0" smtClean="0">
                <a:solidFill>
                  <a:schemeClr val="tx2"/>
                </a:solidFill>
              </a:rPr>
              <a:t>	CD2: “cluster of differentiation”2 – on surface of T-cells;</a:t>
            </a:r>
          </a:p>
          <a:p>
            <a:pPr marL="404813" indent="-404813" algn="just" eaLnBrk="1" hangingPunct="1">
              <a:buNone/>
            </a:pPr>
            <a:endParaRPr lang="en-US" sz="1000" b="1" dirty="0" smtClean="0">
              <a:solidFill>
                <a:schemeClr val="tx2"/>
              </a:solidFill>
            </a:endParaRPr>
          </a:p>
          <a:p>
            <a:pPr marL="404813" indent="-404813" algn="just" eaLnBrk="1" hangingPunct="1">
              <a:buNone/>
            </a:pPr>
            <a:r>
              <a:rPr lang="en-US" sz="2800" b="1" dirty="0">
                <a:solidFill>
                  <a:schemeClr val="tx2"/>
                </a:solidFill>
              </a:rPr>
              <a:t>● 	</a:t>
            </a:r>
            <a:r>
              <a:rPr lang="en-US" sz="2800" b="1" dirty="0" smtClean="0">
                <a:solidFill>
                  <a:schemeClr val="tx2"/>
                </a:solidFill>
              </a:rPr>
              <a:t>CD2 contains an </a:t>
            </a:r>
            <a:r>
              <a:rPr lang="en-US" sz="2800" b="1" dirty="0" smtClean="0">
                <a:solidFill>
                  <a:srgbClr val="FF0000"/>
                </a:solidFill>
              </a:rPr>
              <a:t>IDP region</a:t>
            </a:r>
            <a:r>
              <a:rPr lang="en-US" sz="2800" b="1" dirty="0" smtClean="0">
                <a:solidFill>
                  <a:schemeClr val="tx2"/>
                </a:solidFill>
              </a:rPr>
              <a:t> that binds to the </a:t>
            </a:r>
            <a:r>
              <a:rPr lang="en-US" sz="2800" b="1" dirty="0" smtClean="0">
                <a:solidFill>
                  <a:srgbClr val="00B050"/>
                </a:solidFill>
              </a:rPr>
              <a:t>GYF domain</a:t>
            </a:r>
            <a:r>
              <a:rPr lang="en-US" sz="2800" b="1" dirty="0" smtClean="0">
                <a:solidFill>
                  <a:schemeClr val="tx2"/>
                </a:solidFill>
              </a:rPr>
              <a:t>.  </a:t>
            </a:r>
            <a:endParaRPr lang="en-US" sz="2800" b="1" dirty="0">
              <a:solidFill>
                <a:schemeClr val="tx2"/>
              </a:solidFill>
              <a:sym typeface="Wingdings" pitchFamily="2" charset="2"/>
            </a:endParaRPr>
          </a:p>
          <a:p>
            <a:pPr marL="404813" indent="-404813" eaLnBrk="1" hangingPunct="1">
              <a:buNone/>
            </a:pPr>
            <a:endParaRPr lang="en-US" sz="2800" b="1" dirty="0">
              <a:solidFill>
                <a:schemeClr val="tx2"/>
              </a:solidFill>
            </a:endParaRPr>
          </a:p>
        </p:txBody>
      </p:sp>
      <p:sp>
        <p:nvSpPr>
          <p:cNvPr id="4" name="TextBox 3"/>
          <p:cNvSpPr txBox="1"/>
          <p:nvPr/>
        </p:nvSpPr>
        <p:spPr>
          <a:xfrm>
            <a:off x="57150" y="6261100"/>
            <a:ext cx="10261720" cy="523220"/>
          </a:xfrm>
          <a:prstGeom prst="rect">
            <a:avLst/>
          </a:prstGeom>
          <a:noFill/>
        </p:spPr>
        <p:txBody>
          <a:bodyPr wrap="none" rtlCol="0">
            <a:spAutoFit/>
          </a:bodyPr>
          <a:lstStyle/>
          <a:p>
            <a:r>
              <a:rPr lang="en-US" sz="2800" b="1" dirty="0" smtClean="0"/>
              <a:t>Signaling Domains (SH2, SH3) discovered by Tony Pawson</a:t>
            </a:r>
            <a:endParaRPr lang="en-US" sz="2800" b="1" dirty="0"/>
          </a:p>
        </p:txBody>
      </p:sp>
    </p:spTree>
    <p:extLst>
      <p:ext uri="{BB962C8B-B14F-4D97-AF65-F5344CB8AC3E}">
        <p14:creationId xmlns:p14="http://schemas.microsoft.com/office/powerpoint/2010/main" val="10978570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idx="4294967295"/>
          </p:nvPr>
        </p:nvSpPr>
        <p:spPr>
          <a:xfrm>
            <a:off x="514350" y="135156"/>
            <a:ext cx="9258300" cy="1143000"/>
          </a:xfrm>
        </p:spPr>
        <p:txBody>
          <a:bodyPr>
            <a:normAutofit fontScale="90000"/>
          </a:bodyPr>
          <a:lstStyle/>
          <a:p>
            <a:pPr eaLnBrk="1" hangingPunct="1">
              <a:defRPr/>
            </a:pPr>
            <a:r>
              <a:rPr lang="fr-FR" sz="4000" b="1" dirty="0" err="1" smtClean="0"/>
              <a:t>Protein</a:t>
            </a:r>
            <a:r>
              <a:rPr lang="fr-FR" sz="4000" b="1" dirty="0" smtClean="0"/>
              <a:t> </a:t>
            </a:r>
            <a:r>
              <a:rPr lang="fr-FR" sz="4000" b="1" dirty="0" err="1" smtClean="0"/>
              <a:t>Signaling</a:t>
            </a:r>
            <a:r>
              <a:rPr lang="fr-FR" sz="4000" b="1" dirty="0" smtClean="0"/>
              <a:t> Domain </a:t>
            </a:r>
            <a:r>
              <a:rPr lang="fr-FR" sz="4000" b="1" dirty="0" err="1" smtClean="0"/>
              <a:t>Example</a:t>
            </a:r>
            <a:r>
              <a:rPr lang="fr-FR" sz="4000" b="1" dirty="0" smtClean="0"/>
              <a:t>: </a:t>
            </a:r>
            <a:br>
              <a:rPr lang="fr-FR" sz="4000" b="1" dirty="0" smtClean="0"/>
            </a:br>
            <a:r>
              <a:rPr lang="fr-FR" sz="4000" b="1" dirty="0" smtClean="0">
                <a:solidFill>
                  <a:srgbClr val="00B050"/>
                </a:solidFill>
              </a:rPr>
              <a:t>GYF Domain </a:t>
            </a:r>
            <a:r>
              <a:rPr lang="fr-FR" sz="4000" b="1" dirty="0" err="1" smtClean="0"/>
              <a:t>Bound</a:t>
            </a:r>
            <a:r>
              <a:rPr lang="fr-FR" sz="4000" b="1" dirty="0" smtClean="0"/>
              <a:t> to CD2 </a:t>
            </a:r>
            <a:r>
              <a:rPr lang="fr-FR" sz="4000" b="1" dirty="0" smtClean="0">
                <a:solidFill>
                  <a:srgbClr val="FF0000"/>
                </a:solidFill>
              </a:rPr>
              <a:t>IDP </a:t>
            </a:r>
            <a:r>
              <a:rPr lang="fr-FR" sz="4000" b="1" dirty="0" err="1" smtClean="0">
                <a:solidFill>
                  <a:srgbClr val="FF0000"/>
                </a:solidFill>
              </a:rPr>
              <a:t>Region</a:t>
            </a:r>
            <a:endParaRPr lang="en-US" sz="4000" b="1" dirty="0" smtClean="0">
              <a:solidFill>
                <a:srgbClr val="FF0000"/>
              </a:solidFill>
            </a:endParaRPr>
          </a:p>
        </p:txBody>
      </p:sp>
      <p:sp>
        <p:nvSpPr>
          <p:cNvPr id="155651" name="Text Box 3"/>
          <p:cNvSpPr txBox="1">
            <a:spLocks noChangeArrowheads="1"/>
          </p:cNvSpPr>
          <p:nvPr/>
        </p:nvSpPr>
        <p:spPr bwMode="auto">
          <a:xfrm>
            <a:off x="190609" y="6276814"/>
            <a:ext cx="10020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altLang="en-US" sz="2400" b="1" dirty="0" smtClean="0"/>
              <a:t>See Also “Simple Modular Architecture Research Tool” (SMART) </a:t>
            </a:r>
            <a:endParaRPr lang="en-US" altLang="en-US" sz="2400" b="1" dirty="0"/>
          </a:p>
        </p:txBody>
      </p:sp>
      <p:sp>
        <p:nvSpPr>
          <p:cNvPr id="155652" name="Rectangle 4"/>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3" name="Rectangle 5"/>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4" name="Rectangle 6"/>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5" name="Rectangle 7"/>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6" name="Rectangle 8"/>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7" name="Rectangle 9"/>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8" name="Rectangle 10"/>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59" name="Rectangle 11"/>
          <p:cNvSpPr>
            <a:spLocks noChangeArrowheads="1"/>
          </p:cNvSpPr>
          <p:nvPr/>
        </p:nvSpPr>
        <p:spPr bwMode="auto">
          <a:xfrm>
            <a:off x="0" y="1358900"/>
            <a:ext cx="185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0" name="Rectangle 12"/>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1" name="Rectangle 13"/>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2" name="Rectangle 14"/>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3" name="Rectangle 15"/>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4" name="Rectangle 16"/>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5" name="Rectangle 17"/>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6" name="Rectangle 18"/>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7" name="Rectangle 19"/>
          <p:cNvSpPr>
            <a:spLocks noChangeArrowheads="1"/>
          </p:cNvSpPr>
          <p:nvPr/>
        </p:nvSpPr>
        <p:spPr bwMode="auto">
          <a:xfrm>
            <a:off x="0" y="1358900"/>
            <a:ext cx="593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8" name="Rectangle 20"/>
          <p:cNvSpPr>
            <a:spLocks noChangeArrowheads="1"/>
          </p:cNvSpPr>
          <p:nvPr/>
        </p:nvSpPr>
        <p:spPr bwMode="auto">
          <a:xfrm>
            <a:off x="0" y="1358900"/>
            <a:ext cx="57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69" name="Rectangle 21"/>
          <p:cNvSpPr>
            <a:spLocks noChangeArrowheads="1"/>
          </p:cNvSpPr>
          <p:nvPr/>
        </p:nvSpPr>
        <p:spPr bwMode="auto">
          <a:xfrm>
            <a:off x="0" y="1358900"/>
            <a:ext cx="6842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0" name="Rectangle 22"/>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1" name="Rectangle 23"/>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2" name="Rectangle 24"/>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3" name="Rectangle 25"/>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4" name="Rectangle 26"/>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5" name="Rectangle 27"/>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6" name="Rectangle 28"/>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7" name="Rectangle 29"/>
          <p:cNvSpPr>
            <a:spLocks noChangeArrowheads="1"/>
          </p:cNvSpPr>
          <p:nvPr/>
        </p:nvSpPr>
        <p:spPr bwMode="auto">
          <a:xfrm>
            <a:off x="0" y="1358900"/>
            <a:ext cx="593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8" name="Rectangle 30"/>
          <p:cNvSpPr>
            <a:spLocks noChangeArrowheads="1"/>
          </p:cNvSpPr>
          <p:nvPr/>
        </p:nvSpPr>
        <p:spPr bwMode="auto">
          <a:xfrm>
            <a:off x="0" y="1358900"/>
            <a:ext cx="57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79" name="Rectangle 31"/>
          <p:cNvSpPr>
            <a:spLocks noChangeArrowheads="1"/>
          </p:cNvSpPr>
          <p:nvPr/>
        </p:nvSpPr>
        <p:spPr bwMode="auto">
          <a:xfrm>
            <a:off x="0" y="1358900"/>
            <a:ext cx="6842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0" name="Rectangle 32"/>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1" name="Rectangle 33"/>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2" name="Rectangle 34"/>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3" name="Rectangle 35"/>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4" name="Rectangle 36"/>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5" name="Rectangle 37"/>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6" name="Rectangle 38"/>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7" name="Rectangle 39"/>
          <p:cNvSpPr>
            <a:spLocks noChangeArrowheads="1"/>
          </p:cNvSpPr>
          <p:nvPr/>
        </p:nvSpPr>
        <p:spPr bwMode="auto">
          <a:xfrm>
            <a:off x="0" y="1358900"/>
            <a:ext cx="593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8" name="Rectangle 40"/>
          <p:cNvSpPr>
            <a:spLocks noChangeArrowheads="1"/>
          </p:cNvSpPr>
          <p:nvPr/>
        </p:nvSpPr>
        <p:spPr bwMode="auto">
          <a:xfrm>
            <a:off x="0" y="1358900"/>
            <a:ext cx="57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89" name="Rectangle 41"/>
          <p:cNvSpPr>
            <a:spLocks noChangeArrowheads="1"/>
          </p:cNvSpPr>
          <p:nvPr/>
        </p:nvSpPr>
        <p:spPr bwMode="auto">
          <a:xfrm>
            <a:off x="0" y="1358900"/>
            <a:ext cx="6842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0" name="Rectangle 42"/>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1" name="Rectangle 43"/>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2" name="Rectangle 44"/>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3" name="Rectangle 45"/>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4" name="Rectangle 46"/>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5" name="Rectangle 47"/>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6" name="Rectangle 48"/>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7" name="Rectangle 49"/>
          <p:cNvSpPr>
            <a:spLocks noChangeArrowheads="1"/>
          </p:cNvSpPr>
          <p:nvPr/>
        </p:nvSpPr>
        <p:spPr bwMode="auto">
          <a:xfrm>
            <a:off x="0" y="1358900"/>
            <a:ext cx="593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8" name="Rectangle 50"/>
          <p:cNvSpPr>
            <a:spLocks noChangeArrowheads="1"/>
          </p:cNvSpPr>
          <p:nvPr/>
        </p:nvSpPr>
        <p:spPr bwMode="auto">
          <a:xfrm>
            <a:off x="0" y="1358900"/>
            <a:ext cx="57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699" name="Rectangle 51"/>
          <p:cNvSpPr>
            <a:spLocks noChangeArrowheads="1"/>
          </p:cNvSpPr>
          <p:nvPr/>
        </p:nvSpPr>
        <p:spPr bwMode="auto">
          <a:xfrm>
            <a:off x="0" y="1358900"/>
            <a:ext cx="6842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0" name="Rectangle 52"/>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1" name="Rectangle 53"/>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2" name="Rectangle 54"/>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3" name="Rectangle 55"/>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4" name="Rectangle 56"/>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5" name="Rectangle 57"/>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6" name="Rectangle 58"/>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7" name="Rectangle 59"/>
          <p:cNvSpPr>
            <a:spLocks noChangeArrowheads="1"/>
          </p:cNvSpPr>
          <p:nvPr/>
        </p:nvSpPr>
        <p:spPr bwMode="auto">
          <a:xfrm>
            <a:off x="0" y="1358900"/>
            <a:ext cx="593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8" name="Rectangle 60"/>
          <p:cNvSpPr>
            <a:spLocks noChangeArrowheads="1"/>
          </p:cNvSpPr>
          <p:nvPr/>
        </p:nvSpPr>
        <p:spPr bwMode="auto">
          <a:xfrm>
            <a:off x="0" y="1358900"/>
            <a:ext cx="57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09" name="Rectangle 61"/>
          <p:cNvSpPr>
            <a:spLocks noChangeArrowheads="1"/>
          </p:cNvSpPr>
          <p:nvPr/>
        </p:nvSpPr>
        <p:spPr bwMode="auto">
          <a:xfrm>
            <a:off x="0" y="1358900"/>
            <a:ext cx="6842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0" name="Rectangle 62"/>
          <p:cNvSpPr>
            <a:spLocks noChangeArrowheads="1"/>
          </p:cNvSpPr>
          <p:nvPr/>
        </p:nvSpPr>
        <p:spPr bwMode="auto">
          <a:xfrm>
            <a:off x="0" y="1358900"/>
            <a:ext cx="657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1" name="Rectangle 63"/>
          <p:cNvSpPr>
            <a:spLocks noChangeArrowheads="1"/>
          </p:cNvSpPr>
          <p:nvPr/>
        </p:nvSpPr>
        <p:spPr bwMode="auto">
          <a:xfrm>
            <a:off x="0" y="1358900"/>
            <a:ext cx="530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2" name="Rectangle 64"/>
          <p:cNvSpPr>
            <a:spLocks noChangeArrowheads="1"/>
          </p:cNvSpPr>
          <p:nvPr/>
        </p:nvSpPr>
        <p:spPr bwMode="auto">
          <a:xfrm>
            <a:off x="0" y="1358900"/>
            <a:ext cx="6667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3" name="Rectangle 65"/>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4" name="Rectangle 66"/>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5" name="Rectangle 67"/>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6" name="Rectangle 68"/>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7" name="Rectangle 69"/>
          <p:cNvSpPr>
            <a:spLocks noChangeArrowheads="1"/>
          </p:cNvSpPr>
          <p:nvPr/>
        </p:nvSpPr>
        <p:spPr bwMode="auto">
          <a:xfrm>
            <a:off x="0" y="1358900"/>
            <a:ext cx="5937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8" name="Rectangle 70"/>
          <p:cNvSpPr>
            <a:spLocks noChangeArrowheads="1"/>
          </p:cNvSpPr>
          <p:nvPr/>
        </p:nvSpPr>
        <p:spPr bwMode="auto">
          <a:xfrm>
            <a:off x="0" y="1358900"/>
            <a:ext cx="5746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19" name="Rectangle 71"/>
          <p:cNvSpPr>
            <a:spLocks noChangeArrowheads="1"/>
          </p:cNvSpPr>
          <p:nvPr/>
        </p:nvSpPr>
        <p:spPr bwMode="auto">
          <a:xfrm>
            <a:off x="0" y="1358900"/>
            <a:ext cx="68421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20" name="Rectangle 72"/>
          <p:cNvSpPr>
            <a:spLocks noChangeArrowheads="1"/>
          </p:cNvSpPr>
          <p:nvPr/>
        </p:nvSpPr>
        <p:spPr bwMode="auto">
          <a:xfrm>
            <a:off x="0" y="1358900"/>
            <a:ext cx="7127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21" name="Rectangle 73"/>
          <p:cNvSpPr>
            <a:spLocks noChangeArrowheads="1"/>
          </p:cNvSpPr>
          <p:nvPr/>
        </p:nvSpPr>
        <p:spPr bwMode="auto">
          <a:xfrm>
            <a:off x="0" y="1358900"/>
            <a:ext cx="5842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22" name="Rectangle 74"/>
          <p:cNvSpPr>
            <a:spLocks noChangeArrowheads="1"/>
          </p:cNvSpPr>
          <p:nvPr/>
        </p:nvSpPr>
        <p:spPr bwMode="auto">
          <a:xfrm>
            <a:off x="0" y="1358900"/>
            <a:ext cx="6302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23" name="Rectangle 75"/>
          <p:cNvSpPr>
            <a:spLocks noChangeArrowheads="1"/>
          </p:cNvSpPr>
          <p:nvPr/>
        </p:nvSpPr>
        <p:spPr bwMode="auto">
          <a:xfrm>
            <a:off x="0" y="1358900"/>
            <a:ext cx="70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24" name="Rectangle 76"/>
          <p:cNvSpPr>
            <a:spLocks noChangeArrowheads="1"/>
          </p:cNvSpPr>
          <p:nvPr/>
        </p:nvSpPr>
        <p:spPr bwMode="auto">
          <a:xfrm>
            <a:off x="0" y="5499100"/>
            <a:ext cx="10287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endParaRPr lang="en-US" altLang="en-US" sz="2400">
              <a:latin typeface="Times New Roman" charset="0"/>
            </a:endParaRPr>
          </a:p>
        </p:txBody>
      </p:sp>
      <p:grpSp>
        <p:nvGrpSpPr>
          <p:cNvPr id="155725" name="Group 77"/>
          <p:cNvGrpSpPr>
            <a:grpSpLocks/>
          </p:cNvGrpSpPr>
          <p:nvPr/>
        </p:nvGrpSpPr>
        <p:grpSpPr bwMode="auto">
          <a:xfrm>
            <a:off x="1531938" y="1697038"/>
            <a:ext cx="3176587" cy="2017712"/>
            <a:chOff x="865" y="1037"/>
            <a:chExt cx="4701" cy="2985"/>
          </a:xfrm>
        </p:grpSpPr>
        <p:sp>
          <p:nvSpPr>
            <p:cNvPr id="155726" name="Rectangle 78"/>
            <p:cNvSpPr>
              <a:spLocks noChangeArrowheads="1"/>
            </p:cNvSpPr>
            <p:nvPr/>
          </p:nvSpPr>
          <p:spPr bwMode="auto">
            <a:xfrm>
              <a:off x="865" y="1037"/>
              <a:ext cx="4701" cy="2985"/>
            </a:xfrm>
            <a:prstGeom prst="rect">
              <a:avLst/>
            </a:prstGeom>
            <a:solidFill>
              <a:schemeClr val="bg1"/>
            </a:solidFill>
            <a:ln w="57150" cmpd="thinThick" algn="ctr">
              <a:solidFill>
                <a:schemeClr val="accent2"/>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55727" name="AutoShape 79" descr="14-3-3">
              <a:hlinkClick r:id="rId4"/>
            </p:cNvPr>
            <p:cNvSpPr>
              <a:spLocks noChangeAspect="1" noChangeArrowheads="1"/>
            </p:cNvSpPr>
            <p:nvPr/>
          </p:nvSpPr>
          <p:spPr bwMode="auto">
            <a:xfrm>
              <a:off x="3144" y="2064"/>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155728" name="Group 80"/>
            <p:cNvGrpSpPr>
              <a:grpSpLocks/>
            </p:cNvGrpSpPr>
            <p:nvPr/>
          </p:nvGrpSpPr>
          <p:grpSpPr bwMode="auto">
            <a:xfrm>
              <a:off x="1082" y="1170"/>
              <a:ext cx="4310" cy="2758"/>
              <a:chOff x="1152" y="1200"/>
              <a:chExt cx="3696" cy="2556"/>
            </a:xfrm>
          </p:grpSpPr>
          <p:pic>
            <p:nvPicPr>
              <p:cNvPr id="155729" name="Picture 81" descr="w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3504"/>
                <a:ext cx="318"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0" name="Picture 82" descr="14_3_3_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3504"/>
                <a:ext cx="258"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1" name="Picture 83" descr="adf_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2" y="3504"/>
                <a:ext cx="216" cy="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2" name="Picture 84" descr="a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3552"/>
                <a:ext cx="378" cy="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3" name="Picture 85" descr="ar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6" y="3216"/>
                <a:ext cx="180"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4" name="Picture 86" descr="bar_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8" y="2928"/>
                <a:ext cx="240" cy="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5" name="Picture 87" descr="beach_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0" y="2592"/>
                <a:ext cx="264"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6" name="Picture 88" descr="bh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0" y="1278"/>
                <a:ext cx="900"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7" name="Picture 89" descr="bir_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8" y="2256"/>
                <a:ext cx="234"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8" name="Picture 90" descr="brct_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8" y="1920"/>
                <a:ext cx="198"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39" name="Picture 91" descr="brom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76" y="3216"/>
                <a:ext cx="348"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0" name="Picture 92" descr="btb_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2" y="2880"/>
                <a:ext cx="300"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1" name="Picture 93" descr="c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8" y="2592"/>
                <a:ext cx="294"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2" name="Picture 94" descr="c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24" y="2256"/>
                <a:ext cx="312"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3" name="Picture 95" descr="car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76" y="1920"/>
                <a:ext cx="372"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4" name="Picture 96" descr="cc_m"/>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88" y="3264"/>
                <a:ext cx="19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5" name="Picture 97" descr="ch"/>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40" y="2880"/>
                <a:ext cx="288"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6" name="Picture 98" descr="chromo"/>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40" y="2544"/>
                <a:ext cx="288" cy="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7" name="Picture 99" descr="cs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40" y="2208"/>
                <a:ext cx="288" cy="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8" name="Picture 100" descr="cue_m"/>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88" y="1920"/>
                <a:ext cx="246" cy="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49" name="Picture 101" descr="dd"/>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4" y="3264"/>
                <a:ext cx="330" cy="1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0" name="Picture 102" descr="ded"/>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04" y="2880"/>
                <a:ext cx="294"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1" name="Picture 103" descr="dep_m"/>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52" y="2592"/>
                <a:ext cx="192"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2" name="Picture 104" descr="dh"/>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22" y="2208"/>
                <a:ext cx="270"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3" name="Picture 105" descr="eFh"/>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46" y="1920"/>
                <a:ext cx="246"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4" name="Picture 106" descr="eh_m"/>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 y="3264"/>
                <a:ext cx="228"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5" name="Picture 107" descr="enth_m"/>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68" y="2880"/>
                <a:ext cx="264"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6" name="Picture 108" descr="evh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120" y="2544"/>
                <a:ext cx="360"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7" name="Picture 109" descr="fbox"/>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68" y="2208"/>
                <a:ext cx="222"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8" name="Picture 110" descr="ferm"/>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168" y="1920"/>
                <a:ext cx="216"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59" name="Picture 111" descr="ff_m"/>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84" y="3264"/>
                <a:ext cx="270" cy="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0" name="Picture 112" descr="fh2_m"/>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736" y="2880"/>
                <a:ext cx="324" cy="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1" name="Picture 113" descr="fha"/>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784" y="2592"/>
                <a:ext cx="210"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2" name="Picture 114" descr="fyv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736" y="2184"/>
                <a:ext cx="324" cy="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3" name="Picture 115" descr="gat_m"/>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784" y="1920"/>
                <a:ext cx="228" cy="1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4" name="Picture 116" descr="gel"/>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400" y="3216"/>
                <a:ext cx="30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5" name="Picture 117" descr="gram_m"/>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400" y="2880"/>
                <a:ext cx="270" cy="2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6" name="Picture 118" descr="grip_m"/>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400" y="2592"/>
                <a:ext cx="210" cy="1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7" name="Picture 119" descr="gyf"/>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00" y="2208"/>
                <a:ext cx="234"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8" name="Picture 120" descr="heat_m"/>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400" y="1920"/>
                <a:ext cx="18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69" name="Picture 121" descr="hect"/>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992" y="3168"/>
                <a:ext cx="312"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0" name="Picture 122" descr="iq_m"/>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986" y="2916"/>
                <a:ext cx="330"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1" name="Picture 123" descr="lim"/>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016" y="2592"/>
                <a:ext cx="246"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2" name="Picture 124" descr="lrr_m"/>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064" y="2256"/>
                <a:ext cx="174"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3" name="Picture 125" descr="mh1_m"/>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16" y="1920"/>
                <a:ext cx="216" cy="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4" name="Picture 126" descr="mh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632" y="3168"/>
                <a:ext cx="276" cy="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5" name="Picture 127" descr="pas_m"/>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632" y="2922"/>
                <a:ext cx="246"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6" name="Picture 128" descr="pb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584" y="2544"/>
                <a:ext cx="282"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7" name="Picture 129" descr="pdz"/>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4" y="2256"/>
                <a:ext cx="342"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8" name="Picture 130" descr="ph"/>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632" y="1920"/>
                <a:ext cx="228"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79" name="Picture 131" descr="polo_box_m"/>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152" y="3216"/>
                <a:ext cx="330" cy="2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0" name="Picture 132" descr="ptb"/>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152" y="2880"/>
                <a:ext cx="300" cy="2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1" name="Picture 133" descr="puf_m"/>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200" y="2592"/>
                <a:ext cx="216" cy="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2" name="Picture 134" descr="px"/>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200" y="2256"/>
                <a:ext cx="252" cy="2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3" name="Picture 135" descr="rgs_m"/>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200" y="1968"/>
                <a:ext cx="270"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4" name="Picture 136" descr="ring"/>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164" y="1200"/>
                <a:ext cx="276"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5" name="Picture 137" descr="sam"/>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4" y="1200"/>
                <a:ext cx="288"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6" name="Picture 138" descr="sh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22" y="1200"/>
                <a:ext cx="234"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7" name="Picture 139" descr="sh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322" y="1248"/>
                <a:ext cx="318"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8" name="Picture 140" descr="snar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2766" y="1200"/>
                <a:ext cx="258" cy="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89" name="Picture 141" descr="socs"/>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126" y="1200"/>
                <a:ext cx="282"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0" name="Picture 142" descr="start"/>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498" y="1200"/>
                <a:ext cx="294"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1" name="Picture 143" descr="ti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4560" y="1584"/>
                <a:ext cx="276" cy="2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2" name="Picture 144" descr="t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152" y="1536"/>
                <a:ext cx="324"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3" name="Picture 145" descr="traf_m"/>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260" y="1584"/>
                <a:ext cx="20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4" name="Picture 146" descr="tubby_m"/>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32" y="1632"/>
                <a:ext cx="210"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5" name="Picture 147" descr="tudor_m"/>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980" y="1632"/>
                <a:ext cx="276" cy="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6" name="Picture 148" descr="uba"/>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388" y="1584"/>
                <a:ext cx="252"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7" name="Picture 149" descr="uim_m"/>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760" y="1584"/>
                <a:ext cx="264"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8" name="Picture 150" descr="vhlb_m"/>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3156" y="1584"/>
                <a:ext cx="252"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799" name="Picture 151" descr="vhs"/>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564" y="1584"/>
                <a:ext cx="18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5800" name="Picture 152" descr="wd40"/>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888" y="1584"/>
                <a:ext cx="240"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155801" name="Picture 153" descr="1l2z.png"/>
          <p:cNvPicPr>
            <a:picLocks noChangeAspect="1"/>
          </p:cNvPicPr>
          <p:nvPr/>
        </p:nvPicPr>
        <p:blipFill>
          <a:blip r:embed="rId77">
            <a:extLst>
              <a:ext uri="{28A0092B-C50C-407E-A947-70E740481C1C}">
                <a14:useLocalDpi xmlns:a14="http://schemas.microsoft.com/office/drawing/2010/main" val="0"/>
              </a:ext>
            </a:extLst>
          </a:blip>
          <a:srcRect t="11877" b="11946"/>
          <a:stretch>
            <a:fillRect/>
          </a:stretch>
        </p:blipFill>
        <p:spPr bwMode="auto">
          <a:xfrm>
            <a:off x="5708650" y="1681163"/>
            <a:ext cx="26098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5802" name="Object 2"/>
          <p:cNvGraphicFramePr>
            <a:graphicFrameLocks noChangeAspect="1"/>
          </p:cNvGraphicFramePr>
          <p:nvPr>
            <p:extLst>
              <p:ext uri="{D42A27DB-BD31-4B8C-83A1-F6EECF244321}">
                <p14:modId xmlns:p14="http://schemas.microsoft.com/office/powerpoint/2010/main" val="1368617952"/>
              </p:ext>
            </p:extLst>
          </p:nvPr>
        </p:nvGraphicFramePr>
        <p:xfrm>
          <a:off x="5135563" y="3651250"/>
          <a:ext cx="4351337" cy="2584450"/>
        </p:xfrm>
        <a:graphic>
          <a:graphicData uri="http://schemas.openxmlformats.org/presentationml/2006/ole">
            <mc:AlternateContent xmlns:mc="http://schemas.openxmlformats.org/markup-compatibility/2006">
              <mc:Choice xmlns:v="urn:schemas-microsoft-com:vml" Requires="v">
                <p:oleObj spid="_x0000_s7350" name="SPW 8.0 Graph" r:id="rId78" imgW="5443200" imgH="3233160" progId="SigmaPlotGraphicObject.7">
                  <p:embed/>
                </p:oleObj>
              </mc:Choice>
              <mc:Fallback>
                <p:oleObj name="SPW 8.0 Graph" r:id="rId78" imgW="5443200" imgH="3233160" progId="SigmaPlotGraphicObject.7">
                  <p:embed/>
                  <p:pic>
                    <p:nvPicPr>
                      <p:cNvPr id="0" name=""/>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5135563" y="3651250"/>
                        <a:ext cx="4351337"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803" name="Object 3"/>
          <p:cNvGraphicFramePr>
            <a:graphicFrameLocks noChangeAspect="1"/>
          </p:cNvGraphicFramePr>
          <p:nvPr/>
        </p:nvGraphicFramePr>
        <p:xfrm>
          <a:off x="685800" y="3644900"/>
          <a:ext cx="4360863" cy="2614613"/>
        </p:xfrm>
        <a:graphic>
          <a:graphicData uri="http://schemas.openxmlformats.org/presentationml/2006/ole">
            <mc:AlternateContent xmlns:mc="http://schemas.openxmlformats.org/markup-compatibility/2006">
              <mc:Choice xmlns:v="urn:schemas-microsoft-com:vml" Requires="v">
                <p:oleObj spid="_x0000_s7351" name="SPW 8.0 Graph" r:id="rId80" imgW="5443200" imgH="3263400" progId="SigmaPlotGraphicObject.7">
                  <p:embed/>
                </p:oleObj>
              </mc:Choice>
              <mc:Fallback>
                <p:oleObj name="SPW 8.0 Graph" r:id="rId80" imgW="5443200" imgH="3263400" progId="SigmaPlotGraphicObject.7">
                  <p:embed/>
                  <p:pic>
                    <p:nvPicPr>
                      <p:cNvPr id="0" name=""/>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85800" y="3644900"/>
                        <a:ext cx="4360863"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64"/>
          <p:cNvGrpSpPr>
            <a:grpSpLocks/>
          </p:cNvGrpSpPr>
          <p:nvPr/>
        </p:nvGrpSpPr>
        <p:grpSpPr bwMode="auto">
          <a:xfrm>
            <a:off x="2582863" y="2465388"/>
            <a:ext cx="3152775" cy="1554162"/>
            <a:chOff x="2494626" y="2459115"/>
            <a:chExt cx="3151572" cy="1553596"/>
          </a:xfrm>
        </p:grpSpPr>
        <p:sp>
          <p:nvSpPr>
            <p:cNvPr id="155805" name="Oval 155"/>
            <p:cNvSpPr>
              <a:spLocks noChangeArrowheads="1"/>
            </p:cNvSpPr>
            <p:nvPr/>
          </p:nvSpPr>
          <p:spPr bwMode="auto">
            <a:xfrm>
              <a:off x="2494626" y="2459115"/>
              <a:ext cx="301841" cy="301841"/>
            </a:xfrm>
            <a:prstGeom prst="ellipse">
              <a:avLst/>
            </a:prstGeom>
            <a:noFill/>
            <a:ln w="5715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cxnSp>
          <p:nvCxnSpPr>
            <p:cNvPr id="155806" name="Straight Arrow Connector 157"/>
            <p:cNvCxnSpPr>
              <a:cxnSpLocks noChangeShapeType="1"/>
              <a:stCxn id="155805" idx="4"/>
            </p:cNvCxnSpPr>
            <p:nvPr/>
          </p:nvCxnSpPr>
          <p:spPr bwMode="auto">
            <a:xfrm rot="5400000">
              <a:off x="2015231" y="3382394"/>
              <a:ext cx="1251754" cy="8879"/>
            </a:xfrm>
            <a:prstGeom prst="straightConnector1">
              <a:avLst/>
            </a:prstGeom>
            <a:noFill/>
            <a:ln w="57150" algn="ctr">
              <a:solidFill>
                <a:srgbClr val="002060"/>
              </a:solidFill>
              <a:round/>
              <a:headEnd/>
              <a:tailEnd type="stealth" w="lg" len="lg"/>
            </a:ln>
          </p:spPr>
        </p:cxnSp>
        <p:cxnSp>
          <p:nvCxnSpPr>
            <p:cNvPr id="155807" name="Straight Arrow Connector 161"/>
            <p:cNvCxnSpPr>
              <a:cxnSpLocks noChangeShapeType="1"/>
              <a:stCxn id="155805" idx="6"/>
            </p:cNvCxnSpPr>
            <p:nvPr/>
          </p:nvCxnSpPr>
          <p:spPr bwMode="auto">
            <a:xfrm flipV="1">
              <a:off x="2796467" y="2601157"/>
              <a:ext cx="2849731" cy="8879"/>
            </a:xfrm>
            <a:prstGeom prst="straightConnector1">
              <a:avLst/>
            </a:prstGeom>
            <a:noFill/>
            <a:ln w="57150" algn="ctr">
              <a:solidFill>
                <a:srgbClr val="002060"/>
              </a:solidFill>
              <a:round/>
              <a:headEnd/>
              <a:tailEnd type="stealth" w="lg" len="lg"/>
            </a:ln>
          </p:spPr>
        </p:cxnSp>
      </p:grpSp>
      <p:sp>
        <p:nvSpPr>
          <p:cNvPr id="5" name="TextBox 4"/>
          <p:cNvSpPr txBox="1"/>
          <p:nvPr/>
        </p:nvSpPr>
        <p:spPr>
          <a:xfrm>
            <a:off x="5493396" y="3767556"/>
            <a:ext cx="3993401" cy="584775"/>
          </a:xfrm>
          <a:prstGeom prst="rect">
            <a:avLst/>
          </a:prstGeom>
          <a:noFill/>
        </p:spPr>
        <p:txBody>
          <a:bodyPr wrap="none" rtlCol="0">
            <a:spAutoFit/>
          </a:bodyPr>
          <a:lstStyle/>
          <a:p>
            <a:r>
              <a:rPr lang="en-US" sz="1600" b="1" dirty="0" smtClean="0"/>
              <a:t>               Exterior         TM    </a:t>
            </a:r>
            <a:r>
              <a:rPr lang="en-US" sz="1600" b="1" dirty="0" err="1" smtClean="0"/>
              <a:t>Cytoplas</a:t>
            </a:r>
            <a:r>
              <a:rPr lang="en-US" sz="1600" b="1" dirty="0" smtClean="0"/>
              <a:t>.</a:t>
            </a:r>
          </a:p>
          <a:p>
            <a:r>
              <a:rPr lang="en-US" sz="1600" b="1" dirty="0" smtClean="0"/>
              <a:t>I                                    </a:t>
            </a:r>
            <a:r>
              <a:rPr lang="en-US" sz="1600" b="1" dirty="0" err="1" smtClean="0"/>
              <a:t>I</a:t>
            </a:r>
            <a:r>
              <a:rPr lang="en-US" sz="1600" b="1" dirty="0" smtClean="0"/>
              <a:t>     </a:t>
            </a:r>
            <a:r>
              <a:rPr lang="en-US" sz="1600" b="1" dirty="0" err="1" smtClean="0"/>
              <a:t>I</a:t>
            </a:r>
            <a:r>
              <a:rPr lang="en-US" sz="1600" b="1" dirty="0" smtClean="0"/>
              <a:t>                    </a:t>
            </a:r>
            <a:r>
              <a:rPr lang="en-US" sz="1600" b="1" dirty="0" err="1" smtClean="0"/>
              <a:t>I</a:t>
            </a:r>
            <a:endParaRPr lang="en-US" sz="1600" b="1" dirty="0"/>
          </a:p>
        </p:txBody>
      </p:sp>
      <p:cxnSp>
        <p:nvCxnSpPr>
          <p:cNvPr id="7" name="Straight Arrow Connector 6"/>
          <p:cNvCxnSpPr/>
          <p:nvPr/>
        </p:nvCxnSpPr>
        <p:spPr bwMode="auto">
          <a:xfrm>
            <a:off x="5621338" y="4211637"/>
            <a:ext cx="2132012" cy="0"/>
          </a:xfrm>
          <a:prstGeom prst="straightConnector1">
            <a:avLst/>
          </a:prstGeom>
          <a:solidFill>
            <a:schemeClr val="accent1"/>
          </a:solidFill>
          <a:ln w="22225" cap="flat" cmpd="sng" algn="ctr">
            <a:solidFill>
              <a:schemeClr val="tx1"/>
            </a:solidFill>
            <a:prstDash val="solid"/>
            <a:round/>
            <a:headEnd type="arrow"/>
            <a:tailEnd type="arrow"/>
          </a:ln>
          <a:effectLst/>
        </p:spPr>
      </p:cxnSp>
      <p:cxnSp>
        <p:nvCxnSpPr>
          <p:cNvPr id="11" name="Straight Arrow Connector 10"/>
          <p:cNvCxnSpPr/>
          <p:nvPr/>
        </p:nvCxnSpPr>
        <p:spPr bwMode="auto">
          <a:xfrm>
            <a:off x="8051800" y="4210049"/>
            <a:ext cx="1244600" cy="12701"/>
          </a:xfrm>
          <a:prstGeom prst="straightConnector1">
            <a:avLst/>
          </a:prstGeom>
          <a:solidFill>
            <a:schemeClr val="accent1"/>
          </a:solidFill>
          <a:ln w="22225" cap="flat" cmpd="sng" algn="ctr">
            <a:solidFill>
              <a:schemeClr val="tx1"/>
            </a:solidFill>
            <a:prstDash val="solid"/>
            <a:round/>
            <a:headEnd type="arrow"/>
            <a:tailEnd type="arrow"/>
          </a:ln>
          <a:effectLst/>
        </p:spPr>
      </p:cxnSp>
      <p:cxnSp>
        <p:nvCxnSpPr>
          <p:cNvPr id="176" name="Straight Arrow Connector 175"/>
          <p:cNvCxnSpPr/>
          <p:nvPr/>
        </p:nvCxnSpPr>
        <p:spPr bwMode="auto">
          <a:xfrm>
            <a:off x="7702550" y="4208044"/>
            <a:ext cx="400050" cy="0"/>
          </a:xfrm>
          <a:prstGeom prst="straightConnector1">
            <a:avLst/>
          </a:prstGeom>
          <a:solidFill>
            <a:schemeClr val="accent1"/>
          </a:solidFill>
          <a:ln w="22225" cap="flat" cmpd="sng" algn="ctr">
            <a:solidFill>
              <a:schemeClr val="tx1"/>
            </a:solidFill>
            <a:prstDash val="solid"/>
            <a:round/>
            <a:headEnd type="arrow"/>
            <a:tailEnd type="arrow"/>
          </a:ln>
          <a:effectLst/>
        </p:spPr>
      </p:cxnSp>
      <p:sp>
        <p:nvSpPr>
          <p:cNvPr id="2" name="TextBox 1"/>
          <p:cNvSpPr txBox="1"/>
          <p:nvPr/>
        </p:nvSpPr>
        <p:spPr>
          <a:xfrm>
            <a:off x="-7235" y="2078457"/>
            <a:ext cx="1542410" cy="954107"/>
          </a:xfrm>
          <a:prstGeom prst="rect">
            <a:avLst/>
          </a:prstGeom>
          <a:noFill/>
        </p:spPr>
        <p:txBody>
          <a:bodyPr wrap="none" rtlCol="0">
            <a:spAutoFit/>
          </a:bodyPr>
          <a:lstStyle/>
          <a:p>
            <a:r>
              <a:rPr lang="en-US" sz="2800" b="1" dirty="0" smtClean="0"/>
              <a:t>Tony</a:t>
            </a:r>
          </a:p>
          <a:p>
            <a:r>
              <a:rPr lang="en-US" sz="2800" b="1" dirty="0" smtClean="0"/>
              <a:t>Pawson</a:t>
            </a:r>
            <a:endParaRPr lang="en-US" sz="2800" b="1" dirty="0"/>
          </a:p>
        </p:txBody>
      </p:sp>
    </p:spTree>
    <p:extLst>
      <p:ext uri="{BB962C8B-B14F-4D97-AF65-F5344CB8AC3E}">
        <p14:creationId xmlns:p14="http://schemas.microsoft.com/office/powerpoint/2010/main" val="717409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1680" y="457216"/>
            <a:ext cx="10275320" cy="701024"/>
          </a:xfrm>
        </p:spPr>
        <p:txBody>
          <a:bodyPr/>
          <a:lstStyle/>
          <a:p>
            <a:pPr eaLnBrk="1" hangingPunct="1"/>
            <a:r>
              <a:rPr lang="en-US" sz="3600" b="1" dirty="0" smtClean="0">
                <a:solidFill>
                  <a:srgbClr val="FF0000"/>
                </a:solidFill>
              </a:rPr>
              <a:t>IDPs</a:t>
            </a:r>
            <a:r>
              <a:rPr lang="en-US" sz="3600" b="1" dirty="0" smtClean="0">
                <a:solidFill>
                  <a:schemeClr val="tx1"/>
                </a:solidFill>
              </a:rPr>
              <a:t> &amp; </a:t>
            </a:r>
            <a:r>
              <a:rPr lang="en-US" sz="3600" b="1" dirty="0" smtClean="0">
                <a:solidFill>
                  <a:srgbClr val="0000FF"/>
                </a:solidFill>
              </a:rPr>
              <a:t>Function</a:t>
            </a:r>
            <a:r>
              <a:rPr lang="en-US" sz="3600" b="1" dirty="0" smtClean="0">
                <a:solidFill>
                  <a:schemeClr val="tx1"/>
                </a:solidFill>
              </a:rPr>
              <a:t>: p53</a:t>
            </a:r>
            <a:endParaRPr lang="en-US" sz="3600" b="1" baseline="30000" dirty="0" smtClean="0">
              <a:solidFill>
                <a:schemeClr val="tx1"/>
              </a:solidFill>
            </a:endParaRPr>
          </a:p>
        </p:txBody>
      </p:sp>
      <p:sp>
        <p:nvSpPr>
          <p:cNvPr id="5123" name="Rectangle 3"/>
          <p:cNvSpPr>
            <a:spLocks noGrp="1" noChangeArrowheads="1"/>
          </p:cNvSpPr>
          <p:nvPr>
            <p:ph type="body" idx="4294967295"/>
          </p:nvPr>
        </p:nvSpPr>
        <p:spPr>
          <a:xfrm>
            <a:off x="487680" y="1447800"/>
            <a:ext cx="9243060" cy="5288280"/>
          </a:xfrm>
        </p:spPr>
        <p:txBody>
          <a:bodyPr/>
          <a:lstStyle/>
          <a:p>
            <a:pPr marL="404813" indent="-404813" eaLnBrk="1" hangingPunct="1">
              <a:buNone/>
            </a:pPr>
            <a:r>
              <a:rPr lang="en-US" b="1" dirty="0" smtClean="0">
                <a:solidFill>
                  <a:schemeClr val="tx2"/>
                </a:solidFill>
              </a:rPr>
              <a:t>p53:</a:t>
            </a:r>
            <a:r>
              <a:rPr lang="en-US" sz="2800" b="1" dirty="0" smtClean="0">
                <a:solidFill>
                  <a:schemeClr val="tx2"/>
                </a:solidFill>
              </a:rPr>
              <a:t> main isoform ~ 400 AA residues</a:t>
            </a:r>
          </a:p>
          <a:p>
            <a:pPr marL="404813" indent="-404813" eaLnBrk="1" hangingPunct="1">
              <a:buNone/>
            </a:pPr>
            <a:r>
              <a:rPr lang="en-US" sz="1000" b="1" dirty="0" smtClean="0">
                <a:solidFill>
                  <a:schemeClr val="tx2"/>
                </a:solidFill>
              </a:rPr>
              <a:t> </a:t>
            </a:r>
          </a:p>
          <a:p>
            <a:pPr marL="404813" indent="-404813" algn="just" eaLnBrk="1" hangingPunct="1">
              <a:buNone/>
            </a:pPr>
            <a:r>
              <a:rPr lang="en-US" sz="2800" b="1" dirty="0" smtClean="0">
                <a:solidFill>
                  <a:schemeClr val="tx2"/>
                </a:solidFill>
              </a:rPr>
              <a:t>● </a:t>
            </a:r>
            <a:r>
              <a:rPr lang="en-US" sz="2800" b="1" dirty="0">
                <a:solidFill>
                  <a:schemeClr val="tx2"/>
                </a:solidFill>
              </a:rPr>
              <a:t>	</a:t>
            </a:r>
            <a:r>
              <a:rPr lang="en-US" sz="2800" b="1" dirty="0" smtClean="0">
                <a:solidFill>
                  <a:schemeClr val="tx2"/>
                </a:solidFill>
              </a:rPr>
              <a:t>About 50% of this protein’s residues are </a:t>
            </a:r>
            <a:r>
              <a:rPr lang="en-US" sz="2800" b="1" dirty="0">
                <a:solidFill>
                  <a:schemeClr val="tx2"/>
                </a:solidFill>
              </a:rPr>
              <a:t>in two </a:t>
            </a:r>
            <a:r>
              <a:rPr lang="en-US" sz="2800" b="1" dirty="0">
                <a:solidFill>
                  <a:srgbClr val="FF0000"/>
                </a:solidFill>
              </a:rPr>
              <a:t>IDP </a:t>
            </a:r>
            <a:r>
              <a:rPr lang="en-US" sz="2800" b="1" dirty="0" smtClean="0">
                <a:solidFill>
                  <a:srgbClr val="FF0000"/>
                </a:solidFill>
              </a:rPr>
              <a:t>regions</a:t>
            </a:r>
            <a:r>
              <a:rPr lang="en-US" sz="2800" b="1" dirty="0" smtClean="0">
                <a:solidFill>
                  <a:schemeClr val="tx2"/>
                </a:solidFill>
              </a:rPr>
              <a:t>, which are located at the two termini; </a:t>
            </a:r>
          </a:p>
          <a:p>
            <a:pPr marL="404813" indent="-404813" algn="just" eaLnBrk="1" hangingPunct="1">
              <a:buNone/>
            </a:pPr>
            <a:endParaRPr lang="en-US" sz="1000" b="1" dirty="0">
              <a:solidFill>
                <a:schemeClr val="tx2"/>
              </a:solidFill>
            </a:endParaRPr>
          </a:p>
          <a:p>
            <a:pPr marL="404813" indent="-404813" algn="just" eaLnBrk="1" hangingPunct="1">
              <a:buNone/>
            </a:pPr>
            <a:r>
              <a:rPr lang="en-US" sz="2800" b="1" dirty="0">
                <a:solidFill>
                  <a:schemeClr val="tx2"/>
                </a:solidFill>
              </a:rPr>
              <a:t>● </a:t>
            </a:r>
            <a:r>
              <a:rPr lang="en-US" sz="2800" b="1" dirty="0" smtClean="0">
                <a:solidFill>
                  <a:schemeClr val="tx2"/>
                </a:solidFill>
              </a:rPr>
              <a:t>	This protein is a tumor suppressor, it initiates apoptosis, it arrests cell growth, it increases genome stability, it inhibits angiogenesis, and it activates the expression of hundreds of genes;  </a:t>
            </a:r>
          </a:p>
          <a:p>
            <a:pPr marL="404813" indent="-404813" algn="just" eaLnBrk="1" hangingPunct="1">
              <a:buNone/>
            </a:pPr>
            <a:endParaRPr lang="en-US" sz="1000" b="1" dirty="0" smtClean="0">
              <a:solidFill>
                <a:schemeClr val="tx2"/>
              </a:solidFill>
            </a:endParaRPr>
          </a:p>
          <a:p>
            <a:pPr marL="404813" indent="-404813" algn="just" eaLnBrk="1" hangingPunct="1">
              <a:buNone/>
            </a:pPr>
            <a:r>
              <a:rPr lang="en-US" sz="2800" b="1" dirty="0" smtClean="0">
                <a:solidFill>
                  <a:schemeClr val="tx2"/>
                </a:solidFill>
              </a:rPr>
              <a:t>●</a:t>
            </a:r>
            <a:r>
              <a:rPr lang="en-US" sz="2800" b="1" dirty="0" smtClean="0"/>
              <a:t> 	This protein binds to DNA and to over 100 different protein partners; these many interactions enable the long list of functions given above. </a:t>
            </a:r>
            <a:endParaRPr lang="en-US" sz="2800" b="1" dirty="0"/>
          </a:p>
        </p:txBody>
      </p:sp>
    </p:spTree>
    <p:extLst>
      <p:ext uri="{BB962C8B-B14F-4D97-AF65-F5344CB8AC3E}">
        <p14:creationId xmlns:p14="http://schemas.microsoft.com/office/powerpoint/2010/main" val="1857840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169863" y="96838"/>
            <a:ext cx="2451417" cy="1267142"/>
          </a:xfrm>
        </p:spPr>
        <p:txBody>
          <a:bodyPr/>
          <a:lstStyle/>
          <a:p>
            <a:pPr algn="l"/>
            <a:r>
              <a:rPr lang="en-US" b="1" dirty="0" smtClean="0"/>
              <a:t>p53</a:t>
            </a:r>
            <a:br>
              <a:rPr lang="en-US" b="1" dirty="0" smtClean="0"/>
            </a:br>
            <a:r>
              <a:rPr lang="en-US" b="1" dirty="0" smtClean="0"/>
              <a:t>binding</a:t>
            </a:r>
          </a:p>
        </p:txBody>
      </p:sp>
      <p:sp>
        <p:nvSpPr>
          <p:cNvPr id="33796" name="Text Box 7"/>
          <p:cNvSpPr txBox="1">
            <a:spLocks noChangeArrowheads="1"/>
          </p:cNvSpPr>
          <p:nvPr/>
        </p:nvSpPr>
        <p:spPr bwMode="auto">
          <a:xfrm>
            <a:off x="30162" y="1498360"/>
            <a:ext cx="2613978"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2600" b="1" dirty="0" smtClean="0"/>
              <a:t>Note </a:t>
            </a:r>
            <a:r>
              <a:rPr lang="en-US" sz="2600" b="1" dirty="0" smtClean="0">
                <a:solidFill>
                  <a:srgbClr val="FF0000"/>
                </a:solidFill>
              </a:rPr>
              <a:t>IDP</a:t>
            </a:r>
            <a:r>
              <a:rPr lang="en-US" sz="2600" b="1" dirty="0" smtClean="0"/>
              <a:t> tails!</a:t>
            </a:r>
          </a:p>
          <a:p>
            <a:pPr eaLnBrk="1" hangingPunct="1"/>
            <a:endParaRPr lang="en-US" sz="1100" b="1" dirty="0" smtClean="0"/>
          </a:p>
          <a:p>
            <a:pPr eaLnBrk="1" hangingPunct="1"/>
            <a:r>
              <a:rPr lang="en-US" sz="2600" b="1" dirty="0" smtClean="0"/>
              <a:t>Molecular </a:t>
            </a:r>
          </a:p>
          <a:p>
            <a:pPr eaLnBrk="1" hangingPunct="1"/>
            <a:r>
              <a:rPr lang="en-US" sz="2600" b="1" dirty="0" smtClean="0"/>
              <a:t>Recognition </a:t>
            </a:r>
          </a:p>
          <a:p>
            <a:pPr eaLnBrk="1" hangingPunct="1"/>
            <a:r>
              <a:rPr lang="en-US" sz="2600" b="1" dirty="0" smtClean="0"/>
              <a:t>Features (</a:t>
            </a:r>
            <a:r>
              <a:rPr lang="en-US" sz="2600" b="1" dirty="0" err="1" smtClean="0"/>
              <a:t>MoRFs</a:t>
            </a:r>
            <a:r>
              <a:rPr lang="en-US" sz="2600" b="1" dirty="0" smtClean="0"/>
              <a:t>)</a:t>
            </a:r>
          </a:p>
        </p:txBody>
      </p:sp>
      <p:grpSp>
        <p:nvGrpSpPr>
          <p:cNvPr id="10" name="Group 23"/>
          <p:cNvGrpSpPr>
            <a:grpSpLocks/>
          </p:cNvGrpSpPr>
          <p:nvPr/>
        </p:nvGrpSpPr>
        <p:grpSpPr bwMode="auto">
          <a:xfrm>
            <a:off x="13759" y="3924300"/>
            <a:ext cx="2341273" cy="2924348"/>
            <a:chOff x="2220" y="2148"/>
            <a:chExt cx="1070" cy="1293"/>
          </a:xfrm>
        </p:grpSpPr>
        <p:pic>
          <p:nvPicPr>
            <p:cNvPr id="11" name="Picture 24" descr="old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 y="2148"/>
              <a:ext cx="79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p:nvSpPr>
          <p:spPr bwMode="auto">
            <a:xfrm>
              <a:off x="2220" y="3237"/>
              <a:ext cx="107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spcBef>
                  <a:spcPct val="50000"/>
                </a:spcBef>
              </a:pPr>
              <a:r>
                <a:rPr lang="en-US" sz="2400" dirty="0" smtClean="0"/>
                <a:t>Chris  Oldfield</a:t>
              </a:r>
              <a:endParaRPr lang="en-US" sz="2400" dirty="0"/>
            </a:p>
          </p:txBody>
        </p:sp>
      </p:grpSp>
      <p:pic>
        <p:nvPicPr>
          <p:cNvPr id="13" name="Picture 6" descr="C:\Users\Chris\Documents\Docs\DunkerLab\p53\figure2\p53.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0867" y="44102"/>
            <a:ext cx="7846293" cy="57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175000" y="5853052"/>
            <a:ext cx="7112000" cy="892552"/>
          </a:xfrm>
          <a:prstGeom prst="rect">
            <a:avLst/>
          </a:prstGeom>
          <a:noFill/>
        </p:spPr>
        <p:txBody>
          <a:bodyPr wrap="square" rtlCol="0">
            <a:spAutoFit/>
          </a:bodyPr>
          <a:lstStyle/>
          <a:p>
            <a:pPr eaLnBrk="1" hangingPunct="1"/>
            <a:r>
              <a:rPr lang="en-US" sz="2600" b="1" dirty="0" smtClean="0"/>
              <a:t>Modified from: Oldfield &amp; Dunker, </a:t>
            </a:r>
            <a:r>
              <a:rPr lang="en-US" sz="2600" b="1" i="1" dirty="0" smtClean="0"/>
              <a:t>Ann Rev </a:t>
            </a:r>
            <a:r>
              <a:rPr lang="en-US" sz="2600" b="1" i="1" dirty="0" err="1" smtClean="0"/>
              <a:t>Biochem</a:t>
            </a:r>
            <a:r>
              <a:rPr lang="en-US" sz="2600" b="1" dirty="0" smtClean="0"/>
              <a:t> 83: 553 – 584 (2014)</a:t>
            </a:r>
            <a:endParaRPr lang="en-US" sz="2600" b="1" dirty="0"/>
          </a:p>
        </p:txBody>
      </p:sp>
    </p:spTree>
    <p:extLst>
      <p:ext uri="{BB962C8B-B14F-4D97-AF65-F5344CB8AC3E}">
        <p14:creationId xmlns:p14="http://schemas.microsoft.com/office/powerpoint/2010/main" val="1392692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FF0000"/>
                </a:solidFill>
              </a:rPr>
              <a:t>IDPs</a:t>
            </a:r>
            <a:r>
              <a:rPr lang="en-US" sz="3600" b="1" dirty="0">
                <a:solidFill>
                  <a:schemeClr val="tx1"/>
                </a:solidFill>
              </a:rPr>
              <a:t> &amp; </a:t>
            </a:r>
            <a:r>
              <a:rPr lang="en-US" sz="3600" b="1" dirty="0">
                <a:solidFill>
                  <a:srgbClr val="0000FF"/>
                </a:solidFill>
              </a:rPr>
              <a:t>Function</a:t>
            </a:r>
            <a:r>
              <a:rPr lang="en-US" sz="3600" b="1" dirty="0">
                <a:solidFill>
                  <a:schemeClr val="tx1"/>
                </a:solidFill>
              </a:rPr>
              <a:t>: </a:t>
            </a:r>
            <a:r>
              <a:rPr lang="en-US" sz="3600" b="1" dirty="0" smtClean="0">
                <a:solidFill>
                  <a:schemeClr val="tx1"/>
                </a:solidFill>
              </a:rPr>
              <a:t>BRCA1</a:t>
            </a:r>
            <a:endParaRPr lang="en-US" sz="3600" dirty="0"/>
          </a:p>
        </p:txBody>
      </p:sp>
      <p:sp>
        <p:nvSpPr>
          <p:cNvPr id="3" name="Content Placeholder 2"/>
          <p:cNvSpPr>
            <a:spLocks noGrp="1"/>
          </p:cNvSpPr>
          <p:nvPr>
            <p:ph idx="1"/>
          </p:nvPr>
        </p:nvSpPr>
        <p:spPr>
          <a:xfrm>
            <a:off x="327660" y="1219200"/>
            <a:ext cx="9624060" cy="5425440"/>
          </a:xfrm>
        </p:spPr>
        <p:txBody>
          <a:bodyPr/>
          <a:lstStyle/>
          <a:p>
            <a:pPr marL="404813" indent="-404813" eaLnBrk="1" hangingPunct="1">
              <a:buNone/>
            </a:pPr>
            <a:endParaRPr lang="en-US" sz="1000" b="1" dirty="0" smtClean="0">
              <a:solidFill>
                <a:schemeClr val="tx2"/>
              </a:solidFill>
            </a:endParaRPr>
          </a:p>
          <a:p>
            <a:pPr marL="404813" indent="-404813" eaLnBrk="1" hangingPunct="1">
              <a:buNone/>
            </a:pPr>
            <a:r>
              <a:rPr lang="en-US" b="1" dirty="0" smtClean="0">
                <a:solidFill>
                  <a:schemeClr val="tx2"/>
                </a:solidFill>
              </a:rPr>
              <a:t>BRCA1: main isoform ~ 1,860 AA residues</a:t>
            </a:r>
          </a:p>
          <a:p>
            <a:pPr marL="404813" indent="-404813" eaLnBrk="1" hangingPunct="1">
              <a:buNone/>
            </a:pPr>
            <a:endParaRPr lang="en-US" sz="1000" b="1" dirty="0">
              <a:solidFill>
                <a:schemeClr val="tx2"/>
              </a:solidFill>
            </a:endParaRPr>
          </a:p>
          <a:p>
            <a:pPr marL="404813" indent="-404813" algn="just" eaLnBrk="1" hangingPunct="1">
              <a:buNone/>
            </a:pPr>
            <a:r>
              <a:rPr lang="en-US" sz="2800" b="1" dirty="0">
                <a:solidFill>
                  <a:schemeClr val="tx2"/>
                </a:solidFill>
              </a:rPr>
              <a:t>● </a:t>
            </a:r>
            <a:r>
              <a:rPr lang="en-US" sz="2800" b="1" dirty="0" smtClean="0">
                <a:solidFill>
                  <a:schemeClr val="tx2"/>
                </a:solidFill>
              </a:rPr>
              <a:t>	</a:t>
            </a:r>
            <a:r>
              <a:rPr lang="en-US" sz="2800" b="1" dirty="0">
                <a:solidFill>
                  <a:schemeClr val="tx2"/>
                </a:solidFill>
              </a:rPr>
              <a:t>About 83% </a:t>
            </a:r>
            <a:r>
              <a:rPr lang="en-US" sz="2800" b="1" dirty="0" smtClean="0">
                <a:solidFill>
                  <a:schemeClr val="tx2"/>
                </a:solidFill>
              </a:rPr>
              <a:t>of this protein is </a:t>
            </a:r>
            <a:r>
              <a:rPr lang="en-US" sz="2800" b="1" dirty="0">
                <a:solidFill>
                  <a:schemeClr val="tx2"/>
                </a:solidFill>
              </a:rPr>
              <a:t>in one long, </a:t>
            </a:r>
            <a:r>
              <a:rPr lang="en-US" sz="2800" b="1" dirty="0" smtClean="0">
                <a:solidFill>
                  <a:schemeClr val="tx2"/>
                </a:solidFill>
              </a:rPr>
              <a:t>central </a:t>
            </a:r>
            <a:r>
              <a:rPr lang="en-US" sz="2800" b="1" dirty="0">
                <a:solidFill>
                  <a:srgbClr val="FF0000"/>
                </a:solidFill>
              </a:rPr>
              <a:t>IDP </a:t>
            </a:r>
            <a:r>
              <a:rPr lang="en-US" sz="2800" b="1" dirty="0" smtClean="0">
                <a:solidFill>
                  <a:srgbClr val="FF0000"/>
                </a:solidFill>
              </a:rPr>
              <a:t>region</a:t>
            </a:r>
            <a:r>
              <a:rPr lang="en-US" sz="2800" b="1" dirty="0">
                <a:solidFill>
                  <a:schemeClr val="tx2"/>
                </a:solidFill>
              </a:rPr>
              <a:t> </a:t>
            </a:r>
            <a:r>
              <a:rPr lang="en-US" sz="2800" b="1" dirty="0" smtClean="0">
                <a:solidFill>
                  <a:schemeClr val="tx2"/>
                </a:solidFill>
              </a:rPr>
              <a:t>of more than 1,500 residues; </a:t>
            </a:r>
            <a:endParaRPr lang="en-US" sz="2800" b="1" dirty="0">
              <a:solidFill>
                <a:schemeClr val="tx2"/>
              </a:solidFill>
            </a:endParaRPr>
          </a:p>
          <a:p>
            <a:pPr marL="404813" indent="-404813" algn="just" eaLnBrk="1" hangingPunct="1">
              <a:buNone/>
            </a:pPr>
            <a:endParaRPr lang="en-US" sz="1000" b="1" dirty="0" smtClean="0">
              <a:solidFill>
                <a:schemeClr val="tx2"/>
              </a:solidFill>
            </a:endParaRPr>
          </a:p>
          <a:p>
            <a:pPr marL="404813" indent="-404813" algn="just" eaLnBrk="1" hangingPunct="1">
              <a:buNone/>
            </a:pPr>
            <a:r>
              <a:rPr lang="en-US" sz="2800" b="1" dirty="0">
                <a:solidFill>
                  <a:schemeClr val="tx2"/>
                </a:solidFill>
              </a:rPr>
              <a:t>● </a:t>
            </a:r>
            <a:r>
              <a:rPr lang="en-US" sz="2800" b="1" dirty="0" smtClean="0">
                <a:solidFill>
                  <a:schemeClr val="tx2"/>
                </a:solidFill>
              </a:rPr>
              <a:t>	This protein is involved in DNA </a:t>
            </a:r>
            <a:r>
              <a:rPr lang="en-US" sz="2800" b="1" dirty="0">
                <a:solidFill>
                  <a:schemeClr val="tx2"/>
                </a:solidFill>
              </a:rPr>
              <a:t>repair, </a:t>
            </a:r>
            <a:r>
              <a:rPr lang="en-US" sz="2800" b="1" dirty="0" smtClean="0">
                <a:solidFill>
                  <a:schemeClr val="tx2"/>
                </a:solidFill>
              </a:rPr>
              <a:t>in cell-cycle </a:t>
            </a:r>
            <a:r>
              <a:rPr lang="en-US" sz="2800" b="1" dirty="0">
                <a:solidFill>
                  <a:schemeClr val="tx2"/>
                </a:solidFill>
              </a:rPr>
              <a:t>check point control, </a:t>
            </a:r>
            <a:r>
              <a:rPr lang="en-US" sz="2800" b="1" dirty="0" smtClean="0">
                <a:solidFill>
                  <a:schemeClr val="tx2"/>
                </a:solidFill>
              </a:rPr>
              <a:t>in transcription </a:t>
            </a:r>
            <a:r>
              <a:rPr lang="en-US" sz="2800" b="1" dirty="0">
                <a:solidFill>
                  <a:schemeClr val="tx2"/>
                </a:solidFill>
              </a:rPr>
              <a:t>regulation, </a:t>
            </a:r>
            <a:r>
              <a:rPr lang="en-US" sz="2800" b="1" dirty="0" smtClean="0">
                <a:solidFill>
                  <a:schemeClr val="tx2"/>
                </a:solidFill>
              </a:rPr>
              <a:t>in apoptosis</a:t>
            </a:r>
            <a:r>
              <a:rPr lang="en-US" sz="2800" b="1" dirty="0">
                <a:solidFill>
                  <a:schemeClr val="tx2"/>
                </a:solidFill>
              </a:rPr>
              <a:t>, </a:t>
            </a:r>
            <a:r>
              <a:rPr lang="en-US" sz="2800" b="1" dirty="0" smtClean="0">
                <a:solidFill>
                  <a:schemeClr val="tx2"/>
                </a:solidFill>
              </a:rPr>
              <a:t>in mRNA </a:t>
            </a:r>
            <a:r>
              <a:rPr lang="en-US" sz="2800" b="1" dirty="0">
                <a:solidFill>
                  <a:schemeClr val="tx2"/>
                </a:solidFill>
              </a:rPr>
              <a:t>splicing, </a:t>
            </a:r>
            <a:r>
              <a:rPr lang="en-US" sz="2800" b="1" dirty="0" smtClean="0">
                <a:solidFill>
                  <a:schemeClr val="tx2"/>
                </a:solidFill>
              </a:rPr>
              <a:t>and in the activation of the expression </a:t>
            </a:r>
            <a:r>
              <a:rPr lang="en-US" sz="2800" b="1" dirty="0">
                <a:solidFill>
                  <a:schemeClr val="tx2"/>
                </a:solidFill>
              </a:rPr>
              <a:t>of many </a:t>
            </a:r>
            <a:r>
              <a:rPr lang="en-US" sz="2800" b="1" dirty="0" smtClean="0">
                <a:solidFill>
                  <a:schemeClr val="tx2"/>
                </a:solidFill>
              </a:rPr>
              <a:t>genes</a:t>
            </a:r>
            <a:r>
              <a:rPr lang="en-US" sz="2800" b="1" dirty="0"/>
              <a:t>;</a:t>
            </a:r>
            <a:r>
              <a:rPr lang="en-US" sz="2800" b="1" dirty="0" smtClean="0"/>
              <a:t> </a:t>
            </a:r>
          </a:p>
          <a:p>
            <a:pPr marL="404813" indent="-404813" algn="just" eaLnBrk="1" hangingPunct="1">
              <a:buNone/>
            </a:pPr>
            <a:endParaRPr lang="en-US" sz="1000" b="1" dirty="0"/>
          </a:p>
          <a:p>
            <a:pPr marL="404813" indent="-404813" algn="just" eaLnBrk="1" hangingPunct="1">
              <a:buNone/>
            </a:pPr>
            <a:r>
              <a:rPr lang="en-US" sz="2800" b="1" dirty="0">
                <a:solidFill>
                  <a:schemeClr val="tx2"/>
                </a:solidFill>
              </a:rPr>
              <a:t>● </a:t>
            </a:r>
            <a:r>
              <a:rPr lang="en-US" sz="2800" b="1" dirty="0" smtClean="0">
                <a:solidFill>
                  <a:schemeClr val="tx2"/>
                </a:solidFill>
              </a:rPr>
              <a:t>	This protein binds </a:t>
            </a:r>
            <a:r>
              <a:rPr lang="en-US" sz="2800" b="1" dirty="0">
                <a:solidFill>
                  <a:schemeClr val="tx2"/>
                </a:solidFill>
              </a:rPr>
              <a:t>to DNA </a:t>
            </a:r>
            <a:r>
              <a:rPr lang="en-US" sz="2800" b="1" dirty="0" smtClean="0">
                <a:solidFill>
                  <a:schemeClr val="tx2"/>
                </a:solidFill>
              </a:rPr>
              <a:t>and </a:t>
            </a:r>
            <a:r>
              <a:rPr lang="en-US" sz="2800" b="1" dirty="0">
                <a:solidFill>
                  <a:schemeClr val="tx2"/>
                </a:solidFill>
              </a:rPr>
              <a:t>&gt;</a:t>
            </a:r>
            <a:r>
              <a:rPr lang="en-US" sz="2800" b="1" dirty="0" smtClean="0">
                <a:solidFill>
                  <a:schemeClr val="tx2"/>
                </a:solidFill>
              </a:rPr>
              <a:t> 400 </a:t>
            </a:r>
            <a:r>
              <a:rPr lang="en-US" sz="2800" b="1" dirty="0">
                <a:solidFill>
                  <a:schemeClr val="tx2"/>
                </a:solidFill>
              </a:rPr>
              <a:t>different protein </a:t>
            </a:r>
            <a:r>
              <a:rPr lang="en-US" sz="2800" b="1" dirty="0" smtClean="0">
                <a:solidFill>
                  <a:schemeClr val="tx2"/>
                </a:solidFill>
              </a:rPr>
              <a:t>partners; again these many interactions enable the long list of functions given above. </a:t>
            </a:r>
            <a:endParaRPr lang="en-US" sz="2800" b="1" dirty="0">
              <a:solidFill>
                <a:schemeClr val="tx2"/>
              </a:solidFill>
              <a:sym typeface="Wingdings" pitchFamily="2" charset="2"/>
            </a:endParaRPr>
          </a:p>
          <a:p>
            <a:pPr marL="404813" indent="-404813" eaLnBrk="1" hangingPunct="1">
              <a:buNone/>
            </a:pPr>
            <a:endParaRPr lang="en-US" sz="2800" b="1" dirty="0">
              <a:solidFill>
                <a:schemeClr val="tx2"/>
              </a:solidFill>
            </a:endParaRPr>
          </a:p>
        </p:txBody>
      </p:sp>
    </p:spTree>
    <p:extLst>
      <p:ext uri="{BB962C8B-B14F-4D97-AF65-F5344CB8AC3E}">
        <p14:creationId xmlns:p14="http://schemas.microsoft.com/office/powerpoint/2010/main" val="1438078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655" y="114298"/>
            <a:ext cx="7936788" cy="1200329"/>
          </a:xfrm>
          <a:prstGeom prst="rect">
            <a:avLst/>
          </a:prstGeom>
          <a:noFill/>
        </p:spPr>
        <p:txBody>
          <a:bodyPr wrap="none" rtlCol="0">
            <a:spAutoFit/>
          </a:bodyPr>
          <a:lstStyle/>
          <a:p>
            <a:pPr algn="ctr"/>
            <a:r>
              <a:rPr lang="en-US" sz="3600" b="1" dirty="0" smtClean="0"/>
              <a:t>Sequence </a:t>
            </a:r>
            <a:r>
              <a:rPr lang="en-US" sz="3600" b="1" dirty="0" smtClean="0">
                <a:sym typeface="Wingdings" panose="05000000000000000000" pitchFamily="2" charset="2"/>
              </a:rPr>
              <a:t> Structure  Function:</a:t>
            </a:r>
          </a:p>
          <a:p>
            <a:pPr algn="ctr"/>
            <a:r>
              <a:rPr lang="en-US" sz="3600" b="1" dirty="0" smtClean="0">
                <a:sym typeface="Wingdings" panose="05000000000000000000" pitchFamily="2" charset="2"/>
              </a:rPr>
              <a:t>A Very Brief History - Continued</a:t>
            </a:r>
            <a:endParaRPr lang="en-US" sz="3600" b="1" dirty="0"/>
          </a:p>
        </p:txBody>
      </p:sp>
      <p:sp>
        <p:nvSpPr>
          <p:cNvPr id="3" name="TextBox 2"/>
          <p:cNvSpPr txBox="1"/>
          <p:nvPr/>
        </p:nvSpPr>
        <p:spPr>
          <a:xfrm>
            <a:off x="1856770" y="3245959"/>
            <a:ext cx="8319906" cy="1384995"/>
          </a:xfrm>
          <a:prstGeom prst="rect">
            <a:avLst/>
          </a:prstGeom>
          <a:noFill/>
        </p:spPr>
        <p:txBody>
          <a:bodyPr wrap="none" rtlCol="0">
            <a:spAutoFit/>
          </a:bodyPr>
          <a:lstStyle/>
          <a:p>
            <a:r>
              <a:rPr lang="en-US" sz="2800" b="1" dirty="0" smtClean="0"/>
              <a:t>Hsien Wu – protein structure responsible  </a:t>
            </a:r>
          </a:p>
          <a:p>
            <a:r>
              <a:rPr lang="en-US" sz="2800" b="1" dirty="0"/>
              <a:t>f</a:t>
            </a:r>
            <a:r>
              <a:rPr lang="en-US" sz="2800" b="1" dirty="0" smtClean="0"/>
              <a:t>or function, protein denaturation caused</a:t>
            </a:r>
          </a:p>
          <a:p>
            <a:r>
              <a:rPr lang="en-US" sz="2800" b="1" dirty="0" smtClean="0"/>
              <a:t>by loss of structure                                      - 1931</a:t>
            </a:r>
          </a:p>
        </p:txBody>
      </p:sp>
      <p:pic>
        <p:nvPicPr>
          <p:cNvPr id="9218" name="Picture 2" descr="https://upload.wikimedia.org/wikipedia/commons/8/84/James_Batcheller_Sum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91" y="1271091"/>
            <a:ext cx="1267043" cy="17919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56770" y="1563473"/>
            <a:ext cx="8344310" cy="1384995"/>
          </a:xfrm>
          <a:prstGeom prst="rect">
            <a:avLst/>
          </a:prstGeom>
          <a:noFill/>
        </p:spPr>
        <p:txBody>
          <a:bodyPr wrap="square" rtlCol="0">
            <a:spAutoFit/>
          </a:bodyPr>
          <a:lstStyle/>
          <a:p>
            <a:r>
              <a:rPr lang="en-US" sz="2800" b="1" dirty="0" smtClean="0"/>
              <a:t>James </a:t>
            </a:r>
            <a:r>
              <a:rPr lang="en-US" sz="2800" b="1" dirty="0" err="1" smtClean="0"/>
              <a:t>Batcheller</a:t>
            </a:r>
            <a:r>
              <a:rPr lang="en-US" sz="2800" b="1" dirty="0" smtClean="0"/>
              <a:t> Sumner – First </a:t>
            </a:r>
          </a:p>
          <a:p>
            <a:r>
              <a:rPr lang="en-US" sz="2800" b="1" dirty="0"/>
              <a:t>c</a:t>
            </a:r>
            <a:r>
              <a:rPr lang="en-US" sz="2800" b="1" dirty="0" smtClean="0"/>
              <a:t>rystallization </a:t>
            </a:r>
            <a:r>
              <a:rPr lang="en-US" sz="2800" b="1" dirty="0"/>
              <a:t>o</a:t>
            </a:r>
            <a:r>
              <a:rPr lang="en-US" sz="2800" b="1" dirty="0" smtClean="0"/>
              <a:t>f an enzyme – </a:t>
            </a:r>
          </a:p>
          <a:p>
            <a:r>
              <a:rPr lang="en-US" sz="2800" b="1" dirty="0" err="1"/>
              <a:t>j</a:t>
            </a:r>
            <a:r>
              <a:rPr lang="en-US" sz="2800" b="1" dirty="0" err="1" smtClean="0"/>
              <a:t>ackbean</a:t>
            </a:r>
            <a:r>
              <a:rPr lang="en-US" sz="2800" b="1" dirty="0" smtClean="0"/>
              <a:t> </a:t>
            </a:r>
            <a:r>
              <a:rPr lang="en-US" sz="2800" b="1" dirty="0"/>
              <a:t>u</a:t>
            </a:r>
            <a:r>
              <a:rPr lang="en-US" sz="2800" b="1" dirty="0" smtClean="0"/>
              <a:t>rease                                            - 1926      </a:t>
            </a:r>
            <a:endParaRPr lang="en-US" sz="2800" b="1" dirty="0"/>
          </a:p>
        </p:txBody>
      </p:sp>
      <p:pic>
        <p:nvPicPr>
          <p:cNvPr id="10242" name="Picture 2" descr="吴宪.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03" y="3088090"/>
            <a:ext cx="1289831" cy="18338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18670" y="5043009"/>
            <a:ext cx="8792792" cy="2246769"/>
          </a:xfrm>
          <a:prstGeom prst="rect">
            <a:avLst/>
          </a:prstGeom>
          <a:noFill/>
        </p:spPr>
        <p:txBody>
          <a:bodyPr wrap="none" rtlCol="0">
            <a:spAutoFit/>
          </a:bodyPr>
          <a:lstStyle/>
          <a:p>
            <a:r>
              <a:rPr lang="en-US" sz="2800" b="1" dirty="0" smtClean="0"/>
              <a:t>Christian </a:t>
            </a:r>
            <a:r>
              <a:rPr lang="en-US" sz="2800" b="1" dirty="0" err="1" smtClean="0"/>
              <a:t>Boehmer</a:t>
            </a:r>
            <a:r>
              <a:rPr lang="en-US" sz="2800" b="1" dirty="0" smtClean="0"/>
              <a:t> Anfinsen, Jr.  –  protein </a:t>
            </a:r>
          </a:p>
          <a:p>
            <a:r>
              <a:rPr lang="en-US" sz="2800" b="1" dirty="0"/>
              <a:t>r</a:t>
            </a:r>
            <a:r>
              <a:rPr lang="en-US" sz="2800" b="1" dirty="0" smtClean="0"/>
              <a:t>efolding experiment with ribonuclease</a:t>
            </a:r>
          </a:p>
          <a:p>
            <a:r>
              <a:rPr lang="en-US" sz="2800" b="1" dirty="0" smtClean="0"/>
              <a:t>showed that folding depends on sequence 		   </a:t>
            </a:r>
          </a:p>
          <a:p>
            <a:r>
              <a:rPr lang="en-US" sz="2800" b="1" dirty="0" smtClean="0"/>
              <a:t>                                                                        - 1957	</a:t>
            </a:r>
            <a:endParaRPr lang="en-US" sz="2800" b="1" dirty="0"/>
          </a:p>
          <a:p>
            <a:r>
              <a:rPr lang="en-US" sz="2800" b="1" dirty="0" smtClean="0"/>
              <a:t>         </a:t>
            </a:r>
          </a:p>
        </p:txBody>
      </p:sp>
      <p:pic>
        <p:nvPicPr>
          <p:cNvPr id="10244" name="Picture 4" descr="Christian B. Anfinsen, NIH portrait, 19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12" y="5022850"/>
            <a:ext cx="1428750" cy="181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67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14" y="385954"/>
            <a:ext cx="1774845" cy="646331"/>
          </a:xfrm>
          <a:prstGeom prst="rect">
            <a:avLst/>
          </a:prstGeom>
          <a:noFill/>
        </p:spPr>
        <p:txBody>
          <a:bodyPr wrap="none" rtlCol="0">
            <a:spAutoFit/>
          </a:bodyPr>
          <a:lstStyle/>
          <a:p>
            <a:r>
              <a:rPr lang="en-US" sz="3600" b="1" dirty="0" smtClean="0"/>
              <a:t>BRCA1</a:t>
            </a:r>
            <a:endParaRPr lang="en-US" sz="3600" b="1" dirty="0"/>
          </a:p>
        </p:txBody>
      </p:sp>
      <p:pic>
        <p:nvPicPr>
          <p:cNvPr id="4" name="Picture 3" descr="BRCA1"/>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4540" y="271334"/>
            <a:ext cx="7474691" cy="6414090"/>
          </a:xfrm>
          <a:prstGeom prst="rect">
            <a:avLst/>
          </a:prstGeom>
          <a:noFill/>
          <a:ln>
            <a:noFill/>
          </a:ln>
        </p:spPr>
      </p:pic>
      <p:sp>
        <p:nvSpPr>
          <p:cNvPr id="5" name="TextBox 4"/>
          <p:cNvSpPr txBox="1"/>
          <p:nvPr/>
        </p:nvSpPr>
        <p:spPr>
          <a:xfrm>
            <a:off x="131311" y="1529845"/>
            <a:ext cx="2553229" cy="3831818"/>
          </a:xfrm>
          <a:prstGeom prst="rect">
            <a:avLst/>
          </a:prstGeom>
          <a:noFill/>
        </p:spPr>
        <p:txBody>
          <a:bodyPr wrap="square" rtlCol="0">
            <a:spAutoFit/>
          </a:bodyPr>
          <a:lstStyle/>
          <a:p>
            <a:r>
              <a:rPr lang="en-US" sz="2400" b="1" dirty="0" smtClean="0"/>
              <a:t>1863</a:t>
            </a:r>
          </a:p>
          <a:p>
            <a:r>
              <a:rPr lang="en-US" sz="2400" b="1" dirty="0" smtClean="0"/>
              <a:t>residues;</a:t>
            </a:r>
            <a:endParaRPr lang="en-US" sz="2400" b="1" dirty="0"/>
          </a:p>
          <a:p>
            <a:endParaRPr lang="en-US" sz="900" b="1" dirty="0" smtClean="0"/>
          </a:p>
          <a:p>
            <a:r>
              <a:rPr lang="en-US" sz="2400" b="1" dirty="0" smtClean="0"/>
              <a:t>103 ordered at the N-term;</a:t>
            </a:r>
          </a:p>
          <a:p>
            <a:endParaRPr lang="en-US" sz="900" b="1" dirty="0" smtClean="0"/>
          </a:p>
          <a:p>
            <a:r>
              <a:rPr lang="en-US" sz="2400" b="1" dirty="0" smtClean="0"/>
              <a:t>217 ordered at the C-term;</a:t>
            </a:r>
          </a:p>
          <a:p>
            <a:endParaRPr lang="en-US" sz="900" b="1" dirty="0" smtClean="0"/>
          </a:p>
          <a:p>
            <a:r>
              <a:rPr lang="en-US" sz="2400" b="1" dirty="0" smtClean="0"/>
              <a:t>1543 form one</a:t>
            </a:r>
          </a:p>
          <a:p>
            <a:r>
              <a:rPr lang="en-US" sz="2400" b="1" dirty="0" smtClean="0"/>
              <a:t>long </a:t>
            </a:r>
            <a:r>
              <a:rPr lang="en-US" sz="2400" b="1" dirty="0" smtClean="0">
                <a:solidFill>
                  <a:srgbClr val="FF0000"/>
                </a:solidFill>
              </a:rPr>
              <a:t>IDP region</a:t>
            </a:r>
          </a:p>
          <a:p>
            <a:r>
              <a:rPr lang="en-US" sz="2400" b="1" dirty="0"/>
              <a:t>i</a:t>
            </a:r>
            <a:r>
              <a:rPr lang="en-US" sz="2400" b="1" dirty="0" smtClean="0"/>
              <a:t>n between.</a:t>
            </a:r>
            <a:endParaRPr lang="en-US" sz="2400" b="1" dirty="0"/>
          </a:p>
        </p:txBody>
      </p:sp>
      <p:sp>
        <p:nvSpPr>
          <p:cNvPr id="3" name="TextBox 2"/>
          <p:cNvSpPr txBox="1"/>
          <p:nvPr/>
        </p:nvSpPr>
        <p:spPr>
          <a:xfrm>
            <a:off x="16654" y="5593080"/>
            <a:ext cx="2717411" cy="1015663"/>
          </a:xfrm>
          <a:prstGeom prst="rect">
            <a:avLst/>
          </a:prstGeom>
          <a:noFill/>
        </p:spPr>
        <p:txBody>
          <a:bodyPr wrap="none" rtlCol="0">
            <a:spAutoFit/>
          </a:bodyPr>
          <a:lstStyle/>
          <a:p>
            <a:r>
              <a:rPr lang="en-US" sz="2000" b="1" dirty="0" smtClean="0"/>
              <a:t>Dunker AK et al. </a:t>
            </a:r>
          </a:p>
          <a:p>
            <a:r>
              <a:rPr lang="en-US" sz="2000" b="1" dirty="0" err="1" smtClean="0"/>
              <a:t>Semin</a:t>
            </a:r>
            <a:r>
              <a:rPr lang="en-US" sz="2000" b="1" dirty="0"/>
              <a:t> </a:t>
            </a:r>
            <a:r>
              <a:rPr lang="en-US" sz="2000" b="1" dirty="0" smtClean="0"/>
              <a:t>Cell </a:t>
            </a:r>
            <a:r>
              <a:rPr lang="en-US" sz="2000" b="1" dirty="0" err="1" smtClean="0"/>
              <a:t>Devel</a:t>
            </a:r>
            <a:r>
              <a:rPr lang="en-US" sz="2000" b="1" dirty="0" smtClean="0"/>
              <a:t> </a:t>
            </a:r>
          </a:p>
          <a:p>
            <a:r>
              <a:rPr lang="en-US" sz="2000" b="1" dirty="0" smtClean="0"/>
              <a:t>Biol 37: 44-55 (2015)</a:t>
            </a:r>
            <a:endParaRPr lang="en-US" sz="2000" b="1" dirty="0"/>
          </a:p>
        </p:txBody>
      </p:sp>
    </p:spTree>
    <p:extLst>
      <p:ext uri="{BB962C8B-B14F-4D97-AF65-F5344CB8AC3E}">
        <p14:creationId xmlns:p14="http://schemas.microsoft.com/office/powerpoint/2010/main" val="3028456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260" y="373380"/>
            <a:ext cx="9189720" cy="646331"/>
          </a:xfrm>
          <a:prstGeom prst="rect">
            <a:avLst/>
          </a:prstGeom>
          <a:noFill/>
        </p:spPr>
        <p:txBody>
          <a:bodyPr wrap="square" rtlCol="0">
            <a:spAutoFit/>
          </a:bodyPr>
          <a:lstStyle/>
          <a:p>
            <a:pPr algn="ctr"/>
            <a:r>
              <a:rPr lang="en-US" sz="3600" b="1" dirty="0">
                <a:solidFill>
                  <a:srgbClr val="FF0000"/>
                </a:solidFill>
              </a:rPr>
              <a:t>IDPs</a:t>
            </a:r>
            <a:r>
              <a:rPr lang="en-US" sz="3600" b="1" dirty="0"/>
              <a:t> &amp; </a:t>
            </a:r>
            <a:r>
              <a:rPr lang="en-US" sz="3600" b="1" dirty="0">
                <a:solidFill>
                  <a:srgbClr val="0000FF"/>
                </a:solidFill>
              </a:rPr>
              <a:t>Function</a:t>
            </a:r>
            <a:r>
              <a:rPr lang="en-US" sz="3600" b="1" dirty="0"/>
              <a:t>: </a:t>
            </a:r>
            <a:r>
              <a:rPr lang="en-US" sz="3600" b="1" dirty="0" smtClean="0"/>
              <a:t>p21/p27/p57</a:t>
            </a:r>
            <a:endParaRPr lang="en-US" sz="3600" dirty="0"/>
          </a:p>
        </p:txBody>
      </p:sp>
      <p:sp>
        <p:nvSpPr>
          <p:cNvPr id="3" name="TextBox 2"/>
          <p:cNvSpPr txBox="1"/>
          <p:nvPr/>
        </p:nvSpPr>
        <p:spPr>
          <a:xfrm>
            <a:off x="480060" y="1584960"/>
            <a:ext cx="9227820" cy="5078313"/>
          </a:xfrm>
          <a:prstGeom prst="rect">
            <a:avLst/>
          </a:prstGeom>
          <a:noFill/>
        </p:spPr>
        <p:txBody>
          <a:bodyPr wrap="square" rtlCol="0">
            <a:spAutoFit/>
          </a:bodyPr>
          <a:lstStyle/>
          <a:p>
            <a:r>
              <a:rPr lang="en-US" sz="3200" b="1" dirty="0">
                <a:solidFill>
                  <a:schemeClr val="tx2"/>
                </a:solidFill>
                <a:sym typeface="Wingdings" pitchFamily="2" charset="2"/>
              </a:rPr>
              <a:t>p21 / p27 / </a:t>
            </a:r>
            <a:r>
              <a:rPr lang="en-US" sz="3200" b="1" dirty="0" smtClean="0">
                <a:solidFill>
                  <a:schemeClr val="tx2"/>
                </a:solidFill>
                <a:sym typeface="Wingdings" pitchFamily="2" charset="2"/>
              </a:rPr>
              <a:t>p57:</a:t>
            </a:r>
            <a:endParaRPr lang="en-US" sz="2800" b="1" dirty="0" smtClean="0">
              <a:solidFill>
                <a:schemeClr val="tx2"/>
              </a:solidFill>
              <a:sym typeface="Wingdings" pitchFamily="2" charset="2"/>
            </a:endParaRPr>
          </a:p>
          <a:p>
            <a:endParaRPr lang="en-US" sz="1000" dirty="0" smtClean="0"/>
          </a:p>
          <a:p>
            <a:pPr marL="404813" indent="-404813" eaLnBrk="1" hangingPunct="1">
              <a:buNone/>
            </a:pPr>
            <a:r>
              <a:rPr lang="en-US" sz="2800" b="1" dirty="0" smtClean="0">
                <a:solidFill>
                  <a:schemeClr val="tx2"/>
                </a:solidFill>
              </a:rPr>
              <a:t>●</a:t>
            </a:r>
            <a:r>
              <a:rPr lang="en-US" sz="2800" b="1" dirty="0" smtClean="0"/>
              <a:t> 	Each of these molecules is </a:t>
            </a:r>
            <a:r>
              <a:rPr lang="en-US" sz="2800" b="1" dirty="0" smtClean="0">
                <a:solidFill>
                  <a:srgbClr val="FF0000"/>
                </a:solidFill>
              </a:rPr>
              <a:t>100% IDP </a:t>
            </a:r>
            <a:r>
              <a:rPr lang="en-US" sz="2800" b="1" dirty="0" smtClean="0"/>
              <a:t>by both prediction and experiment; </a:t>
            </a:r>
          </a:p>
          <a:p>
            <a:pPr marL="404813" indent="-404813" eaLnBrk="1" hangingPunct="1">
              <a:buNone/>
            </a:pPr>
            <a:endParaRPr lang="en-US" sz="1000" b="1" dirty="0"/>
          </a:p>
          <a:p>
            <a:pPr marL="404813" indent="-404813" eaLnBrk="1" hangingPunct="1">
              <a:buNone/>
            </a:pPr>
            <a:r>
              <a:rPr lang="en-US" sz="2800" b="1" dirty="0">
                <a:solidFill>
                  <a:schemeClr val="tx2"/>
                </a:solidFill>
              </a:rPr>
              <a:t>● </a:t>
            </a:r>
            <a:r>
              <a:rPr lang="en-US" sz="2800" b="1" dirty="0" smtClean="0">
                <a:solidFill>
                  <a:schemeClr val="tx2"/>
                </a:solidFill>
              </a:rPr>
              <a:t>	</a:t>
            </a:r>
            <a:r>
              <a:rPr lang="en-US" sz="2800" b="1" dirty="0" smtClean="0"/>
              <a:t>Each of these proteins </a:t>
            </a:r>
            <a:r>
              <a:rPr lang="en-US" sz="2800" b="1" dirty="0"/>
              <a:t>is an inhibitor of </a:t>
            </a:r>
            <a:r>
              <a:rPr lang="en-US" sz="2800" b="1" dirty="0" smtClean="0"/>
              <a:t>the </a:t>
            </a:r>
            <a:r>
              <a:rPr lang="en-US" sz="2800" b="1" dirty="0"/>
              <a:t>cyclin dependent kinase (CDK)-cyclin </a:t>
            </a:r>
            <a:r>
              <a:rPr lang="en-US" sz="2800" b="1" dirty="0" smtClean="0"/>
              <a:t>complex;</a:t>
            </a:r>
          </a:p>
          <a:p>
            <a:pPr marL="404813" indent="-404813" eaLnBrk="1" hangingPunct="1">
              <a:buNone/>
            </a:pPr>
            <a:endParaRPr lang="en-US" sz="1000" b="1" dirty="0"/>
          </a:p>
          <a:p>
            <a:pPr marL="404813" indent="-404813" eaLnBrk="1" hangingPunct="1">
              <a:buNone/>
            </a:pPr>
            <a:r>
              <a:rPr lang="en-US" sz="2800" b="1" dirty="0">
                <a:solidFill>
                  <a:schemeClr val="tx2"/>
                </a:solidFill>
              </a:rPr>
              <a:t>● </a:t>
            </a:r>
            <a:r>
              <a:rPr lang="en-US" sz="2800" b="1" dirty="0" smtClean="0">
                <a:solidFill>
                  <a:schemeClr val="tx2"/>
                </a:solidFill>
              </a:rPr>
              <a:t>	</a:t>
            </a:r>
            <a:r>
              <a:rPr lang="en-US" sz="2800" b="1" dirty="0">
                <a:solidFill>
                  <a:schemeClr val="tx2"/>
                </a:solidFill>
              </a:rPr>
              <a:t>E</a:t>
            </a:r>
            <a:r>
              <a:rPr lang="en-US" sz="2800" b="1" dirty="0" smtClean="0">
                <a:solidFill>
                  <a:schemeClr val="tx2"/>
                </a:solidFill>
              </a:rPr>
              <a:t>ach of these proteins is involved in cell-cycle </a:t>
            </a:r>
            <a:r>
              <a:rPr lang="en-US" sz="2800" b="1" dirty="0">
                <a:solidFill>
                  <a:schemeClr val="tx2"/>
                </a:solidFill>
              </a:rPr>
              <a:t>check point </a:t>
            </a:r>
            <a:r>
              <a:rPr lang="en-US" sz="2800" b="1" dirty="0" smtClean="0">
                <a:solidFill>
                  <a:schemeClr val="tx2"/>
                </a:solidFill>
              </a:rPr>
              <a:t>control;  </a:t>
            </a:r>
          </a:p>
          <a:p>
            <a:pPr marL="404813" indent="-404813" eaLnBrk="1" hangingPunct="1">
              <a:buNone/>
            </a:pPr>
            <a:endParaRPr lang="en-US" sz="1000" b="1" dirty="0">
              <a:solidFill>
                <a:schemeClr val="tx2"/>
              </a:solidFill>
            </a:endParaRPr>
          </a:p>
          <a:p>
            <a:pPr marL="404813" indent="-404813" eaLnBrk="1" hangingPunct="1">
              <a:buNone/>
            </a:pPr>
            <a:r>
              <a:rPr lang="en-US" sz="2800" b="1" dirty="0">
                <a:solidFill>
                  <a:schemeClr val="tx2"/>
                </a:solidFill>
              </a:rPr>
              <a:t>● </a:t>
            </a:r>
            <a:r>
              <a:rPr lang="en-US" sz="2800" b="1" dirty="0" smtClean="0">
                <a:solidFill>
                  <a:schemeClr val="tx2"/>
                </a:solidFill>
              </a:rPr>
              <a:t>	Removal of each of these proteins from the CDK-cyclin complex involves a multistep process that may act as a signal coordinator. </a:t>
            </a:r>
          </a:p>
        </p:txBody>
      </p:sp>
    </p:spTree>
    <p:extLst>
      <p:ext uri="{BB962C8B-B14F-4D97-AF65-F5344CB8AC3E}">
        <p14:creationId xmlns:p14="http://schemas.microsoft.com/office/powerpoint/2010/main" val="2280459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1"/>
          <p:cNvSpPr>
            <a:spLocks noGrp="1" noChangeArrowheads="1"/>
          </p:cNvSpPr>
          <p:nvPr>
            <p:ph type="title" idx="4294967295"/>
          </p:nvPr>
        </p:nvSpPr>
        <p:spPr>
          <a:xfrm>
            <a:off x="14577" y="-60960"/>
            <a:ext cx="3579430" cy="1464062"/>
          </a:xfrm>
        </p:spPr>
        <p:txBody>
          <a:bodyPr/>
          <a:lstStyle/>
          <a:p>
            <a:pPr algn="l" eaLnBrk="1" hangingPunct="1"/>
            <a:r>
              <a:rPr lang="en-US" altLang="en-US" sz="2400" b="1" dirty="0" smtClean="0"/>
              <a:t>p21</a:t>
            </a:r>
            <a:r>
              <a:rPr lang="en-US" altLang="en-US" sz="2400" b="1" baseline="30000" dirty="0" smtClean="0"/>
              <a:t>Waf1/Cip1/Sdi1</a:t>
            </a:r>
            <a:r>
              <a:rPr lang="en-US" altLang="en-US" sz="3200" b="1" dirty="0" smtClean="0"/>
              <a:t/>
            </a:r>
            <a:br>
              <a:rPr lang="en-US" altLang="en-US" sz="3200" b="1" dirty="0" smtClean="0"/>
            </a:br>
            <a:r>
              <a:rPr lang="en-US" altLang="en-US" sz="3200" b="1" dirty="0" smtClean="0"/>
              <a:t>    </a:t>
            </a:r>
            <a:r>
              <a:rPr lang="en-US" altLang="en-US" sz="2400" b="1" dirty="0" smtClean="0"/>
              <a:t>p27</a:t>
            </a:r>
            <a:r>
              <a:rPr lang="en-US" altLang="en-US" sz="2400" b="1" baseline="30000" dirty="0"/>
              <a:t>K</a:t>
            </a:r>
            <a:r>
              <a:rPr lang="en-US" altLang="en-US" sz="2400" b="1" baseline="30000" dirty="0" smtClean="0"/>
              <a:t>ip1</a:t>
            </a:r>
            <a:r>
              <a:rPr lang="en-US" altLang="en-US" sz="3200" b="1" baseline="30000" dirty="0" smtClean="0"/>
              <a:t/>
            </a:r>
            <a:br>
              <a:rPr lang="en-US" altLang="en-US" sz="3200" b="1" baseline="30000" dirty="0" smtClean="0"/>
            </a:br>
            <a:r>
              <a:rPr lang="en-US" altLang="en-US" sz="3200" b="1" dirty="0" smtClean="0"/>
              <a:t>        </a:t>
            </a:r>
            <a:r>
              <a:rPr lang="en-US" altLang="en-US" sz="2400" b="1" dirty="0" smtClean="0"/>
              <a:t>p57</a:t>
            </a:r>
            <a:r>
              <a:rPr lang="en-US" altLang="en-US" sz="2400" b="1" baseline="30000" dirty="0" smtClean="0"/>
              <a:t>Kip2 </a:t>
            </a:r>
          </a:p>
        </p:txBody>
      </p:sp>
      <p:grpSp>
        <p:nvGrpSpPr>
          <p:cNvPr id="6147" name="Group 1"/>
          <p:cNvGrpSpPr>
            <a:grpSpLocks/>
          </p:cNvGrpSpPr>
          <p:nvPr/>
        </p:nvGrpSpPr>
        <p:grpSpPr bwMode="auto">
          <a:xfrm>
            <a:off x="2130306" y="-109569"/>
            <a:ext cx="8504850" cy="6775411"/>
            <a:chOff x="1634615" y="1676400"/>
            <a:chExt cx="6772275" cy="5038974"/>
          </a:xfrm>
          <a:solidFill>
            <a:srgbClr val="EAEAEA"/>
          </a:solidFill>
        </p:grpSpPr>
        <p:pic>
          <p:nvPicPr>
            <p:cNvPr id="6148" name="Picture 2" descr="C:\Users\Chris\Documents\Docs\DunkerLab\KeithsNMR\figures\figure5.tif"/>
            <p:cNvPicPr>
              <a:picLocks noChangeAspect="1" noChangeArrowheads="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634615" y="1726106"/>
              <a:ext cx="6772275" cy="49892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6149" name="Rectangle 3"/>
            <p:cNvSpPr>
              <a:spLocks noChangeArrowheads="1"/>
            </p:cNvSpPr>
            <p:nvPr/>
          </p:nvSpPr>
          <p:spPr bwMode="auto">
            <a:xfrm>
              <a:off x="1897855" y="1714500"/>
              <a:ext cx="258763" cy="2413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6150" name="Rectangle 4"/>
            <p:cNvSpPr>
              <a:spLocks noChangeArrowheads="1"/>
            </p:cNvSpPr>
            <p:nvPr/>
          </p:nvSpPr>
          <p:spPr bwMode="auto">
            <a:xfrm>
              <a:off x="5151437" y="1676400"/>
              <a:ext cx="258763" cy="2413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6151" name="Rectangle 5"/>
            <p:cNvSpPr>
              <a:spLocks noChangeArrowheads="1"/>
            </p:cNvSpPr>
            <p:nvPr/>
          </p:nvSpPr>
          <p:spPr bwMode="auto">
            <a:xfrm>
              <a:off x="1885154" y="4762500"/>
              <a:ext cx="258763" cy="2413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6152" name="Rectangle 6"/>
            <p:cNvSpPr>
              <a:spLocks noChangeArrowheads="1"/>
            </p:cNvSpPr>
            <p:nvPr/>
          </p:nvSpPr>
          <p:spPr bwMode="auto">
            <a:xfrm>
              <a:off x="3944937" y="4768850"/>
              <a:ext cx="258763" cy="241300"/>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grpSp>
      <p:sp>
        <p:nvSpPr>
          <p:cNvPr id="2" name="TextBox 1"/>
          <p:cNvSpPr txBox="1"/>
          <p:nvPr/>
        </p:nvSpPr>
        <p:spPr>
          <a:xfrm>
            <a:off x="175038" y="1403102"/>
            <a:ext cx="2475358" cy="5047536"/>
          </a:xfrm>
          <a:prstGeom prst="rect">
            <a:avLst/>
          </a:prstGeom>
          <a:noFill/>
        </p:spPr>
        <p:txBody>
          <a:bodyPr wrap="none" rtlCol="0">
            <a:spAutoFit/>
          </a:bodyPr>
          <a:lstStyle/>
          <a:p>
            <a:pPr algn="l"/>
            <a:r>
              <a:rPr lang="en-US" sz="2400" b="1" dirty="0" smtClean="0"/>
              <a:t>Reviewed in:</a:t>
            </a:r>
          </a:p>
          <a:p>
            <a:pPr algn="l"/>
            <a:endParaRPr lang="en-US" sz="1000" b="1" dirty="0" smtClean="0"/>
          </a:p>
          <a:p>
            <a:pPr algn="l"/>
            <a:r>
              <a:rPr lang="en-US" sz="2400" b="1" dirty="0" smtClean="0"/>
              <a:t>Dunker AK &amp;</a:t>
            </a:r>
          </a:p>
          <a:p>
            <a:pPr algn="l"/>
            <a:r>
              <a:rPr lang="en-US" sz="2400" b="1" dirty="0" smtClean="0"/>
              <a:t>Oldfield CJ</a:t>
            </a:r>
          </a:p>
          <a:p>
            <a:pPr algn="l"/>
            <a:r>
              <a:rPr lang="en-US" sz="2400" b="1" dirty="0" smtClean="0">
                <a:solidFill>
                  <a:srgbClr val="FF0000"/>
                </a:solidFill>
              </a:rPr>
              <a:t>IDPs</a:t>
            </a:r>
            <a:r>
              <a:rPr lang="en-US" sz="2400" b="1" dirty="0" smtClean="0"/>
              <a:t> Studied</a:t>
            </a:r>
          </a:p>
          <a:p>
            <a:pPr algn="l"/>
            <a:r>
              <a:rPr lang="en-US" sz="2400" b="1" dirty="0" smtClean="0"/>
              <a:t>by NMR, </a:t>
            </a:r>
          </a:p>
          <a:p>
            <a:pPr algn="l"/>
            <a:r>
              <a:rPr lang="en-US" sz="2400" b="1" dirty="0" err="1" smtClean="0"/>
              <a:t>Adv</a:t>
            </a:r>
            <a:r>
              <a:rPr lang="en-US" sz="2400" b="1" dirty="0" smtClean="0"/>
              <a:t> </a:t>
            </a:r>
            <a:r>
              <a:rPr lang="en-US" sz="2400" b="1" dirty="0" err="1" smtClean="0"/>
              <a:t>Expt</a:t>
            </a:r>
            <a:r>
              <a:rPr lang="en-US" sz="2400" b="1" dirty="0" smtClean="0"/>
              <a:t> Med </a:t>
            </a:r>
          </a:p>
          <a:p>
            <a:pPr algn="l"/>
            <a:r>
              <a:rPr lang="en-US" sz="2400" b="1" dirty="0" smtClean="0"/>
              <a:t>&amp; Biol; </a:t>
            </a:r>
            <a:r>
              <a:rPr lang="en-US" sz="2400" b="1" dirty="0" err="1" smtClean="0"/>
              <a:t>Felli</a:t>
            </a:r>
            <a:r>
              <a:rPr lang="en-US" sz="2400" b="1" dirty="0" smtClean="0"/>
              <a:t> &amp; </a:t>
            </a:r>
          </a:p>
          <a:p>
            <a:pPr algn="l"/>
            <a:r>
              <a:rPr lang="en-US" sz="2400" b="1" dirty="0" err="1" smtClean="0"/>
              <a:t>Pierattelli</a:t>
            </a:r>
            <a:r>
              <a:rPr lang="en-US" sz="2400" b="1" dirty="0" smtClean="0"/>
              <a:t> (</a:t>
            </a:r>
            <a:r>
              <a:rPr lang="en-US" sz="2400" b="1" dirty="0" err="1" smtClean="0"/>
              <a:t>eds</a:t>
            </a:r>
            <a:r>
              <a:rPr lang="en-US" sz="2400" b="1" dirty="0" smtClean="0"/>
              <a:t>),</a:t>
            </a:r>
          </a:p>
          <a:p>
            <a:pPr algn="l"/>
            <a:r>
              <a:rPr lang="en-US" sz="2400" b="1" dirty="0" smtClean="0"/>
              <a:t>Springer </a:t>
            </a:r>
          </a:p>
          <a:p>
            <a:pPr algn="l"/>
            <a:r>
              <a:rPr lang="en-US" sz="2400" b="1" dirty="0" smtClean="0"/>
              <a:t>International</a:t>
            </a:r>
          </a:p>
          <a:p>
            <a:pPr algn="l"/>
            <a:r>
              <a:rPr lang="en-US" sz="2400" b="1" dirty="0" smtClean="0"/>
              <a:t>Publishing,</a:t>
            </a:r>
          </a:p>
          <a:p>
            <a:pPr algn="l"/>
            <a:r>
              <a:rPr lang="en-US" sz="2400" b="1" dirty="0" smtClean="0"/>
              <a:t>Switzerland</a:t>
            </a:r>
          </a:p>
          <a:p>
            <a:pPr algn="l"/>
            <a:r>
              <a:rPr lang="en-US" sz="2400" b="1" dirty="0" smtClean="0"/>
              <a:t>pp. 1-34 (2015)</a:t>
            </a:r>
            <a:endParaRPr lang="en-US" sz="2400" b="1" dirty="0"/>
          </a:p>
        </p:txBody>
      </p:sp>
      <p:sp>
        <p:nvSpPr>
          <p:cNvPr id="3" name="TextBox 2"/>
          <p:cNvSpPr txBox="1"/>
          <p:nvPr/>
        </p:nvSpPr>
        <p:spPr>
          <a:xfrm>
            <a:off x="3271929" y="3539065"/>
            <a:ext cx="6648510" cy="830997"/>
          </a:xfrm>
          <a:prstGeom prst="rect">
            <a:avLst/>
          </a:prstGeom>
          <a:noFill/>
        </p:spPr>
        <p:txBody>
          <a:bodyPr wrap="square" rtlCol="0">
            <a:spAutoFit/>
          </a:bodyPr>
          <a:lstStyle/>
          <a:p>
            <a:pPr algn="l"/>
            <a:r>
              <a:rPr lang="en-US" sz="2400" b="1" dirty="0" smtClean="0"/>
              <a:t>Intrinsic Disorder       </a:t>
            </a:r>
            <a:r>
              <a:rPr lang="en-US" sz="2400" b="1" dirty="0" smtClean="0">
                <a:sym typeface="Wingdings" panose="05000000000000000000" pitchFamily="2" charset="2"/>
              </a:rPr>
              <a:t>            Structure</a:t>
            </a:r>
          </a:p>
          <a:p>
            <a:pPr algn="l"/>
            <a:r>
              <a:rPr lang="en-US" sz="2400" b="1" dirty="0">
                <a:sym typeface="Wingdings" panose="05000000000000000000" pitchFamily="2" charset="2"/>
              </a:rPr>
              <a:t> </a:t>
            </a:r>
            <a:r>
              <a:rPr lang="en-US" sz="2400" b="1" dirty="0" smtClean="0">
                <a:sym typeface="Wingdings" panose="05000000000000000000" pitchFamily="2" charset="2"/>
              </a:rPr>
              <a:t>      p21 alone                            p21 + CDK</a:t>
            </a:r>
            <a:endParaRPr lang="en-US" sz="2400" b="1" dirty="0"/>
          </a:p>
        </p:txBody>
      </p:sp>
      <p:sp>
        <p:nvSpPr>
          <p:cNvPr id="4" name="TextBox 3"/>
          <p:cNvSpPr txBox="1"/>
          <p:nvPr/>
        </p:nvSpPr>
        <p:spPr>
          <a:xfrm>
            <a:off x="4109563" y="6286010"/>
            <a:ext cx="1201098" cy="400110"/>
          </a:xfrm>
          <a:prstGeom prst="rect">
            <a:avLst/>
          </a:prstGeom>
          <a:noFill/>
        </p:spPr>
        <p:txBody>
          <a:bodyPr wrap="none" rtlCol="0">
            <a:spAutoFit/>
          </a:bodyPr>
          <a:lstStyle/>
          <a:p>
            <a:r>
              <a:rPr lang="en-US" sz="2000" b="1" dirty="0" smtClean="0"/>
              <a:t>Cyclin A</a:t>
            </a:r>
            <a:endParaRPr lang="en-US" sz="2000" b="1" dirty="0"/>
          </a:p>
        </p:txBody>
      </p:sp>
      <p:sp>
        <p:nvSpPr>
          <p:cNvPr id="12" name="TextBox 11"/>
          <p:cNvSpPr txBox="1"/>
          <p:nvPr/>
        </p:nvSpPr>
        <p:spPr>
          <a:xfrm>
            <a:off x="2369007" y="6443223"/>
            <a:ext cx="885179" cy="400110"/>
          </a:xfrm>
          <a:prstGeom prst="rect">
            <a:avLst/>
          </a:prstGeom>
          <a:noFill/>
          <a:ln>
            <a:solidFill>
              <a:schemeClr val="accent1"/>
            </a:solidFill>
          </a:ln>
        </p:spPr>
        <p:txBody>
          <a:bodyPr wrap="none" rtlCol="0">
            <a:spAutoFit/>
          </a:bodyPr>
          <a:lstStyle/>
          <a:p>
            <a:r>
              <a:rPr lang="en-US" sz="2000" b="1" dirty="0" smtClean="0"/>
              <a:t>CDK2</a:t>
            </a:r>
            <a:endParaRPr lang="en-US" sz="2000" b="1" dirty="0"/>
          </a:p>
        </p:txBody>
      </p:sp>
      <p:sp>
        <p:nvSpPr>
          <p:cNvPr id="5" name="Rectangle 4"/>
          <p:cNvSpPr/>
          <p:nvPr/>
        </p:nvSpPr>
        <p:spPr>
          <a:xfrm>
            <a:off x="2602421" y="4201299"/>
            <a:ext cx="715260" cy="461665"/>
          </a:xfrm>
          <a:prstGeom prst="rect">
            <a:avLst/>
          </a:prstGeom>
        </p:spPr>
        <p:txBody>
          <a:bodyPr wrap="none">
            <a:spAutoFit/>
          </a:bodyPr>
          <a:lstStyle/>
          <a:p>
            <a:r>
              <a:rPr lang="en-US" sz="2400" b="1" dirty="0" smtClean="0">
                <a:solidFill>
                  <a:srgbClr val="FF0000"/>
                </a:solidFill>
              </a:rPr>
              <a:t>p27</a:t>
            </a:r>
            <a:endParaRPr lang="en-US" sz="2400" b="1" dirty="0">
              <a:solidFill>
                <a:srgbClr val="FF0000"/>
              </a:solidFill>
            </a:endParaRPr>
          </a:p>
        </p:txBody>
      </p:sp>
      <p:sp>
        <p:nvSpPr>
          <p:cNvPr id="6" name="TextBox 5"/>
          <p:cNvSpPr txBox="1"/>
          <p:nvPr/>
        </p:nvSpPr>
        <p:spPr>
          <a:xfrm>
            <a:off x="6248400" y="266112"/>
            <a:ext cx="184731" cy="769441"/>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9735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103120" y="167640"/>
            <a:ext cx="6034234" cy="1165860"/>
          </a:xfrm>
        </p:spPr>
        <p:txBody>
          <a:bodyPr/>
          <a:lstStyle/>
          <a:p>
            <a:r>
              <a:rPr lang="en-US" altLang="en-US" sz="4000" b="1" dirty="0" smtClean="0">
                <a:solidFill>
                  <a:srgbClr val="FF0000"/>
                </a:solidFill>
              </a:rPr>
              <a:t>IDPs </a:t>
            </a:r>
            <a:r>
              <a:rPr lang="en-US" altLang="en-US" sz="4000" b="1" dirty="0" smtClean="0"/>
              <a:t>&amp; </a:t>
            </a:r>
            <a:r>
              <a:rPr lang="en-US" altLang="en-US" sz="4000" b="1" dirty="0" smtClean="0">
                <a:solidFill>
                  <a:srgbClr val="0000FF"/>
                </a:solidFill>
              </a:rPr>
              <a:t>Function</a:t>
            </a:r>
            <a:br>
              <a:rPr lang="en-US" altLang="en-US" sz="4000" b="1" dirty="0" smtClean="0">
                <a:solidFill>
                  <a:srgbClr val="0000FF"/>
                </a:solidFill>
              </a:rPr>
            </a:br>
            <a:r>
              <a:rPr lang="en-US" altLang="en-US" sz="4000" b="1" dirty="0" smtClean="0">
                <a:solidFill>
                  <a:schemeClr val="tx1"/>
                </a:solidFill>
              </a:rPr>
              <a:t>Global Analysis </a:t>
            </a:r>
            <a:endParaRPr lang="en-US" altLang="en-US" sz="4000" b="1" dirty="0">
              <a:solidFill>
                <a:schemeClr val="tx1"/>
              </a:solidFill>
            </a:endParaRPr>
          </a:p>
        </p:txBody>
      </p:sp>
      <p:sp>
        <p:nvSpPr>
          <p:cNvPr id="950275" name="Rectangle 3"/>
          <p:cNvSpPr>
            <a:spLocks noGrp="1" noChangeArrowheads="1"/>
          </p:cNvSpPr>
          <p:nvPr>
            <p:ph type="body" idx="1"/>
          </p:nvPr>
        </p:nvSpPr>
        <p:spPr>
          <a:xfrm>
            <a:off x="0" y="2430955"/>
            <a:ext cx="10287000" cy="4427045"/>
          </a:xfrm>
        </p:spPr>
        <p:txBody>
          <a:bodyPr/>
          <a:lstStyle/>
          <a:p>
            <a:pPr marL="404813" indent="-404813">
              <a:buNone/>
            </a:pPr>
            <a:r>
              <a:rPr lang="en-US" b="1" dirty="0">
                <a:solidFill>
                  <a:schemeClr val="tx2"/>
                </a:solidFill>
              </a:rPr>
              <a:t>● </a:t>
            </a:r>
            <a:r>
              <a:rPr lang="en-US" altLang="en-US" b="1" dirty="0" smtClean="0"/>
              <a:t>Collect </a:t>
            </a:r>
            <a:r>
              <a:rPr lang="en-US" altLang="en-US" b="1" dirty="0" err="1" smtClean="0"/>
              <a:t>SwissProt</a:t>
            </a:r>
            <a:r>
              <a:rPr lang="en-US" altLang="en-US" b="1" dirty="0" smtClean="0"/>
              <a:t> function-specific sequences</a:t>
            </a:r>
            <a:r>
              <a:rPr lang="en-US" altLang="en-US" b="1" dirty="0"/>
              <a:t>;</a:t>
            </a:r>
            <a:endParaRPr lang="en-US" altLang="en-US" b="1" dirty="0" smtClean="0"/>
          </a:p>
          <a:p>
            <a:pPr marL="404813" indent="-404813">
              <a:buNone/>
            </a:pPr>
            <a:r>
              <a:rPr lang="en-US" b="1" dirty="0" smtClean="0">
                <a:solidFill>
                  <a:schemeClr val="tx2"/>
                </a:solidFill>
              </a:rPr>
              <a:t>● </a:t>
            </a:r>
            <a:r>
              <a:rPr lang="en-US" altLang="en-US" b="1" dirty="0" smtClean="0"/>
              <a:t>Collect matching random-function sequences; Repeat 1,000 times; </a:t>
            </a:r>
          </a:p>
          <a:p>
            <a:pPr marL="404813" indent="-404813">
              <a:buNone/>
            </a:pPr>
            <a:r>
              <a:rPr lang="en-US" b="1" dirty="0" smtClean="0">
                <a:solidFill>
                  <a:schemeClr val="tx2"/>
                </a:solidFill>
              </a:rPr>
              <a:t>● </a:t>
            </a:r>
            <a:r>
              <a:rPr lang="en-US" altLang="en-US" b="1" dirty="0" smtClean="0"/>
              <a:t>Predict </a:t>
            </a:r>
            <a:r>
              <a:rPr lang="en-US" altLang="en-US" b="1" dirty="0" smtClean="0">
                <a:solidFill>
                  <a:srgbClr val="FF0000"/>
                </a:solidFill>
              </a:rPr>
              <a:t>disorder</a:t>
            </a:r>
            <a:r>
              <a:rPr lang="en-US" altLang="en-US" b="1" dirty="0" smtClean="0"/>
              <a:t> for each function-specific </a:t>
            </a:r>
            <a:r>
              <a:rPr lang="en-US" altLang="en-US" b="1" dirty="0"/>
              <a:t>&amp;</a:t>
            </a:r>
            <a:r>
              <a:rPr lang="en-US" altLang="en-US" b="1" dirty="0" smtClean="0"/>
              <a:t> 1,000 random-function sets </a:t>
            </a:r>
            <a:r>
              <a:rPr lang="en-US" altLang="en-US" b="1" dirty="0" smtClean="0">
                <a:sym typeface="Wingdings" panose="05000000000000000000" pitchFamily="2" charset="2"/>
              </a:rPr>
              <a:t> </a:t>
            </a:r>
            <a:r>
              <a:rPr lang="en-US" altLang="en-US" sz="3000" b="1" dirty="0" smtClean="0">
                <a:sym typeface="Wingdings" panose="05000000000000000000" pitchFamily="2" charset="2"/>
              </a:rPr>
              <a:t>all RFS ~ fit one Gaussian</a:t>
            </a:r>
            <a:r>
              <a:rPr lang="en-US" altLang="en-US" sz="3000" b="1" dirty="0" smtClean="0"/>
              <a:t>; </a:t>
            </a:r>
            <a:endParaRPr lang="en-US" altLang="en-US" sz="3000" b="1" dirty="0"/>
          </a:p>
          <a:p>
            <a:pPr marL="404813" indent="-404813">
              <a:buNone/>
            </a:pPr>
            <a:r>
              <a:rPr lang="en-US" b="1" dirty="0" smtClean="0">
                <a:solidFill>
                  <a:schemeClr val="tx2"/>
                </a:solidFill>
              </a:rPr>
              <a:t>●</a:t>
            </a:r>
            <a:r>
              <a:rPr lang="en-US" b="1" dirty="0" smtClean="0"/>
              <a:t> Rank </a:t>
            </a:r>
            <a:r>
              <a:rPr lang="en-US" b="1" dirty="0" smtClean="0">
                <a:solidFill>
                  <a:srgbClr val="0000FF"/>
                </a:solidFill>
              </a:rPr>
              <a:t>structure-</a:t>
            </a:r>
            <a:r>
              <a:rPr lang="en-US" b="1" dirty="0" smtClean="0"/>
              <a:t> and </a:t>
            </a:r>
            <a:r>
              <a:rPr lang="en-US" b="1" dirty="0" smtClean="0">
                <a:solidFill>
                  <a:srgbClr val="FF0000"/>
                </a:solidFill>
              </a:rPr>
              <a:t>disorder-</a:t>
            </a:r>
            <a:r>
              <a:rPr lang="en-US" b="1" dirty="0" smtClean="0"/>
              <a:t>associated functions by </a:t>
            </a:r>
            <a:r>
              <a:rPr lang="en-US" altLang="en-US" b="1" dirty="0" smtClean="0"/>
              <a:t>Z-scores ( Z-score = [x – &lt;x&gt;]/</a:t>
            </a:r>
            <a:r>
              <a:rPr lang="en-US" altLang="en-US" b="1" dirty="0" smtClean="0">
                <a:latin typeface="Symbol" panose="05050102010706020507" pitchFamily="18" charset="2"/>
              </a:rPr>
              <a:t>s</a:t>
            </a:r>
            <a:r>
              <a:rPr lang="en-US" altLang="en-US" b="1" dirty="0" smtClean="0"/>
              <a:t> );</a:t>
            </a:r>
            <a:endParaRPr lang="en-US" altLang="en-US" b="1" dirty="0"/>
          </a:p>
          <a:p>
            <a:pPr marL="404813" indent="-404813">
              <a:buNone/>
            </a:pPr>
            <a:r>
              <a:rPr lang="en-US" b="1" dirty="0" smtClean="0">
                <a:solidFill>
                  <a:schemeClr val="tx2"/>
                </a:solidFill>
              </a:rPr>
              <a:t> </a:t>
            </a:r>
            <a:r>
              <a:rPr lang="en-US" altLang="en-US" b="1" dirty="0"/>
              <a:t>–</a:t>
            </a:r>
            <a:r>
              <a:rPr lang="en-US" b="1" dirty="0" smtClean="0"/>
              <a:t> values = more structure, + values = more disorder</a:t>
            </a:r>
            <a:endParaRPr lang="en-US" alt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280129856"/>
              </p:ext>
            </p:extLst>
          </p:nvPr>
        </p:nvGraphicFramePr>
        <p:xfrm>
          <a:off x="154223" y="42532"/>
          <a:ext cx="1892353" cy="1903226"/>
        </p:xfrm>
        <a:graphic>
          <a:graphicData uri="http://schemas.openxmlformats.org/presentationml/2006/ole">
            <mc:AlternateContent xmlns:mc="http://schemas.openxmlformats.org/markup-compatibility/2006">
              <mc:Choice xmlns:v="urn:schemas-microsoft-com:vml" Requires="v">
                <p:oleObj spid="_x0000_s5354" name="Photo Editor Photo" r:id="rId4" imgW="8247619" imgH="9821646" progId="MSPhotoEd.3">
                  <p:embed/>
                </p:oleObj>
              </mc:Choice>
              <mc:Fallback>
                <p:oleObj name="Photo Editor Photo" r:id="rId4" imgW="8247619" imgH="982164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23" y="42532"/>
                        <a:ext cx="1892353" cy="1903226"/>
                      </a:xfrm>
                      <a:prstGeom prst="rect">
                        <a:avLst/>
                      </a:prstGeom>
                      <a:noFill/>
                      <a:ln>
                        <a:noFill/>
                      </a:ln>
                      <a:effectLst/>
                      <a:extLst/>
                    </p:spPr>
                  </p:pic>
                </p:oleObj>
              </mc:Fallback>
            </mc:AlternateContent>
          </a:graphicData>
        </a:graphic>
      </p:graphicFrame>
      <p:pic>
        <p:nvPicPr>
          <p:cNvPr id="6" name="Picture 42" descr="zor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353" y="0"/>
            <a:ext cx="1844847" cy="205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651" y="1920240"/>
            <a:ext cx="2380780" cy="523220"/>
          </a:xfrm>
          <a:prstGeom prst="rect">
            <a:avLst/>
          </a:prstGeom>
          <a:noFill/>
        </p:spPr>
        <p:txBody>
          <a:bodyPr wrap="none" rtlCol="0">
            <a:spAutoFit/>
          </a:bodyPr>
          <a:lstStyle/>
          <a:p>
            <a:r>
              <a:rPr lang="en-US" sz="2800" b="1" dirty="0" err="1" smtClean="0"/>
              <a:t>Hongbao</a:t>
            </a:r>
            <a:r>
              <a:rPr lang="en-US" sz="2800" b="1" dirty="0" smtClean="0"/>
              <a:t> </a:t>
            </a:r>
            <a:r>
              <a:rPr lang="en-US" sz="2800" b="1" dirty="0" err="1" smtClean="0"/>
              <a:t>Xie</a:t>
            </a:r>
            <a:endParaRPr lang="en-US" sz="2800" b="1" dirty="0"/>
          </a:p>
        </p:txBody>
      </p:sp>
      <p:sp>
        <p:nvSpPr>
          <p:cNvPr id="3" name="TextBox 2"/>
          <p:cNvSpPr txBox="1"/>
          <p:nvPr/>
        </p:nvSpPr>
        <p:spPr>
          <a:xfrm>
            <a:off x="7303342" y="1996420"/>
            <a:ext cx="3060453" cy="523220"/>
          </a:xfrm>
          <a:prstGeom prst="rect">
            <a:avLst/>
          </a:prstGeom>
          <a:noFill/>
        </p:spPr>
        <p:txBody>
          <a:bodyPr wrap="none" rtlCol="0">
            <a:spAutoFit/>
          </a:bodyPr>
          <a:lstStyle/>
          <a:p>
            <a:r>
              <a:rPr lang="en-US" sz="2800" b="1" dirty="0" smtClean="0"/>
              <a:t>Zoran </a:t>
            </a:r>
            <a:r>
              <a:rPr lang="en-US" sz="2800" b="1" dirty="0" err="1" smtClean="0"/>
              <a:t>Obradovic</a:t>
            </a:r>
            <a:endParaRPr lang="en-US" sz="2800" b="1" dirty="0"/>
          </a:p>
        </p:txBody>
      </p:sp>
    </p:spTree>
    <p:extLst>
      <p:ext uri="{BB962C8B-B14F-4D97-AF65-F5344CB8AC3E}">
        <p14:creationId xmlns:p14="http://schemas.microsoft.com/office/powerpoint/2010/main" val="920087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1" y="0"/>
            <a:ext cx="10005060" cy="1020726"/>
          </a:xfrm>
        </p:spPr>
        <p:txBody>
          <a:bodyPr/>
          <a:lstStyle/>
          <a:p>
            <a:r>
              <a:rPr lang="en-US" sz="2800" b="1" dirty="0" smtClean="0"/>
              <a:t>Top 10 </a:t>
            </a:r>
            <a:r>
              <a:rPr lang="en-US" sz="2800" b="1" dirty="0" smtClean="0">
                <a:solidFill>
                  <a:srgbClr val="339933"/>
                </a:solidFill>
              </a:rPr>
              <a:t>Biological Processes </a:t>
            </a:r>
            <a:r>
              <a:rPr lang="en-US" sz="2800" b="1" dirty="0" smtClean="0"/>
              <a:t>Most Strongly Associated with Low-prediction of </a:t>
            </a:r>
            <a:r>
              <a:rPr lang="en-US" sz="2800" b="1" dirty="0" smtClean="0">
                <a:solidFill>
                  <a:srgbClr val="FF0000"/>
                </a:solidFill>
              </a:rPr>
              <a:t>Disorder </a:t>
            </a:r>
            <a:r>
              <a:rPr lang="en-US" sz="2800" b="1" dirty="0" smtClean="0">
                <a:solidFill>
                  <a:srgbClr val="0000FF"/>
                </a:solidFill>
              </a:rPr>
              <a:t>(e.g. with Structure)</a:t>
            </a:r>
            <a:endParaRPr lang="en-US" sz="2800" b="1" dirty="0">
              <a:solidFill>
                <a:srgbClr val="00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648974"/>
              </p:ext>
            </p:extLst>
          </p:nvPr>
        </p:nvGraphicFramePr>
        <p:xfrm>
          <a:off x="425320" y="1020703"/>
          <a:ext cx="9346019" cy="5273040"/>
        </p:xfrm>
        <a:graphic>
          <a:graphicData uri="http://schemas.openxmlformats.org/drawingml/2006/table">
            <a:tbl>
              <a:tblPr firstRow="1" bandRow="1">
                <a:tableStyleId>{5C22544A-7EE6-4342-B048-85BDC9FD1C3A}</a:tableStyleId>
              </a:tblPr>
              <a:tblGrid>
                <a:gridCol w="3976577"/>
                <a:gridCol w="1456660"/>
                <a:gridCol w="1658679"/>
                <a:gridCol w="1297172"/>
                <a:gridCol w="956931"/>
              </a:tblGrid>
              <a:tr h="658079">
                <a:tc>
                  <a:txBody>
                    <a:bodyPr/>
                    <a:lstStyle/>
                    <a:p>
                      <a:pPr algn="ctr"/>
                      <a:r>
                        <a:rPr lang="en-US" sz="2000" dirty="0" smtClean="0">
                          <a:solidFill>
                            <a:schemeClr val="tx1"/>
                          </a:solidFill>
                        </a:rPr>
                        <a:t>KEYWORDS</a:t>
                      </a:r>
                      <a:endParaRPr lang="en-US" sz="2000" dirty="0">
                        <a:solidFill>
                          <a:schemeClr val="tx1"/>
                        </a:solidFill>
                      </a:endParaRPr>
                    </a:p>
                  </a:txBody>
                  <a:tcPr/>
                </a:tc>
                <a:tc>
                  <a:txBody>
                    <a:bodyPr/>
                    <a:lstStyle/>
                    <a:p>
                      <a:pPr algn="ctr"/>
                      <a:r>
                        <a:rPr lang="en-US" sz="2000" dirty="0" smtClean="0">
                          <a:solidFill>
                            <a:schemeClr val="tx1"/>
                          </a:solidFill>
                        </a:rPr>
                        <a:t>Proteins</a:t>
                      </a:r>
                    </a:p>
                    <a:p>
                      <a:pPr algn="ctr"/>
                      <a:r>
                        <a:rPr lang="en-US" sz="2000" dirty="0" smtClean="0">
                          <a:solidFill>
                            <a:schemeClr val="tx1"/>
                          </a:solidFill>
                        </a:rPr>
                        <a:t>(number)</a:t>
                      </a:r>
                      <a:endParaRPr lang="en-US" sz="2000" dirty="0">
                        <a:solidFill>
                          <a:schemeClr val="tx1"/>
                        </a:solidFill>
                      </a:endParaRPr>
                    </a:p>
                  </a:txBody>
                  <a:tcPr/>
                </a:tc>
                <a:tc>
                  <a:txBody>
                    <a:bodyPr/>
                    <a:lstStyle/>
                    <a:p>
                      <a:pPr algn="ctr"/>
                      <a:r>
                        <a:rPr lang="en-US" sz="2000" dirty="0" smtClean="0">
                          <a:solidFill>
                            <a:schemeClr val="tx1"/>
                          </a:solidFill>
                        </a:rPr>
                        <a:t>Families </a:t>
                      </a:r>
                    </a:p>
                    <a:p>
                      <a:pPr algn="ctr"/>
                      <a:r>
                        <a:rPr lang="en-US" sz="2000" dirty="0" smtClean="0">
                          <a:solidFill>
                            <a:schemeClr val="tx1"/>
                          </a:solidFill>
                        </a:rPr>
                        <a:t>(number)</a:t>
                      </a:r>
                      <a:endParaRPr lang="en-US" sz="2000" dirty="0">
                        <a:solidFill>
                          <a:schemeClr val="tx1"/>
                        </a:solidFill>
                      </a:endParaRPr>
                    </a:p>
                  </a:txBody>
                  <a:tcPr/>
                </a:tc>
                <a:tc>
                  <a:txBody>
                    <a:bodyPr/>
                    <a:lstStyle/>
                    <a:p>
                      <a:pPr algn="ctr"/>
                      <a:r>
                        <a:rPr lang="en-US" sz="2000" dirty="0" smtClean="0">
                          <a:solidFill>
                            <a:schemeClr val="tx1"/>
                          </a:solidFill>
                        </a:rPr>
                        <a:t>Length</a:t>
                      </a:r>
                    </a:p>
                    <a:p>
                      <a:pPr algn="ctr"/>
                      <a:r>
                        <a:rPr lang="en-US" sz="2000" baseline="0" dirty="0" smtClean="0">
                          <a:solidFill>
                            <a:schemeClr val="tx1"/>
                          </a:solidFill>
                        </a:rPr>
                        <a:t>(Ave)</a:t>
                      </a:r>
                      <a:endParaRPr lang="en-US" sz="2000" dirty="0">
                        <a:solidFill>
                          <a:schemeClr val="tx1"/>
                        </a:solidFill>
                      </a:endParaRPr>
                    </a:p>
                  </a:txBody>
                  <a:tcPr/>
                </a:tc>
                <a:tc>
                  <a:txBody>
                    <a:bodyPr/>
                    <a:lstStyle/>
                    <a:p>
                      <a:pPr algn="ctr"/>
                      <a:r>
                        <a:rPr lang="en-US" sz="2000" dirty="0" smtClean="0">
                          <a:solidFill>
                            <a:schemeClr val="tx1"/>
                          </a:solidFill>
                        </a:rPr>
                        <a:t>Z –Score</a:t>
                      </a:r>
                      <a:endParaRPr lang="en-US" sz="2000" dirty="0">
                        <a:solidFill>
                          <a:schemeClr val="tx1"/>
                        </a:solidFill>
                      </a:endParaRPr>
                    </a:p>
                  </a:txBody>
                  <a:tcPr/>
                </a:tc>
              </a:tr>
              <a:tr h="381268">
                <a:tc>
                  <a:txBody>
                    <a:bodyPr/>
                    <a:lstStyle/>
                    <a:p>
                      <a:pPr algn="ctr"/>
                      <a:r>
                        <a:rPr lang="en-US" sz="2400" b="1" i="1" dirty="0" smtClean="0">
                          <a:solidFill>
                            <a:srgbClr val="0000FF"/>
                          </a:solidFill>
                        </a:rPr>
                        <a:t>GMP</a:t>
                      </a:r>
                      <a:r>
                        <a:rPr lang="en-US" sz="2400" b="1" i="1" baseline="0" dirty="0" smtClean="0">
                          <a:solidFill>
                            <a:srgbClr val="0000FF"/>
                          </a:solidFill>
                        </a:rPr>
                        <a:t> Biosynthesis</a:t>
                      </a:r>
                      <a:endParaRPr lang="en-US" sz="2400" b="1" i="1" dirty="0">
                        <a:solidFill>
                          <a:srgbClr val="0000FF"/>
                        </a:solidFill>
                      </a:endParaRPr>
                    </a:p>
                  </a:txBody>
                  <a:tcPr/>
                </a:tc>
                <a:tc>
                  <a:txBody>
                    <a:bodyPr/>
                    <a:lstStyle/>
                    <a:p>
                      <a:pPr algn="ctr"/>
                      <a:r>
                        <a:rPr lang="en-US" sz="2400" b="1" dirty="0" smtClean="0"/>
                        <a:t>225</a:t>
                      </a:r>
                      <a:endParaRPr lang="en-US" sz="2400" b="1" dirty="0"/>
                    </a:p>
                  </a:txBody>
                  <a:tcPr/>
                </a:tc>
                <a:tc>
                  <a:txBody>
                    <a:bodyPr/>
                    <a:lstStyle/>
                    <a:p>
                      <a:pPr algn="ctr"/>
                      <a:r>
                        <a:rPr lang="en-US" sz="2400" b="1" dirty="0" smtClean="0"/>
                        <a:t>3</a:t>
                      </a:r>
                      <a:endParaRPr lang="en-US" sz="2400" b="1" dirty="0"/>
                    </a:p>
                  </a:txBody>
                  <a:tcPr/>
                </a:tc>
                <a:tc>
                  <a:txBody>
                    <a:bodyPr/>
                    <a:lstStyle/>
                    <a:p>
                      <a:pPr algn="ctr"/>
                      <a:r>
                        <a:rPr lang="en-US" sz="2400" b="1" dirty="0" smtClean="0"/>
                        <a:t>473</a:t>
                      </a:r>
                      <a:endParaRPr lang="en-US" sz="2400" b="1" dirty="0"/>
                    </a:p>
                  </a:txBody>
                  <a:tcPr/>
                </a:tc>
                <a:tc>
                  <a:txBody>
                    <a:bodyPr/>
                    <a:lstStyle/>
                    <a:p>
                      <a:pPr algn="ctr"/>
                      <a:r>
                        <a:rPr lang="en-US" sz="2400" b="1" dirty="0" smtClean="0"/>
                        <a:t>–17.6</a:t>
                      </a:r>
                    </a:p>
                  </a:txBody>
                  <a:tcPr/>
                </a:tc>
              </a:tr>
              <a:tr h="381268">
                <a:tc>
                  <a:txBody>
                    <a:bodyPr/>
                    <a:lstStyle/>
                    <a:p>
                      <a:pPr algn="ctr"/>
                      <a:r>
                        <a:rPr lang="en-US" sz="2400" b="1" i="1" dirty="0" smtClean="0">
                          <a:solidFill>
                            <a:srgbClr val="0000FF"/>
                          </a:solidFill>
                        </a:rPr>
                        <a:t>Amino-acid</a:t>
                      </a:r>
                      <a:r>
                        <a:rPr lang="en-US" sz="2400" b="1" i="1" baseline="0" dirty="0" smtClean="0">
                          <a:solidFill>
                            <a:srgbClr val="0000FF"/>
                          </a:solidFill>
                        </a:rPr>
                        <a:t> Biosynthesis</a:t>
                      </a:r>
                      <a:endParaRPr lang="en-US" sz="2400" b="1" i="1" dirty="0">
                        <a:solidFill>
                          <a:srgbClr val="0000FF"/>
                        </a:solidFill>
                      </a:endParaRPr>
                    </a:p>
                  </a:txBody>
                  <a:tcPr/>
                </a:tc>
                <a:tc>
                  <a:txBody>
                    <a:bodyPr/>
                    <a:lstStyle/>
                    <a:p>
                      <a:pPr algn="ctr"/>
                      <a:r>
                        <a:rPr lang="en-US" sz="2400" b="1" dirty="0" smtClean="0"/>
                        <a:t>7098</a:t>
                      </a:r>
                      <a:endParaRPr lang="en-US" sz="2400" b="1" dirty="0"/>
                    </a:p>
                  </a:txBody>
                  <a:tcPr/>
                </a:tc>
                <a:tc>
                  <a:txBody>
                    <a:bodyPr/>
                    <a:lstStyle/>
                    <a:p>
                      <a:pPr algn="ctr"/>
                      <a:r>
                        <a:rPr lang="en-US" sz="2400" b="1" dirty="0" smtClean="0"/>
                        <a:t>212</a:t>
                      </a:r>
                      <a:endParaRPr lang="en-US" sz="2400" b="1" dirty="0"/>
                    </a:p>
                  </a:txBody>
                  <a:tcPr/>
                </a:tc>
                <a:tc>
                  <a:txBody>
                    <a:bodyPr/>
                    <a:lstStyle/>
                    <a:p>
                      <a:pPr algn="ctr"/>
                      <a:r>
                        <a:rPr lang="en-US" sz="2400" b="1" dirty="0" smtClean="0"/>
                        <a:t>361</a:t>
                      </a:r>
                      <a:endParaRPr lang="en-US" sz="2400" b="1" dirty="0"/>
                    </a:p>
                  </a:txBody>
                  <a:tcPr/>
                </a:tc>
                <a:tc>
                  <a:txBody>
                    <a:bodyPr/>
                    <a:lstStyle/>
                    <a:p>
                      <a:pPr algn="ctr"/>
                      <a:r>
                        <a:rPr lang="en-US" sz="2400" b="1" dirty="0" smtClean="0"/>
                        <a:t>–17.1</a:t>
                      </a:r>
                      <a:endParaRPr lang="en-US" sz="2400" b="1" dirty="0"/>
                    </a:p>
                  </a:txBody>
                  <a:tcPr/>
                </a:tc>
              </a:tr>
              <a:tr h="381268">
                <a:tc>
                  <a:txBody>
                    <a:bodyPr/>
                    <a:lstStyle/>
                    <a:p>
                      <a:pPr algn="ctr"/>
                      <a:r>
                        <a:rPr lang="en-US" sz="2400" b="1" i="1" dirty="0" smtClean="0">
                          <a:solidFill>
                            <a:srgbClr val="0000FF"/>
                          </a:solidFill>
                        </a:rPr>
                        <a:t>Transport</a:t>
                      </a:r>
                      <a:endParaRPr lang="en-US" sz="2400" b="1" i="1" dirty="0">
                        <a:solidFill>
                          <a:srgbClr val="0000FF"/>
                        </a:solidFill>
                      </a:endParaRPr>
                    </a:p>
                  </a:txBody>
                  <a:tcPr/>
                </a:tc>
                <a:tc>
                  <a:txBody>
                    <a:bodyPr/>
                    <a:lstStyle/>
                    <a:p>
                      <a:pPr algn="ctr"/>
                      <a:r>
                        <a:rPr lang="en-US" sz="2400" b="1" dirty="0" smtClean="0"/>
                        <a:t>19888</a:t>
                      </a:r>
                      <a:endParaRPr lang="en-US" sz="2400" b="1" dirty="0"/>
                    </a:p>
                  </a:txBody>
                  <a:tcPr/>
                </a:tc>
                <a:tc>
                  <a:txBody>
                    <a:bodyPr/>
                    <a:lstStyle/>
                    <a:p>
                      <a:pPr algn="ctr"/>
                      <a:r>
                        <a:rPr lang="en-US" sz="2400" b="1" dirty="0" smtClean="0"/>
                        <a:t>2199</a:t>
                      </a:r>
                      <a:endParaRPr lang="en-US" sz="2400" b="1" dirty="0"/>
                    </a:p>
                  </a:txBody>
                  <a:tcPr/>
                </a:tc>
                <a:tc>
                  <a:txBody>
                    <a:bodyPr/>
                    <a:lstStyle/>
                    <a:p>
                      <a:pPr algn="ctr"/>
                      <a:r>
                        <a:rPr lang="en-US" sz="2400" b="1" dirty="0" smtClean="0"/>
                        <a:t>378</a:t>
                      </a:r>
                      <a:endParaRPr lang="en-US" sz="2400" b="1" dirty="0"/>
                    </a:p>
                  </a:txBody>
                  <a:tcPr/>
                </a:tc>
                <a:tc>
                  <a:txBody>
                    <a:bodyPr/>
                    <a:lstStyle/>
                    <a:p>
                      <a:pPr algn="ctr"/>
                      <a:r>
                        <a:rPr lang="en-US" sz="2400" b="1" dirty="0" smtClean="0"/>
                        <a:t>–14.9</a:t>
                      </a:r>
                      <a:endParaRPr lang="en-US" sz="2400" b="1" dirty="0"/>
                    </a:p>
                  </a:txBody>
                  <a:tcPr/>
                </a:tc>
              </a:tr>
              <a:tr h="381268">
                <a:tc>
                  <a:txBody>
                    <a:bodyPr/>
                    <a:lstStyle/>
                    <a:p>
                      <a:pPr algn="ctr"/>
                      <a:r>
                        <a:rPr lang="en-US" sz="2400" b="1" i="1" dirty="0" smtClean="0">
                          <a:solidFill>
                            <a:srgbClr val="0000FF"/>
                          </a:solidFill>
                        </a:rPr>
                        <a:t>Electron</a:t>
                      </a:r>
                      <a:r>
                        <a:rPr lang="en-US" sz="2400" b="1" i="1" baseline="0" dirty="0" smtClean="0">
                          <a:solidFill>
                            <a:srgbClr val="0000FF"/>
                          </a:solidFill>
                        </a:rPr>
                        <a:t> Transport</a:t>
                      </a:r>
                      <a:endParaRPr lang="en-US" sz="2400" b="1" i="1" dirty="0">
                        <a:solidFill>
                          <a:srgbClr val="0000FF"/>
                        </a:solidFill>
                      </a:endParaRPr>
                    </a:p>
                  </a:txBody>
                  <a:tcPr/>
                </a:tc>
                <a:tc>
                  <a:txBody>
                    <a:bodyPr/>
                    <a:lstStyle/>
                    <a:p>
                      <a:pPr algn="ctr"/>
                      <a:r>
                        <a:rPr lang="en-US" sz="2400" b="1" dirty="0" smtClean="0"/>
                        <a:t>4633</a:t>
                      </a:r>
                      <a:endParaRPr lang="en-US" sz="2400" b="1" dirty="0"/>
                    </a:p>
                  </a:txBody>
                  <a:tcPr/>
                </a:tc>
                <a:tc>
                  <a:txBody>
                    <a:bodyPr/>
                    <a:lstStyle/>
                    <a:p>
                      <a:pPr algn="ctr"/>
                      <a:r>
                        <a:rPr lang="en-US" sz="2400" b="1" dirty="0" smtClean="0"/>
                        <a:t>346</a:t>
                      </a:r>
                      <a:endParaRPr lang="en-US" sz="2400" b="1" dirty="0"/>
                    </a:p>
                  </a:txBody>
                  <a:tcPr/>
                </a:tc>
                <a:tc>
                  <a:txBody>
                    <a:bodyPr/>
                    <a:lstStyle/>
                    <a:p>
                      <a:pPr algn="ctr"/>
                      <a:r>
                        <a:rPr lang="en-US" sz="2400" b="1" dirty="0" smtClean="0"/>
                        <a:t>272</a:t>
                      </a:r>
                      <a:endParaRPr lang="en-US" sz="2400" b="1" dirty="0"/>
                    </a:p>
                  </a:txBody>
                  <a:tcPr/>
                </a:tc>
                <a:tc>
                  <a:txBody>
                    <a:bodyPr/>
                    <a:lstStyle/>
                    <a:p>
                      <a:pPr algn="ctr"/>
                      <a:r>
                        <a:rPr lang="en-US" sz="2400" b="1" dirty="0" smtClean="0"/>
                        <a:t>–13.7</a:t>
                      </a:r>
                      <a:endParaRPr lang="en-US" sz="2400" b="1" dirty="0"/>
                    </a:p>
                  </a:txBody>
                  <a:tcPr/>
                </a:tc>
              </a:tr>
              <a:tr h="381268">
                <a:tc>
                  <a:txBody>
                    <a:bodyPr/>
                    <a:lstStyle/>
                    <a:p>
                      <a:pPr algn="ctr"/>
                      <a:r>
                        <a:rPr lang="en-US" sz="2400" b="1" i="1" dirty="0" smtClean="0">
                          <a:solidFill>
                            <a:srgbClr val="0000FF"/>
                          </a:solidFill>
                        </a:rPr>
                        <a:t>Lipid</a:t>
                      </a:r>
                      <a:r>
                        <a:rPr lang="en-US" sz="2400" b="1" i="1" baseline="0" dirty="0" smtClean="0">
                          <a:solidFill>
                            <a:srgbClr val="0000FF"/>
                          </a:solidFill>
                        </a:rPr>
                        <a:t> A Biosynthesis</a:t>
                      </a:r>
                      <a:endParaRPr lang="en-US" sz="2400" b="1" i="1" dirty="0">
                        <a:solidFill>
                          <a:srgbClr val="0000FF"/>
                        </a:solidFill>
                      </a:endParaRPr>
                    </a:p>
                  </a:txBody>
                  <a:tcPr/>
                </a:tc>
                <a:tc>
                  <a:txBody>
                    <a:bodyPr/>
                    <a:lstStyle/>
                    <a:p>
                      <a:pPr algn="ctr"/>
                      <a:r>
                        <a:rPr lang="en-US" sz="2400" b="1" dirty="0" smtClean="0"/>
                        <a:t>533</a:t>
                      </a:r>
                      <a:endParaRPr lang="en-US" sz="2400" b="1" dirty="0"/>
                    </a:p>
                  </a:txBody>
                  <a:tcPr/>
                </a:tc>
                <a:tc>
                  <a:txBody>
                    <a:bodyPr/>
                    <a:lstStyle/>
                    <a:p>
                      <a:pPr algn="ctr"/>
                      <a:r>
                        <a:rPr lang="en-US" sz="2400" b="1" dirty="0" smtClean="0"/>
                        <a:t>13</a:t>
                      </a:r>
                      <a:endParaRPr lang="en-US" sz="2400" b="1" dirty="0"/>
                    </a:p>
                  </a:txBody>
                  <a:tcPr/>
                </a:tc>
                <a:tc>
                  <a:txBody>
                    <a:bodyPr/>
                    <a:lstStyle/>
                    <a:p>
                      <a:pPr algn="ctr"/>
                      <a:r>
                        <a:rPr lang="en-US" sz="2400" b="1" dirty="0" smtClean="0"/>
                        <a:t>291</a:t>
                      </a:r>
                      <a:endParaRPr lang="en-US" sz="2400" b="1" dirty="0"/>
                    </a:p>
                  </a:txBody>
                  <a:tcPr/>
                </a:tc>
                <a:tc>
                  <a:txBody>
                    <a:bodyPr/>
                    <a:lstStyle/>
                    <a:p>
                      <a:pPr algn="ctr"/>
                      <a:r>
                        <a:rPr lang="en-US" sz="2400" b="1" dirty="0" smtClean="0"/>
                        <a:t>–13.2</a:t>
                      </a:r>
                      <a:endParaRPr lang="en-US" sz="2400" b="1" dirty="0"/>
                    </a:p>
                  </a:txBody>
                  <a:tcPr/>
                </a:tc>
              </a:tr>
              <a:tr h="381268">
                <a:tc>
                  <a:txBody>
                    <a:bodyPr/>
                    <a:lstStyle/>
                    <a:p>
                      <a:pPr algn="ctr"/>
                      <a:r>
                        <a:rPr lang="en-US" sz="2400" b="1" i="1" dirty="0" smtClean="0">
                          <a:solidFill>
                            <a:srgbClr val="0000FF"/>
                          </a:solidFill>
                        </a:rPr>
                        <a:t>Aromatic</a:t>
                      </a:r>
                      <a:r>
                        <a:rPr lang="en-US" sz="2400" b="1" i="1" baseline="0" dirty="0" smtClean="0">
                          <a:solidFill>
                            <a:srgbClr val="0000FF"/>
                          </a:solidFill>
                        </a:rPr>
                        <a:t> Catabolism</a:t>
                      </a:r>
                      <a:endParaRPr lang="en-US" sz="2400" b="1" i="1" dirty="0">
                        <a:solidFill>
                          <a:srgbClr val="0000FF"/>
                        </a:solidFill>
                      </a:endParaRPr>
                    </a:p>
                  </a:txBody>
                  <a:tcPr/>
                </a:tc>
                <a:tc>
                  <a:txBody>
                    <a:bodyPr/>
                    <a:lstStyle/>
                    <a:p>
                      <a:pPr algn="ctr"/>
                      <a:r>
                        <a:rPr lang="en-US" sz="2400" b="1" dirty="0" smtClean="0"/>
                        <a:t>320</a:t>
                      </a:r>
                      <a:endParaRPr lang="en-US" sz="2400" b="1" dirty="0"/>
                    </a:p>
                  </a:txBody>
                  <a:tcPr/>
                </a:tc>
                <a:tc>
                  <a:txBody>
                    <a:bodyPr/>
                    <a:lstStyle/>
                    <a:p>
                      <a:pPr algn="ctr"/>
                      <a:r>
                        <a:rPr lang="en-US" sz="2400" b="1" dirty="0" smtClean="0"/>
                        <a:t>105</a:t>
                      </a:r>
                      <a:endParaRPr lang="en-US" sz="2400" b="1" dirty="0"/>
                    </a:p>
                  </a:txBody>
                  <a:tcPr/>
                </a:tc>
                <a:tc>
                  <a:txBody>
                    <a:bodyPr/>
                    <a:lstStyle/>
                    <a:p>
                      <a:pPr algn="ctr"/>
                      <a:r>
                        <a:rPr lang="en-US" sz="2400" b="1" dirty="0" smtClean="0"/>
                        <a:t>300</a:t>
                      </a:r>
                      <a:endParaRPr lang="en-US" sz="2400" b="1" dirty="0"/>
                    </a:p>
                  </a:txBody>
                  <a:tcPr/>
                </a:tc>
                <a:tc>
                  <a:txBody>
                    <a:bodyPr/>
                    <a:lstStyle/>
                    <a:p>
                      <a:pPr algn="ctr"/>
                      <a:r>
                        <a:rPr lang="en-US" sz="2400" b="1" dirty="0" smtClean="0"/>
                        <a:t>–12.4</a:t>
                      </a:r>
                      <a:endParaRPr lang="en-US" sz="2400" b="1" dirty="0"/>
                    </a:p>
                  </a:txBody>
                  <a:tcPr/>
                </a:tc>
              </a:tr>
              <a:tr h="381268">
                <a:tc>
                  <a:txBody>
                    <a:bodyPr/>
                    <a:lstStyle/>
                    <a:p>
                      <a:pPr algn="ctr"/>
                      <a:r>
                        <a:rPr lang="en-US" sz="2400" b="1" i="1" dirty="0" smtClean="0">
                          <a:solidFill>
                            <a:srgbClr val="0000FF"/>
                          </a:solidFill>
                        </a:rPr>
                        <a:t>Glycolysis</a:t>
                      </a:r>
                      <a:endParaRPr lang="en-US" sz="2400" b="1" i="1" dirty="0">
                        <a:solidFill>
                          <a:srgbClr val="0000FF"/>
                        </a:solidFill>
                      </a:endParaRPr>
                    </a:p>
                  </a:txBody>
                  <a:tcPr/>
                </a:tc>
                <a:tc>
                  <a:txBody>
                    <a:bodyPr/>
                    <a:lstStyle/>
                    <a:p>
                      <a:pPr algn="ctr"/>
                      <a:r>
                        <a:rPr lang="en-US" sz="2400" b="1" dirty="0" smtClean="0"/>
                        <a:t>2255</a:t>
                      </a:r>
                      <a:endParaRPr lang="en-US" sz="2400" b="1" dirty="0"/>
                    </a:p>
                  </a:txBody>
                  <a:tcPr/>
                </a:tc>
                <a:tc>
                  <a:txBody>
                    <a:bodyPr/>
                    <a:lstStyle/>
                    <a:p>
                      <a:pPr algn="ctr"/>
                      <a:r>
                        <a:rPr lang="en-US" sz="2400" b="1" dirty="0" smtClean="0"/>
                        <a:t>50</a:t>
                      </a:r>
                      <a:endParaRPr lang="en-US" sz="2400" b="1" dirty="0"/>
                    </a:p>
                  </a:txBody>
                  <a:tcPr/>
                </a:tc>
                <a:tc>
                  <a:txBody>
                    <a:bodyPr/>
                    <a:lstStyle/>
                    <a:p>
                      <a:pPr algn="ctr"/>
                      <a:r>
                        <a:rPr lang="en-US" sz="2400" b="1" dirty="0" smtClean="0"/>
                        <a:t>390</a:t>
                      </a:r>
                      <a:endParaRPr lang="en-US" sz="2400" b="1" dirty="0"/>
                    </a:p>
                  </a:txBody>
                  <a:tcPr/>
                </a:tc>
                <a:tc>
                  <a:txBody>
                    <a:bodyPr/>
                    <a:lstStyle/>
                    <a:p>
                      <a:pPr algn="ctr"/>
                      <a:r>
                        <a:rPr lang="en-US" sz="2400" b="1" dirty="0" smtClean="0"/>
                        <a:t>–12.1</a:t>
                      </a:r>
                      <a:endParaRPr lang="en-US" sz="2400" b="1" dirty="0"/>
                    </a:p>
                  </a:txBody>
                  <a:tcPr/>
                </a:tc>
              </a:tr>
              <a:tr h="381268">
                <a:tc>
                  <a:txBody>
                    <a:bodyPr/>
                    <a:lstStyle/>
                    <a:p>
                      <a:pPr algn="ctr"/>
                      <a:r>
                        <a:rPr lang="en-US" sz="2400" b="1" i="1" dirty="0" smtClean="0">
                          <a:solidFill>
                            <a:srgbClr val="0000FF"/>
                          </a:solidFill>
                        </a:rPr>
                        <a:t>Purine</a:t>
                      </a:r>
                      <a:r>
                        <a:rPr lang="en-US" sz="2400" b="1" i="1" baseline="0" dirty="0" smtClean="0">
                          <a:solidFill>
                            <a:srgbClr val="0000FF"/>
                          </a:solidFill>
                        </a:rPr>
                        <a:t> Biosynthesis</a:t>
                      </a:r>
                      <a:endParaRPr lang="en-US" sz="2400" b="1" i="1" dirty="0">
                        <a:solidFill>
                          <a:srgbClr val="0000FF"/>
                        </a:solidFill>
                      </a:endParaRPr>
                    </a:p>
                  </a:txBody>
                  <a:tcPr/>
                </a:tc>
                <a:tc>
                  <a:txBody>
                    <a:bodyPr/>
                    <a:lstStyle/>
                    <a:p>
                      <a:pPr algn="ctr"/>
                      <a:r>
                        <a:rPr lang="en-US" sz="2400" b="1" dirty="0" smtClean="0"/>
                        <a:t>1208</a:t>
                      </a:r>
                      <a:endParaRPr lang="en-US" sz="2400" b="1" dirty="0"/>
                    </a:p>
                  </a:txBody>
                  <a:tcPr/>
                </a:tc>
                <a:tc>
                  <a:txBody>
                    <a:bodyPr/>
                    <a:lstStyle/>
                    <a:p>
                      <a:pPr algn="ctr"/>
                      <a:r>
                        <a:rPr lang="en-US" sz="2400" b="1" dirty="0" smtClean="0"/>
                        <a:t>28</a:t>
                      </a:r>
                      <a:endParaRPr lang="en-US" sz="2400" b="1" dirty="0"/>
                    </a:p>
                  </a:txBody>
                  <a:tcPr/>
                </a:tc>
                <a:tc>
                  <a:txBody>
                    <a:bodyPr/>
                    <a:lstStyle/>
                    <a:p>
                      <a:pPr algn="ctr"/>
                      <a:r>
                        <a:rPr lang="en-US" sz="2400" b="1" dirty="0" smtClean="0"/>
                        <a:t>445</a:t>
                      </a:r>
                      <a:endParaRPr lang="en-US" sz="2400" b="1" dirty="0"/>
                    </a:p>
                  </a:txBody>
                  <a:tcPr/>
                </a:tc>
                <a:tc>
                  <a:txBody>
                    <a:bodyPr/>
                    <a:lstStyle/>
                    <a:p>
                      <a:pPr algn="ctr"/>
                      <a:r>
                        <a:rPr lang="en-US" sz="2400" b="1" dirty="0" smtClean="0"/>
                        <a:t>–11.9</a:t>
                      </a:r>
                      <a:endParaRPr lang="en-US" sz="2400" b="1" dirty="0"/>
                    </a:p>
                  </a:txBody>
                  <a:tcPr/>
                </a:tc>
              </a:tr>
              <a:tr h="381268">
                <a:tc>
                  <a:txBody>
                    <a:bodyPr/>
                    <a:lstStyle/>
                    <a:p>
                      <a:pPr algn="ctr"/>
                      <a:r>
                        <a:rPr lang="en-US" sz="2400" b="1" i="1" dirty="0" smtClean="0">
                          <a:solidFill>
                            <a:srgbClr val="0000FF"/>
                          </a:solidFill>
                        </a:rPr>
                        <a:t>Pyrimidine</a:t>
                      </a:r>
                      <a:r>
                        <a:rPr lang="en-US" sz="2400" b="1" i="1" baseline="0" dirty="0" smtClean="0">
                          <a:solidFill>
                            <a:srgbClr val="0000FF"/>
                          </a:solidFill>
                        </a:rPr>
                        <a:t> Biosynthesis</a:t>
                      </a:r>
                      <a:endParaRPr lang="en-US" sz="2400" b="1" i="1" dirty="0">
                        <a:solidFill>
                          <a:srgbClr val="0000FF"/>
                        </a:solidFill>
                      </a:endParaRPr>
                    </a:p>
                  </a:txBody>
                  <a:tcPr/>
                </a:tc>
                <a:tc>
                  <a:txBody>
                    <a:bodyPr/>
                    <a:lstStyle/>
                    <a:p>
                      <a:pPr algn="ctr"/>
                      <a:r>
                        <a:rPr lang="en-US" sz="2400" b="1" dirty="0" smtClean="0"/>
                        <a:t>1310</a:t>
                      </a:r>
                      <a:endParaRPr lang="en-US" sz="2400" b="1" dirty="0"/>
                    </a:p>
                  </a:txBody>
                  <a:tcPr/>
                </a:tc>
                <a:tc>
                  <a:txBody>
                    <a:bodyPr/>
                    <a:lstStyle/>
                    <a:p>
                      <a:pPr algn="ctr"/>
                      <a:r>
                        <a:rPr lang="en-US" sz="2400" b="1" dirty="0" smtClean="0"/>
                        <a:t>27</a:t>
                      </a:r>
                      <a:endParaRPr lang="en-US" sz="2400" b="1" dirty="0"/>
                    </a:p>
                  </a:txBody>
                  <a:tcPr/>
                </a:tc>
                <a:tc>
                  <a:txBody>
                    <a:bodyPr/>
                    <a:lstStyle/>
                    <a:p>
                      <a:pPr algn="ctr"/>
                      <a:r>
                        <a:rPr lang="en-US" sz="2400" b="1" dirty="0" smtClean="0"/>
                        <a:t>383</a:t>
                      </a:r>
                      <a:endParaRPr lang="en-US" sz="2400" b="1" dirty="0"/>
                    </a:p>
                  </a:txBody>
                  <a:tcPr/>
                </a:tc>
                <a:tc>
                  <a:txBody>
                    <a:bodyPr/>
                    <a:lstStyle/>
                    <a:p>
                      <a:pPr algn="ctr"/>
                      <a:r>
                        <a:rPr lang="en-US" sz="2400" b="1" dirty="0" smtClean="0"/>
                        <a:t>–11.7</a:t>
                      </a:r>
                      <a:endParaRPr lang="en-US" sz="2400" b="1" dirty="0"/>
                    </a:p>
                  </a:txBody>
                  <a:tcPr/>
                </a:tc>
              </a:tr>
              <a:tr h="381268">
                <a:tc>
                  <a:txBody>
                    <a:bodyPr/>
                    <a:lstStyle/>
                    <a:p>
                      <a:pPr algn="ctr"/>
                      <a:r>
                        <a:rPr lang="en-US" sz="2400" b="1" i="1" dirty="0" smtClean="0">
                          <a:solidFill>
                            <a:srgbClr val="0000FF"/>
                          </a:solidFill>
                        </a:rPr>
                        <a:t>Carbohydrate</a:t>
                      </a:r>
                      <a:r>
                        <a:rPr lang="en-US" sz="2400" b="1" i="1" baseline="0" dirty="0" smtClean="0">
                          <a:solidFill>
                            <a:srgbClr val="0000FF"/>
                          </a:solidFill>
                        </a:rPr>
                        <a:t> Metabolism</a:t>
                      </a:r>
                      <a:endParaRPr lang="en-US" sz="2400" b="1" i="1" dirty="0">
                        <a:solidFill>
                          <a:srgbClr val="0000FF"/>
                        </a:solidFill>
                      </a:endParaRPr>
                    </a:p>
                  </a:txBody>
                  <a:tcPr/>
                </a:tc>
                <a:tc>
                  <a:txBody>
                    <a:bodyPr/>
                    <a:lstStyle/>
                    <a:p>
                      <a:pPr algn="ctr"/>
                      <a:r>
                        <a:rPr lang="en-US" sz="2400" b="1" dirty="0" smtClean="0"/>
                        <a:t>1797</a:t>
                      </a:r>
                      <a:endParaRPr lang="en-US" sz="2400" b="1" dirty="0"/>
                    </a:p>
                  </a:txBody>
                  <a:tcPr/>
                </a:tc>
                <a:tc>
                  <a:txBody>
                    <a:bodyPr/>
                    <a:lstStyle/>
                    <a:p>
                      <a:pPr algn="ctr"/>
                      <a:r>
                        <a:rPr lang="en-US" sz="2400" b="1" dirty="0" smtClean="0"/>
                        <a:t>180</a:t>
                      </a:r>
                      <a:endParaRPr lang="en-US" sz="2400" b="1" dirty="0"/>
                    </a:p>
                  </a:txBody>
                  <a:tcPr/>
                </a:tc>
                <a:tc>
                  <a:txBody>
                    <a:bodyPr/>
                    <a:lstStyle/>
                    <a:p>
                      <a:pPr algn="ctr"/>
                      <a:r>
                        <a:rPr lang="en-US" sz="2400" b="1" dirty="0" smtClean="0"/>
                        <a:t>404</a:t>
                      </a:r>
                      <a:endParaRPr lang="en-US" sz="2400" b="1" dirty="0"/>
                    </a:p>
                  </a:txBody>
                  <a:tcPr/>
                </a:tc>
                <a:tc>
                  <a:txBody>
                    <a:bodyPr/>
                    <a:lstStyle/>
                    <a:p>
                      <a:pPr algn="ctr"/>
                      <a:r>
                        <a:rPr lang="en-US" sz="2400" b="1" dirty="0" smtClean="0"/>
                        <a:t>–11.7</a:t>
                      </a:r>
                      <a:endParaRPr lang="en-US" sz="2400" b="1" dirty="0"/>
                    </a:p>
                  </a:txBody>
                  <a:tcPr/>
                </a:tc>
              </a:tr>
            </a:tbl>
          </a:graphicData>
        </a:graphic>
      </p:graphicFrame>
      <p:sp>
        <p:nvSpPr>
          <p:cNvPr id="3" name="TextBox 2"/>
          <p:cNvSpPr txBox="1"/>
          <p:nvPr/>
        </p:nvSpPr>
        <p:spPr>
          <a:xfrm>
            <a:off x="340242" y="6305095"/>
            <a:ext cx="8499443" cy="523220"/>
          </a:xfrm>
          <a:prstGeom prst="rect">
            <a:avLst/>
          </a:prstGeom>
          <a:noFill/>
        </p:spPr>
        <p:txBody>
          <a:bodyPr wrap="none" rtlCol="0">
            <a:spAutoFit/>
          </a:bodyPr>
          <a:lstStyle/>
          <a:p>
            <a:r>
              <a:rPr lang="en-US" sz="2800" b="1" dirty="0" err="1" smtClean="0"/>
              <a:t>Xie</a:t>
            </a:r>
            <a:r>
              <a:rPr lang="en-US" sz="2800" b="1" dirty="0" smtClean="0"/>
              <a:t> H, et al., </a:t>
            </a:r>
            <a:r>
              <a:rPr lang="en-US" sz="2800" b="1" i="1" dirty="0" smtClean="0"/>
              <a:t>J. Proteome Res </a:t>
            </a:r>
            <a:r>
              <a:rPr lang="en-US" sz="2800" b="1" dirty="0" smtClean="0"/>
              <a:t>6: 1882-1932 (2007)</a:t>
            </a:r>
            <a:endParaRPr lang="en-US" sz="2800" b="1" dirty="0"/>
          </a:p>
        </p:txBody>
      </p:sp>
    </p:spTree>
    <p:extLst>
      <p:ext uri="{BB962C8B-B14F-4D97-AF65-F5344CB8AC3E}">
        <p14:creationId xmlns:p14="http://schemas.microsoft.com/office/powerpoint/2010/main" val="2720449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1820"/>
            <a:ext cx="9262287" cy="1022546"/>
          </a:xfrm>
        </p:spPr>
        <p:txBody>
          <a:bodyPr/>
          <a:lstStyle/>
          <a:p>
            <a:r>
              <a:rPr lang="en-US" sz="2800" b="1" dirty="0" smtClean="0"/>
              <a:t>Top 10 </a:t>
            </a:r>
            <a:r>
              <a:rPr lang="en-US" sz="2800" b="1" dirty="0" smtClean="0">
                <a:solidFill>
                  <a:srgbClr val="339933"/>
                </a:solidFill>
              </a:rPr>
              <a:t>Biological Processes </a:t>
            </a:r>
            <a:r>
              <a:rPr lang="en-US" sz="2800" b="1" dirty="0" smtClean="0"/>
              <a:t>Most Strongly Associated with High-Prediction of </a:t>
            </a:r>
            <a:r>
              <a:rPr lang="en-US" sz="2800" b="1" dirty="0" smtClean="0">
                <a:solidFill>
                  <a:srgbClr val="FF0000"/>
                </a:solidFill>
              </a:rPr>
              <a:t>Disorder</a:t>
            </a:r>
            <a:endParaRPr lang="en-US" sz="28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911264"/>
              </p:ext>
            </p:extLst>
          </p:nvPr>
        </p:nvGraphicFramePr>
        <p:xfrm>
          <a:off x="425320" y="1020703"/>
          <a:ext cx="9346019" cy="5273040"/>
        </p:xfrm>
        <a:graphic>
          <a:graphicData uri="http://schemas.openxmlformats.org/drawingml/2006/table">
            <a:tbl>
              <a:tblPr firstRow="1" bandRow="1">
                <a:tableStyleId>{5C22544A-7EE6-4342-B048-85BDC9FD1C3A}</a:tableStyleId>
              </a:tblPr>
              <a:tblGrid>
                <a:gridCol w="3976577"/>
                <a:gridCol w="1456660"/>
                <a:gridCol w="1658679"/>
                <a:gridCol w="1297172"/>
                <a:gridCol w="956931"/>
              </a:tblGrid>
              <a:tr h="658079">
                <a:tc>
                  <a:txBody>
                    <a:bodyPr/>
                    <a:lstStyle/>
                    <a:p>
                      <a:pPr algn="ctr"/>
                      <a:r>
                        <a:rPr lang="en-US" sz="2000" dirty="0" smtClean="0">
                          <a:solidFill>
                            <a:schemeClr val="tx1"/>
                          </a:solidFill>
                        </a:rPr>
                        <a:t>KEYWORDS</a:t>
                      </a:r>
                      <a:endParaRPr lang="en-US" sz="2000" dirty="0">
                        <a:solidFill>
                          <a:schemeClr val="tx1"/>
                        </a:solidFill>
                      </a:endParaRPr>
                    </a:p>
                  </a:txBody>
                  <a:tcPr/>
                </a:tc>
                <a:tc>
                  <a:txBody>
                    <a:bodyPr/>
                    <a:lstStyle/>
                    <a:p>
                      <a:pPr algn="ctr"/>
                      <a:r>
                        <a:rPr lang="en-US" sz="2000" dirty="0" smtClean="0">
                          <a:solidFill>
                            <a:schemeClr val="tx1"/>
                          </a:solidFill>
                        </a:rPr>
                        <a:t>Proteins</a:t>
                      </a:r>
                    </a:p>
                    <a:p>
                      <a:pPr algn="ctr"/>
                      <a:r>
                        <a:rPr lang="en-US" sz="2000" dirty="0" smtClean="0">
                          <a:solidFill>
                            <a:schemeClr val="tx1"/>
                          </a:solidFill>
                        </a:rPr>
                        <a:t>(number)</a:t>
                      </a:r>
                      <a:endParaRPr lang="en-US" sz="2000" dirty="0">
                        <a:solidFill>
                          <a:schemeClr val="tx1"/>
                        </a:solidFill>
                      </a:endParaRPr>
                    </a:p>
                  </a:txBody>
                  <a:tcPr/>
                </a:tc>
                <a:tc>
                  <a:txBody>
                    <a:bodyPr/>
                    <a:lstStyle/>
                    <a:p>
                      <a:pPr algn="ctr"/>
                      <a:r>
                        <a:rPr lang="en-US" sz="2000" dirty="0" smtClean="0">
                          <a:solidFill>
                            <a:schemeClr val="tx1"/>
                          </a:solidFill>
                        </a:rPr>
                        <a:t>Families </a:t>
                      </a:r>
                    </a:p>
                    <a:p>
                      <a:pPr algn="ctr"/>
                      <a:r>
                        <a:rPr lang="en-US" sz="2000" dirty="0" smtClean="0">
                          <a:solidFill>
                            <a:schemeClr val="tx1"/>
                          </a:solidFill>
                        </a:rPr>
                        <a:t>(number)</a:t>
                      </a:r>
                      <a:endParaRPr lang="en-US" sz="2000" dirty="0">
                        <a:solidFill>
                          <a:schemeClr val="tx1"/>
                        </a:solidFill>
                      </a:endParaRPr>
                    </a:p>
                  </a:txBody>
                  <a:tcPr/>
                </a:tc>
                <a:tc>
                  <a:txBody>
                    <a:bodyPr/>
                    <a:lstStyle/>
                    <a:p>
                      <a:pPr algn="ctr"/>
                      <a:r>
                        <a:rPr lang="en-US" sz="2000" dirty="0" smtClean="0">
                          <a:solidFill>
                            <a:schemeClr val="tx1"/>
                          </a:solidFill>
                        </a:rPr>
                        <a:t>Length</a:t>
                      </a:r>
                    </a:p>
                    <a:p>
                      <a:pPr algn="ctr"/>
                      <a:r>
                        <a:rPr lang="en-US" sz="2000" baseline="0" dirty="0" smtClean="0">
                          <a:solidFill>
                            <a:schemeClr val="tx1"/>
                          </a:solidFill>
                        </a:rPr>
                        <a:t>(Ave)</a:t>
                      </a:r>
                      <a:endParaRPr lang="en-US" sz="2000" dirty="0">
                        <a:solidFill>
                          <a:schemeClr val="tx1"/>
                        </a:solidFill>
                      </a:endParaRPr>
                    </a:p>
                  </a:txBody>
                  <a:tcPr/>
                </a:tc>
                <a:tc>
                  <a:txBody>
                    <a:bodyPr/>
                    <a:lstStyle/>
                    <a:p>
                      <a:pPr algn="ctr"/>
                      <a:r>
                        <a:rPr lang="en-US" sz="2000" dirty="0" smtClean="0">
                          <a:solidFill>
                            <a:schemeClr val="tx1"/>
                          </a:solidFill>
                        </a:rPr>
                        <a:t>Z –Score</a:t>
                      </a:r>
                      <a:endParaRPr lang="en-US" sz="2000" dirty="0">
                        <a:solidFill>
                          <a:schemeClr val="tx1"/>
                        </a:solidFill>
                      </a:endParaRPr>
                    </a:p>
                  </a:txBody>
                  <a:tcPr/>
                </a:tc>
              </a:tr>
              <a:tr h="381268">
                <a:tc>
                  <a:txBody>
                    <a:bodyPr/>
                    <a:lstStyle/>
                    <a:p>
                      <a:pPr algn="ctr"/>
                      <a:r>
                        <a:rPr lang="en-US" sz="2400" b="1" i="1" u="sng" dirty="0" smtClean="0">
                          <a:solidFill>
                            <a:srgbClr val="FF0000"/>
                          </a:solidFill>
                        </a:rPr>
                        <a:t>Differentiation</a:t>
                      </a:r>
                      <a:endParaRPr lang="en-US" sz="2400" b="1" i="1" u="sng" dirty="0">
                        <a:solidFill>
                          <a:srgbClr val="FF0000"/>
                        </a:solidFill>
                      </a:endParaRPr>
                    </a:p>
                  </a:txBody>
                  <a:tcPr/>
                </a:tc>
                <a:tc>
                  <a:txBody>
                    <a:bodyPr/>
                    <a:lstStyle/>
                    <a:p>
                      <a:pPr algn="ctr"/>
                      <a:r>
                        <a:rPr lang="en-US" sz="2400" b="1" dirty="0" smtClean="0"/>
                        <a:t>1406</a:t>
                      </a:r>
                      <a:endParaRPr lang="en-US" sz="2400" b="1" dirty="0"/>
                    </a:p>
                  </a:txBody>
                  <a:tcPr/>
                </a:tc>
                <a:tc>
                  <a:txBody>
                    <a:bodyPr/>
                    <a:lstStyle/>
                    <a:p>
                      <a:pPr algn="ctr"/>
                      <a:r>
                        <a:rPr lang="en-US" sz="2400" b="1" dirty="0" smtClean="0"/>
                        <a:t>422</a:t>
                      </a:r>
                      <a:endParaRPr lang="en-US" sz="2400" b="1" dirty="0"/>
                    </a:p>
                  </a:txBody>
                  <a:tcPr/>
                </a:tc>
                <a:tc>
                  <a:txBody>
                    <a:bodyPr/>
                    <a:lstStyle/>
                    <a:p>
                      <a:pPr algn="ctr"/>
                      <a:r>
                        <a:rPr lang="en-US" sz="2400" b="1" dirty="0" smtClean="0"/>
                        <a:t>439</a:t>
                      </a:r>
                      <a:endParaRPr lang="en-US" sz="2400" b="1" dirty="0"/>
                    </a:p>
                  </a:txBody>
                  <a:tcPr/>
                </a:tc>
                <a:tc>
                  <a:txBody>
                    <a:bodyPr/>
                    <a:lstStyle/>
                    <a:p>
                      <a:pPr algn="ctr"/>
                      <a:r>
                        <a:rPr lang="en-US" sz="2400" b="1" dirty="0" smtClean="0"/>
                        <a:t>18.8</a:t>
                      </a:r>
                    </a:p>
                  </a:txBody>
                  <a:tcPr/>
                </a:tc>
              </a:tr>
              <a:tr h="381268">
                <a:tc>
                  <a:txBody>
                    <a:bodyPr/>
                    <a:lstStyle/>
                    <a:p>
                      <a:pPr algn="ctr"/>
                      <a:r>
                        <a:rPr lang="en-US" sz="2400" b="1" i="1" u="none" dirty="0" smtClean="0">
                          <a:solidFill>
                            <a:srgbClr val="FF0000"/>
                          </a:solidFill>
                        </a:rPr>
                        <a:t>Transcription</a:t>
                      </a:r>
                      <a:endParaRPr lang="en-US" sz="2400" b="1" i="1" u="none" dirty="0">
                        <a:solidFill>
                          <a:srgbClr val="FF0000"/>
                        </a:solidFill>
                      </a:endParaRPr>
                    </a:p>
                  </a:txBody>
                  <a:tcPr/>
                </a:tc>
                <a:tc>
                  <a:txBody>
                    <a:bodyPr/>
                    <a:lstStyle/>
                    <a:p>
                      <a:pPr algn="ctr"/>
                      <a:r>
                        <a:rPr lang="en-US" sz="2400" b="1" dirty="0" smtClean="0"/>
                        <a:t>11223</a:t>
                      </a:r>
                      <a:endParaRPr lang="en-US" sz="2400" b="1" dirty="0"/>
                    </a:p>
                  </a:txBody>
                  <a:tcPr/>
                </a:tc>
                <a:tc>
                  <a:txBody>
                    <a:bodyPr/>
                    <a:lstStyle/>
                    <a:p>
                      <a:pPr algn="ctr"/>
                      <a:r>
                        <a:rPr lang="en-US" sz="2400" b="1" dirty="0" smtClean="0"/>
                        <a:t>1653</a:t>
                      </a:r>
                      <a:endParaRPr lang="en-US" sz="2400" b="1" dirty="0"/>
                    </a:p>
                  </a:txBody>
                  <a:tcPr/>
                </a:tc>
                <a:tc>
                  <a:txBody>
                    <a:bodyPr/>
                    <a:lstStyle/>
                    <a:p>
                      <a:pPr algn="ctr"/>
                      <a:r>
                        <a:rPr lang="en-US" sz="2400" b="1" dirty="0" smtClean="0"/>
                        <a:t>442</a:t>
                      </a:r>
                      <a:endParaRPr lang="en-US" sz="2400" b="1" dirty="0"/>
                    </a:p>
                  </a:txBody>
                  <a:tcPr/>
                </a:tc>
                <a:tc>
                  <a:txBody>
                    <a:bodyPr/>
                    <a:lstStyle/>
                    <a:p>
                      <a:pPr algn="ctr"/>
                      <a:r>
                        <a:rPr lang="en-US" sz="2400" b="1" dirty="0" smtClean="0"/>
                        <a:t>14.6</a:t>
                      </a:r>
                      <a:endParaRPr lang="en-US" sz="2400" b="1" dirty="0"/>
                    </a:p>
                  </a:txBody>
                  <a:tcPr/>
                </a:tc>
              </a:tr>
              <a:tr h="381268">
                <a:tc>
                  <a:txBody>
                    <a:bodyPr/>
                    <a:lstStyle/>
                    <a:p>
                      <a:pPr algn="ctr"/>
                      <a:r>
                        <a:rPr lang="en-US" sz="2400" b="1" i="1" u="sng" dirty="0" smtClean="0">
                          <a:solidFill>
                            <a:srgbClr val="FF0000"/>
                          </a:solidFill>
                        </a:rPr>
                        <a:t>Transcription</a:t>
                      </a:r>
                      <a:r>
                        <a:rPr lang="en-US" sz="2400" b="1" i="1" u="sng" baseline="0" dirty="0" smtClean="0">
                          <a:solidFill>
                            <a:srgbClr val="FF0000"/>
                          </a:solidFill>
                        </a:rPr>
                        <a:t> Regulation</a:t>
                      </a:r>
                      <a:endParaRPr lang="en-US" sz="2400" b="1" i="1" u="sng" dirty="0">
                        <a:solidFill>
                          <a:srgbClr val="FF0000"/>
                        </a:solidFill>
                      </a:endParaRPr>
                    </a:p>
                  </a:txBody>
                  <a:tcPr/>
                </a:tc>
                <a:tc>
                  <a:txBody>
                    <a:bodyPr/>
                    <a:lstStyle/>
                    <a:p>
                      <a:pPr algn="ctr"/>
                      <a:r>
                        <a:rPr lang="en-US" sz="2400" b="1" dirty="0" smtClean="0"/>
                        <a:t>9758</a:t>
                      </a:r>
                      <a:endParaRPr lang="en-US" sz="2400" b="1" dirty="0"/>
                    </a:p>
                  </a:txBody>
                  <a:tcPr/>
                </a:tc>
                <a:tc>
                  <a:txBody>
                    <a:bodyPr/>
                    <a:lstStyle/>
                    <a:p>
                      <a:pPr algn="ctr"/>
                      <a:r>
                        <a:rPr lang="en-US" sz="2400" b="1" dirty="0" smtClean="0"/>
                        <a:t>1554</a:t>
                      </a:r>
                      <a:endParaRPr lang="en-US" sz="2400" b="1" dirty="0"/>
                    </a:p>
                  </a:txBody>
                  <a:tcPr/>
                </a:tc>
                <a:tc>
                  <a:txBody>
                    <a:bodyPr/>
                    <a:lstStyle/>
                    <a:p>
                      <a:pPr algn="ctr"/>
                      <a:r>
                        <a:rPr lang="en-US" sz="2400" b="1" dirty="0" smtClean="0"/>
                        <a:t>413</a:t>
                      </a:r>
                      <a:endParaRPr lang="en-US" sz="2400" b="1" dirty="0"/>
                    </a:p>
                  </a:txBody>
                  <a:tcPr/>
                </a:tc>
                <a:tc>
                  <a:txBody>
                    <a:bodyPr/>
                    <a:lstStyle/>
                    <a:p>
                      <a:pPr algn="ctr"/>
                      <a:r>
                        <a:rPr lang="en-US" sz="2400" b="1" dirty="0" smtClean="0"/>
                        <a:t>14.3</a:t>
                      </a:r>
                      <a:endParaRPr lang="en-US" sz="2400" b="1" dirty="0"/>
                    </a:p>
                  </a:txBody>
                  <a:tcPr/>
                </a:tc>
              </a:tr>
              <a:tr h="381268">
                <a:tc>
                  <a:txBody>
                    <a:bodyPr/>
                    <a:lstStyle/>
                    <a:p>
                      <a:pPr algn="ctr"/>
                      <a:r>
                        <a:rPr lang="en-US" sz="2400" b="1" i="1" u="sng" dirty="0" smtClean="0">
                          <a:solidFill>
                            <a:srgbClr val="FF0000"/>
                          </a:solidFill>
                        </a:rPr>
                        <a:t>Spermatogenesis</a:t>
                      </a:r>
                      <a:endParaRPr lang="en-US" sz="2400" b="1" i="1" u="sng" dirty="0">
                        <a:solidFill>
                          <a:srgbClr val="FF0000"/>
                        </a:solidFill>
                      </a:endParaRPr>
                    </a:p>
                  </a:txBody>
                  <a:tcPr/>
                </a:tc>
                <a:tc>
                  <a:txBody>
                    <a:bodyPr/>
                    <a:lstStyle/>
                    <a:p>
                      <a:pPr algn="ctr"/>
                      <a:r>
                        <a:rPr lang="en-US" sz="2400" b="1" dirty="0" smtClean="0"/>
                        <a:t>332</a:t>
                      </a:r>
                      <a:endParaRPr lang="en-US" sz="2400" b="1" dirty="0"/>
                    </a:p>
                  </a:txBody>
                  <a:tcPr/>
                </a:tc>
                <a:tc>
                  <a:txBody>
                    <a:bodyPr/>
                    <a:lstStyle/>
                    <a:p>
                      <a:pPr algn="ctr"/>
                      <a:r>
                        <a:rPr lang="en-US" sz="2400" b="1" dirty="0" smtClean="0"/>
                        <a:t>189</a:t>
                      </a:r>
                      <a:endParaRPr lang="en-US" sz="2400" b="1" dirty="0"/>
                    </a:p>
                  </a:txBody>
                  <a:tcPr/>
                </a:tc>
                <a:tc>
                  <a:txBody>
                    <a:bodyPr/>
                    <a:lstStyle/>
                    <a:p>
                      <a:pPr algn="ctr"/>
                      <a:r>
                        <a:rPr lang="en-US" sz="2400" b="1" dirty="0" smtClean="0"/>
                        <a:t>280</a:t>
                      </a:r>
                      <a:endParaRPr lang="en-US" sz="2400" b="1" dirty="0"/>
                    </a:p>
                  </a:txBody>
                  <a:tcPr/>
                </a:tc>
                <a:tc>
                  <a:txBody>
                    <a:bodyPr/>
                    <a:lstStyle/>
                    <a:p>
                      <a:pPr algn="ctr"/>
                      <a:r>
                        <a:rPr lang="en-US" sz="2400" b="1" dirty="0" smtClean="0"/>
                        <a:t>13.9</a:t>
                      </a:r>
                      <a:endParaRPr lang="en-US" sz="2400" b="1" dirty="0"/>
                    </a:p>
                  </a:txBody>
                  <a:tcPr/>
                </a:tc>
              </a:tr>
              <a:tr h="381268">
                <a:tc>
                  <a:txBody>
                    <a:bodyPr/>
                    <a:lstStyle/>
                    <a:p>
                      <a:pPr algn="ctr"/>
                      <a:r>
                        <a:rPr lang="en-US" sz="2400" b="1" i="1" dirty="0" smtClean="0">
                          <a:solidFill>
                            <a:srgbClr val="FF0000"/>
                          </a:solidFill>
                        </a:rPr>
                        <a:t>DNA Condensation</a:t>
                      </a:r>
                      <a:endParaRPr lang="en-US" sz="2400" b="1" i="1" dirty="0">
                        <a:solidFill>
                          <a:srgbClr val="FF0000"/>
                        </a:solidFill>
                      </a:endParaRPr>
                    </a:p>
                  </a:txBody>
                  <a:tcPr/>
                </a:tc>
                <a:tc>
                  <a:txBody>
                    <a:bodyPr/>
                    <a:lstStyle/>
                    <a:p>
                      <a:pPr algn="ctr"/>
                      <a:r>
                        <a:rPr lang="en-US" sz="2400" b="1" dirty="0" smtClean="0"/>
                        <a:t>317</a:t>
                      </a:r>
                      <a:endParaRPr lang="en-US" sz="2400" b="1" dirty="0"/>
                    </a:p>
                  </a:txBody>
                  <a:tcPr/>
                </a:tc>
                <a:tc>
                  <a:txBody>
                    <a:bodyPr/>
                    <a:lstStyle/>
                    <a:p>
                      <a:pPr algn="ctr"/>
                      <a:r>
                        <a:rPr lang="en-US" sz="2400" b="1" dirty="0" smtClean="0"/>
                        <a:t>130</a:t>
                      </a:r>
                      <a:endParaRPr lang="en-US" sz="2400" b="1" dirty="0"/>
                    </a:p>
                  </a:txBody>
                  <a:tcPr/>
                </a:tc>
                <a:tc>
                  <a:txBody>
                    <a:bodyPr/>
                    <a:lstStyle/>
                    <a:p>
                      <a:pPr algn="ctr"/>
                      <a:r>
                        <a:rPr lang="en-US" sz="2400" b="1" dirty="0" smtClean="0"/>
                        <a:t>300</a:t>
                      </a:r>
                      <a:endParaRPr lang="en-US" sz="2400" b="1" dirty="0"/>
                    </a:p>
                  </a:txBody>
                  <a:tcPr/>
                </a:tc>
                <a:tc>
                  <a:txBody>
                    <a:bodyPr/>
                    <a:lstStyle/>
                    <a:p>
                      <a:pPr algn="ctr"/>
                      <a:r>
                        <a:rPr lang="en-US" sz="2400" b="1" dirty="0" smtClean="0"/>
                        <a:t>13.3</a:t>
                      </a:r>
                      <a:endParaRPr lang="en-US" sz="2400" b="1" dirty="0"/>
                    </a:p>
                  </a:txBody>
                  <a:tcPr/>
                </a:tc>
              </a:tr>
              <a:tr h="381268">
                <a:tc>
                  <a:txBody>
                    <a:bodyPr/>
                    <a:lstStyle/>
                    <a:p>
                      <a:pPr algn="ctr"/>
                      <a:r>
                        <a:rPr lang="en-US" sz="2400" b="1" i="1" dirty="0" smtClean="0">
                          <a:solidFill>
                            <a:srgbClr val="FF0000"/>
                          </a:solidFill>
                        </a:rPr>
                        <a:t>Cell Cycle</a:t>
                      </a:r>
                      <a:endParaRPr lang="en-US" sz="2400" b="1" i="1" dirty="0">
                        <a:solidFill>
                          <a:srgbClr val="FF0000"/>
                        </a:solidFill>
                      </a:endParaRPr>
                    </a:p>
                  </a:txBody>
                  <a:tcPr/>
                </a:tc>
                <a:tc>
                  <a:txBody>
                    <a:bodyPr/>
                    <a:lstStyle/>
                    <a:p>
                      <a:pPr algn="ctr"/>
                      <a:r>
                        <a:rPr lang="en-US" sz="2400" b="1" dirty="0" smtClean="0"/>
                        <a:t>4278</a:t>
                      </a:r>
                      <a:endParaRPr lang="en-US" sz="2400" b="1" dirty="0"/>
                    </a:p>
                  </a:txBody>
                  <a:tcPr/>
                </a:tc>
                <a:tc>
                  <a:txBody>
                    <a:bodyPr/>
                    <a:lstStyle/>
                    <a:p>
                      <a:pPr algn="ctr"/>
                      <a:r>
                        <a:rPr lang="en-US" sz="2400" b="1" dirty="0" smtClean="0"/>
                        <a:t>612</a:t>
                      </a:r>
                      <a:endParaRPr lang="en-US" sz="2400" b="1" dirty="0"/>
                    </a:p>
                  </a:txBody>
                  <a:tcPr/>
                </a:tc>
                <a:tc>
                  <a:txBody>
                    <a:bodyPr/>
                    <a:lstStyle/>
                    <a:p>
                      <a:pPr algn="ctr"/>
                      <a:r>
                        <a:rPr lang="en-US" sz="2400" b="1" dirty="0" smtClean="0"/>
                        <a:t>494</a:t>
                      </a:r>
                      <a:endParaRPr lang="en-US" sz="2400" b="1" dirty="0"/>
                    </a:p>
                  </a:txBody>
                  <a:tcPr/>
                </a:tc>
                <a:tc>
                  <a:txBody>
                    <a:bodyPr/>
                    <a:lstStyle/>
                    <a:p>
                      <a:pPr algn="ctr"/>
                      <a:r>
                        <a:rPr lang="en-US" sz="2400" b="1" dirty="0" smtClean="0"/>
                        <a:t>12.2</a:t>
                      </a:r>
                      <a:endParaRPr lang="en-US" sz="2400" b="1" dirty="0"/>
                    </a:p>
                  </a:txBody>
                  <a:tcPr/>
                </a:tc>
              </a:tr>
              <a:tr h="381268">
                <a:tc>
                  <a:txBody>
                    <a:bodyPr/>
                    <a:lstStyle/>
                    <a:p>
                      <a:pPr algn="ctr"/>
                      <a:r>
                        <a:rPr lang="en-US" sz="2400" b="1" i="1" dirty="0" smtClean="0">
                          <a:solidFill>
                            <a:srgbClr val="FF0000"/>
                          </a:solidFill>
                        </a:rPr>
                        <a:t>mRNA Processing</a:t>
                      </a:r>
                      <a:endParaRPr lang="en-US" sz="2400" b="1" i="1" dirty="0">
                        <a:solidFill>
                          <a:srgbClr val="FF0000"/>
                        </a:solidFill>
                      </a:endParaRPr>
                    </a:p>
                  </a:txBody>
                  <a:tcPr/>
                </a:tc>
                <a:tc>
                  <a:txBody>
                    <a:bodyPr/>
                    <a:lstStyle/>
                    <a:p>
                      <a:pPr algn="ctr"/>
                      <a:r>
                        <a:rPr lang="en-US" sz="2400" b="1" dirty="0" smtClean="0"/>
                        <a:t>1575</a:t>
                      </a:r>
                      <a:endParaRPr lang="en-US" sz="2400" b="1" dirty="0"/>
                    </a:p>
                  </a:txBody>
                  <a:tcPr/>
                </a:tc>
                <a:tc>
                  <a:txBody>
                    <a:bodyPr/>
                    <a:lstStyle/>
                    <a:p>
                      <a:pPr algn="ctr"/>
                      <a:r>
                        <a:rPr lang="en-US" sz="2400" b="1" dirty="0" smtClean="0"/>
                        <a:t>249</a:t>
                      </a:r>
                      <a:endParaRPr lang="en-US" sz="2400" b="1" dirty="0"/>
                    </a:p>
                  </a:txBody>
                  <a:tcPr/>
                </a:tc>
                <a:tc>
                  <a:txBody>
                    <a:bodyPr/>
                    <a:lstStyle/>
                    <a:p>
                      <a:pPr algn="ctr"/>
                      <a:r>
                        <a:rPr lang="en-US" sz="2400" b="1" dirty="0" smtClean="0"/>
                        <a:t>516</a:t>
                      </a:r>
                      <a:endParaRPr lang="en-US" sz="2400" b="1" dirty="0"/>
                    </a:p>
                  </a:txBody>
                  <a:tcPr/>
                </a:tc>
                <a:tc>
                  <a:txBody>
                    <a:bodyPr/>
                    <a:lstStyle/>
                    <a:p>
                      <a:pPr algn="ctr"/>
                      <a:r>
                        <a:rPr lang="en-US" sz="2400" b="1" dirty="0" smtClean="0"/>
                        <a:t>10.9</a:t>
                      </a:r>
                      <a:endParaRPr lang="en-US" sz="2400" b="1" dirty="0"/>
                    </a:p>
                  </a:txBody>
                  <a:tcPr/>
                </a:tc>
              </a:tr>
              <a:tr h="381268">
                <a:tc>
                  <a:txBody>
                    <a:bodyPr/>
                    <a:lstStyle/>
                    <a:p>
                      <a:pPr algn="ctr"/>
                      <a:r>
                        <a:rPr lang="en-US" sz="2400" b="1" i="1" u="none" dirty="0" smtClean="0">
                          <a:solidFill>
                            <a:srgbClr val="FF0000"/>
                          </a:solidFill>
                        </a:rPr>
                        <a:t>mRNA Splicing</a:t>
                      </a:r>
                      <a:endParaRPr lang="en-US" sz="2400" b="1" i="1" u="none" dirty="0">
                        <a:solidFill>
                          <a:srgbClr val="FF0000"/>
                        </a:solidFill>
                      </a:endParaRPr>
                    </a:p>
                  </a:txBody>
                  <a:tcPr/>
                </a:tc>
                <a:tc>
                  <a:txBody>
                    <a:bodyPr/>
                    <a:lstStyle/>
                    <a:p>
                      <a:pPr algn="ctr"/>
                      <a:r>
                        <a:rPr lang="en-US" sz="2400" b="1" dirty="0" smtClean="0"/>
                        <a:t>716</a:t>
                      </a:r>
                      <a:endParaRPr lang="en-US" sz="2400" b="1" dirty="0"/>
                    </a:p>
                  </a:txBody>
                  <a:tcPr/>
                </a:tc>
                <a:tc>
                  <a:txBody>
                    <a:bodyPr/>
                    <a:lstStyle/>
                    <a:p>
                      <a:pPr algn="ctr"/>
                      <a:r>
                        <a:rPr lang="en-US" sz="2400" b="1" dirty="0" smtClean="0"/>
                        <a:t>180</a:t>
                      </a:r>
                      <a:endParaRPr lang="en-US" sz="2400" b="1" dirty="0"/>
                    </a:p>
                  </a:txBody>
                  <a:tcPr/>
                </a:tc>
                <a:tc>
                  <a:txBody>
                    <a:bodyPr/>
                    <a:lstStyle/>
                    <a:p>
                      <a:pPr algn="ctr"/>
                      <a:r>
                        <a:rPr lang="en-US" sz="2400" b="1" dirty="0" smtClean="0"/>
                        <a:t>459</a:t>
                      </a:r>
                      <a:endParaRPr lang="en-US" sz="2400" b="1" dirty="0"/>
                    </a:p>
                  </a:txBody>
                  <a:tcPr/>
                </a:tc>
                <a:tc>
                  <a:txBody>
                    <a:bodyPr/>
                    <a:lstStyle/>
                    <a:p>
                      <a:pPr algn="ctr"/>
                      <a:r>
                        <a:rPr lang="en-US" sz="2400" b="1" dirty="0" smtClean="0"/>
                        <a:t>10.1</a:t>
                      </a:r>
                      <a:endParaRPr lang="en-US" sz="2400" b="1" dirty="0"/>
                    </a:p>
                  </a:txBody>
                  <a:tcPr/>
                </a:tc>
              </a:tr>
              <a:tr h="381268">
                <a:tc>
                  <a:txBody>
                    <a:bodyPr/>
                    <a:lstStyle/>
                    <a:p>
                      <a:pPr algn="ctr"/>
                      <a:r>
                        <a:rPr lang="en-US" sz="2400" b="1" i="1" dirty="0" smtClean="0">
                          <a:solidFill>
                            <a:srgbClr val="FF0000"/>
                          </a:solidFill>
                        </a:rPr>
                        <a:t>Mitosis</a:t>
                      </a:r>
                      <a:endParaRPr lang="en-US" sz="2400" b="1" i="1" dirty="0">
                        <a:solidFill>
                          <a:srgbClr val="FF0000"/>
                        </a:solidFill>
                      </a:endParaRPr>
                    </a:p>
                  </a:txBody>
                  <a:tcPr/>
                </a:tc>
                <a:tc>
                  <a:txBody>
                    <a:bodyPr/>
                    <a:lstStyle/>
                    <a:p>
                      <a:pPr algn="ctr"/>
                      <a:r>
                        <a:rPr lang="en-US" sz="2400" b="1" dirty="0" smtClean="0"/>
                        <a:t>718</a:t>
                      </a:r>
                      <a:endParaRPr lang="en-US" sz="2400" b="1" dirty="0"/>
                    </a:p>
                  </a:txBody>
                  <a:tcPr/>
                </a:tc>
                <a:tc>
                  <a:txBody>
                    <a:bodyPr/>
                    <a:lstStyle/>
                    <a:p>
                      <a:pPr algn="ctr"/>
                      <a:r>
                        <a:rPr lang="en-US" sz="2400" b="1" dirty="0" smtClean="0"/>
                        <a:t>215</a:t>
                      </a:r>
                      <a:endParaRPr lang="en-US" sz="2400" b="1" dirty="0"/>
                    </a:p>
                  </a:txBody>
                  <a:tcPr/>
                </a:tc>
                <a:tc>
                  <a:txBody>
                    <a:bodyPr/>
                    <a:lstStyle/>
                    <a:p>
                      <a:pPr algn="ctr"/>
                      <a:r>
                        <a:rPr lang="en-US" sz="2400" b="1" dirty="0" smtClean="0"/>
                        <a:t>620</a:t>
                      </a:r>
                      <a:endParaRPr lang="en-US" sz="2400" b="1" dirty="0"/>
                    </a:p>
                  </a:txBody>
                  <a:tcPr/>
                </a:tc>
                <a:tc>
                  <a:txBody>
                    <a:bodyPr/>
                    <a:lstStyle/>
                    <a:p>
                      <a:pPr algn="ctr"/>
                      <a:r>
                        <a:rPr lang="en-US" sz="2400" b="1" dirty="0" smtClean="0"/>
                        <a:t>9.4</a:t>
                      </a:r>
                      <a:endParaRPr lang="en-US" sz="2400" b="1" dirty="0"/>
                    </a:p>
                  </a:txBody>
                  <a:tcPr/>
                </a:tc>
              </a:tr>
              <a:tr h="381268">
                <a:tc>
                  <a:txBody>
                    <a:bodyPr/>
                    <a:lstStyle/>
                    <a:p>
                      <a:pPr algn="ctr"/>
                      <a:r>
                        <a:rPr lang="en-US" sz="2400" b="1" i="1" u="sng" dirty="0" smtClean="0">
                          <a:solidFill>
                            <a:srgbClr val="FF0000"/>
                          </a:solidFill>
                        </a:rPr>
                        <a:t>Apoptosis</a:t>
                      </a:r>
                      <a:endParaRPr lang="en-US" sz="2400" b="1" i="1" u="sng" dirty="0">
                        <a:solidFill>
                          <a:srgbClr val="FF0000"/>
                        </a:solidFill>
                      </a:endParaRPr>
                    </a:p>
                  </a:txBody>
                  <a:tcPr/>
                </a:tc>
                <a:tc>
                  <a:txBody>
                    <a:bodyPr/>
                    <a:lstStyle/>
                    <a:p>
                      <a:pPr algn="ctr"/>
                      <a:r>
                        <a:rPr lang="en-US" sz="2400" b="1" dirty="0" smtClean="0"/>
                        <a:t>810</a:t>
                      </a:r>
                      <a:endParaRPr lang="en-US" sz="2400" b="1" dirty="0"/>
                    </a:p>
                  </a:txBody>
                  <a:tcPr/>
                </a:tc>
                <a:tc>
                  <a:txBody>
                    <a:bodyPr/>
                    <a:lstStyle/>
                    <a:p>
                      <a:pPr algn="ctr"/>
                      <a:r>
                        <a:rPr lang="en-US" sz="2400" b="1" dirty="0" smtClean="0"/>
                        <a:t>211</a:t>
                      </a:r>
                      <a:endParaRPr lang="en-US" sz="2400" b="1" dirty="0"/>
                    </a:p>
                  </a:txBody>
                  <a:tcPr/>
                </a:tc>
                <a:tc>
                  <a:txBody>
                    <a:bodyPr/>
                    <a:lstStyle/>
                    <a:p>
                      <a:pPr algn="ctr"/>
                      <a:r>
                        <a:rPr lang="en-US" sz="2400" b="1" dirty="0" smtClean="0"/>
                        <a:t>465</a:t>
                      </a:r>
                      <a:endParaRPr lang="en-US" sz="2400" b="1" dirty="0"/>
                    </a:p>
                  </a:txBody>
                  <a:tcPr/>
                </a:tc>
                <a:tc>
                  <a:txBody>
                    <a:bodyPr/>
                    <a:lstStyle/>
                    <a:p>
                      <a:pPr algn="ctr"/>
                      <a:r>
                        <a:rPr lang="en-US" sz="2400" b="1" dirty="0" smtClean="0"/>
                        <a:t>9.4</a:t>
                      </a:r>
                      <a:endParaRPr lang="en-US" sz="2400" b="1" dirty="0"/>
                    </a:p>
                  </a:txBody>
                  <a:tcPr/>
                </a:tc>
              </a:tr>
            </a:tbl>
          </a:graphicData>
        </a:graphic>
      </p:graphicFrame>
      <p:sp>
        <p:nvSpPr>
          <p:cNvPr id="3" name="TextBox 2"/>
          <p:cNvSpPr txBox="1"/>
          <p:nvPr/>
        </p:nvSpPr>
        <p:spPr>
          <a:xfrm>
            <a:off x="340241" y="6305095"/>
            <a:ext cx="8598829" cy="523220"/>
          </a:xfrm>
          <a:prstGeom prst="rect">
            <a:avLst/>
          </a:prstGeom>
          <a:noFill/>
        </p:spPr>
        <p:txBody>
          <a:bodyPr wrap="none" rtlCol="0">
            <a:spAutoFit/>
          </a:bodyPr>
          <a:lstStyle/>
          <a:p>
            <a:r>
              <a:rPr lang="en-US" sz="2800" b="1" dirty="0" err="1" smtClean="0"/>
              <a:t>Xie</a:t>
            </a:r>
            <a:r>
              <a:rPr lang="en-US" sz="2800" b="1" dirty="0" smtClean="0"/>
              <a:t> H, et al., </a:t>
            </a:r>
            <a:r>
              <a:rPr lang="en-US" sz="2800" b="1" i="1" dirty="0" smtClean="0"/>
              <a:t>J. Proteome Res </a:t>
            </a:r>
            <a:r>
              <a:rPr lang="en-US" sz="2800" b="1" dirty="0" smtClean="0"/>
              <a:t>6: 1882-1932 (2007)</a:t>
            </a:r>
            <a:endParaRPr lang="en-US" sz="2800" b="1" dirty="0"/>
          </a:p>
        </p:txBody>
      </p:sp>
    </p:spTree>
    <p:extLst>
      <p:ext uri="{BB962C8B-B14F-4D97-AF65-F5344CB8AC3E}">
        <p14:creationId xmlns:p14="http://schemas.microsoft.com/office/powerpoint/2010/main" val="2216725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514350" y="112264"/>
            <a:ext cx="9258300" cy="1143000"/>
          </a:xfrm>
        </p:spPr>
        <p:txBody>
          <a:bodyPr/>
          <a:lstStyle/>
          <a:p>
            <a:pPr eaLnBrk="1" hangingPunct="1"/>
            <a:r>
              <a:rPr lang="en-US" sz="3600" b="1" dirty="0" smtClean="0">
                <a:solidFill>
                  <a:schemeClr val="tx1"/>
                </a:solidFill>
              </a:rPr>
              <a:t>What are the functions of </a:t>
            </a:r>
            <a:r>
              <a:rPr lang="en-US" sz="3600" b="1" dirty="0" smtClean="0">
                <a:solidFill>
                  <a:srgbClr val="FF0000"/>
                </a:solidFill>
              </a:rPr>
              <a:t>IDPs</a:t>
            </a:r>
            <a:r>
              <a:rPr lang="en-US" sz="3600" b="1" dirty="0" smtClean="0">
                <a:solidFill>
                  <a:schemeClr val="tx1"/>
                </a:solidFill>
              </a:rPr>
              <a:t>?</a:t>
            </a: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IDPs</a:t>
            </a:r>
            <a:r>
              <a:rPr lang="en-US" sz="3600" b="1" dirty="0" smtClean="0">
                <a:solidFill>
                  <a:schemeClr val="tx1"/>
                </a:solidFill>
              </a:rPr>
              <a:t> Used for Signaling and Regulation!</a:t>
            </a:r>
          </a:p>
        </p:txBody>
      </p:sp>
      <p:sp>
        <p:nvSpPr>
          <p:cNvPr id="23555" name="Rectangle 3"/>
          <p:cNvSpPr>
            <a:spLocks noGrp="1" noChangeArrowheads="1"/>
          </p:cNvSpPr>
          <p:nvPr>
            <p:ph type="body" idx="4294967295"/>
          </p:nvPr>
        </p:nvSpPr>
        <p:spPr>
          <a:xfrm>
            <a:off x="0" y="1401465"/>
            <a:ext cx="10287000" cy="5456535"/>
          </a:xfrm>
        </p:spPr>
        <p:txBody>
          <a:bodyPr/>
          <a:lstStyle/>
          <a:p>
            <a:pPr eaLnBrk="1" hangingPunct="1">
              <a:buFontTx/>
              <a:buNone/>
            </a:pPr>
            <a:r>
              <a:rPr lang="en-US" sz="2800" dirty="0" smtClean="0">
                <a:cs typeface="Arial" charset="0"/>
              </a:rPr>
              <a:t>	 </a:t>
            </a:r>
            <a:r>
              <a:rPr lang="en-US" sz="2800" b="1" dirty="0">
                <a:solidFill>
                  <a:srgbClr val="0000FF"/>
                </a:solidFill>
              </a:rPr>
              <a:t>●</a:t>
            </a:r>
            <a:r>
              <a:rPr lang="en-US" sz="2800" dirty="0" smtClean="0">
                <a:solidFill>
                  <a:srgbClr val="0000FF"/>
                </a:solidFill>
                <a:cs typeface="Arial" charset="0"/>
              </a:rPr>
              <a:t> </a:t>
            </a:r>
            <a:r>
              <a:rPr lang="en-US" b="1" dirty="0" smtClean="0">
                <a:solidFill>
                  <a:srgbClr val="0000FF"/>
                </a:solidFill>
              </a:rPr>
              <a:t>Sequence </a:t>
            </a:r>
            <a:r>
              <a:rPr lang="en-US" b="1" dirty="0" smtClean="0">
                <a:solidFill>
                  <a:srgbClr val="0000FF"/>
                </a:solidFill>
                <a:sym typeface="Wingdings" pitchFamily="2" charset="2"/>
              </a:rPr>
              <a:t> Structure  Function (Z &lt; </a:t>
            </a:r>
            <a:r>
              <a:rPr lang="en-US" b="1" dirty="0">
                <a:solidFill>
                  <a:srgbClr val="0000FF"/>
                </a:solidFill>
              </a:rPr>
              <a:t>–</a:t>
            </a:r>
            <a:r>
              <a:rPr lang="en-US" b="1" dirty="0" smtClean="0">
                <a:solidFill>
                  <a:srgbClr val="0000FF"/>
                </a:solidFill>
                <a:sym typeface="Wingdings" pitchFamily="2" charset="2"/>
              </a:rPr>
              <a:t> 1)</a:t>
            </a:r>
            <a:endParaRPr lang="en-US" dirty="0" smtClean="0">
              <a:solidFill>
                <a:srgbClr val="0000FF"/>
              </a:solidFill>
            </a:endParaRPr>
          </a:p>
          <a:p>
            <a:pPr eaLnBrk="1" hangingPunct="1">
              <a:buFontTx/>
              <a:buNone/>
            </a:pPr>
            <a:r>
              <a:rPr lang="en-US" dirty="0" smtClean="0"/>
              <a:t>	   </a:t>
            </a:r>
            <a:r>
              <a:rPr lang="en-US" b="1" dirty="0" smtClean="0">
                <a:cs typeface="Arial" charset="0"/>
              </a:rPr>
              <a:t>– </a:t>
            </a:r>
            <a:r>
              <a:rPr lang="en-US" sz="2800" b="1" dirty="0" smtClean="0"/>
              <a:t>Catalysis, </a:t>
            </a:r>
            <a:endParaRPr lang="en-US" dirty="0" smtClean="0"/>
          </a:p>
          <a:p>
            <a:pPr eaLnBrk="1" hangingPunct="1">
              <a:buFontTx/>
              <a:buNone/>
            </a:pPr>
            <a:r>
              <a:rPr lang="en-US" dirty="0" smtClean="0"/>
              <a:t>      </a:t>
            </a:r>
            <a:r>
              <a:rPr lang="en-US" b="1" dirty="0" smtClean="0">
                <a:cs typeface="Arial" charset="0"/>
              </a:rPr>
              <a:t>– </a:t>
            </a:r>
            <a:r>
              <a:rPr lang="en-US" sz="2800" b="1" dirty="0" smtClean="0"/>
              <a:t>Membrane transport,</a:t>
            </a:r>
          </a:p>
          <a:p>
            <a:pPr eaLnBrk="1" hangingPunct="1">
              <a:buFontTx/>
              <a:buNone/>
            </a:pPr>
            <a:r>
              <a:rPr lang="en-US" sz="2800" dirty="0" smtClean="0"/>
              <a:t>   	   </a:t>
            </a:r>
            <a:r>
              <a:rPr lang="en-US" b="1" dirty="0" smtClean="0">
                <a:cs typeface="Arial" charset="0"/>
              </a:rPr>
              <a:t>– </a:t>
            </a:r>
            <a:r>
              <a:rPr lang="en-US" sz="2800" b="1" dirty="0" smtClean="0">
                <a:cs typeface="Arial" charset="0"/>
              </a:rPr>
              <a:t>Binding to DNA, RNA, molecules or </a:t>
            </a:r>
            <a:r>
              <a:rPr lang="en-US" sz="2800" b="1" dirty="0">
                <a:solidFill>
                  <a:srgbClr val="FF0000"/>
                </a:solidFill>
                <a:cs typeface="Arial" charset="0"/>
              </a:rPr>
              <a:t>IDP </a:t>
            </a:r>
            <a:r>
              <a:rPr lang="en-US" sz="2800" b="1" dirty="0" smtClean="0">
                <a:solidFill>
                  <a:srgbClr val="FF0000"/>
                </a:solidFill>
                <a:cs typeface="Arial" charset="0"/>
              </a:rPr>
              <a:t>regions</a:t>
            </a:r>
            <a:r>
              <a:rPr lang="en-US" sz="2800" b="1" dirty="0" smtClean="0">
                <a:cs typeface="Arial" charset="0"/>
              </a:rPr>
              <a:t>.</a:t>
            </a:r>
            <a:endParaRPr lang="en-US" sz="1000" b="1" dirty="0" smtClean="0"/>
          </a:p>
          <a:p>
            <a:pPr lvl="1" eaLnBrk="1" hangingPunct="1">
              <a:buFontTx/>
              <a:buNone/>
            </a:pPr>
            <a:r>
              <a:rPr lang="en-US" b="1" dirty="0">
                <a:solidFill>
                  <a:srgbClr val="FF0000"/>
                </a:solidFill>
              </a:rPr>
              <a:t>●</a:t>
            </a:r>
            <a:r>
              <a:rPr lang="en-US" sz="3200" b="1" dirty="0"/>
              <a:t> </a:t>
            </a:r>
            <a:r>
              <a:rPr lang="en-US" sz="3200" b="1" dirty="0" smtClean="0">
                <a:solidFill>
                  <a:srgbClr val="FF0000"/>
                </a:solidFill>
              </a:rPr>
              <a:t>Sequence </a:t>
            </a:r>
            <a:r>
              <a:rPr lang="en-US" sz="3200" b="1" dirty="0" smtClean="0">
                <a:solidFill>
                  <a:srgbClr val="FF0000"/>
                </a:solidFill>
                <a:sym typeface="Wingdings" pitchFamily="2" charset="2"/>
              </a:rPr>
              <a:t> IDP Ensemble  Function (Z &gt; + 1)</a:t>
            </a:r>
          </a:p>
          <a:p>
            <a:pPr lvl="1" eaLnBrk="1" hangingPunct="1">
              <a:buFontTx/>
              <a:buNone/>
            </a:pPr>
            <a:r>
              <a:rPr lang="en-US" dirty="0" smtClean="0">
                <a:cs typeface="Arial" charset="0"/>
              </a:rPr>
              <a:t>  </a:t>
            </a:r>
            <a:r>
              <a:rPr lang="en-US" b="1" dirty="0" smtClean="0">
                <a:cs typeface="Arial" charset="0"/>
              </a:rPr>
              <a:t>– </a:t>
            </a:r>
            <a:r>
              <a:rPr lang="en-US" b="1" dirty="0" smtClean="0"/>
              <a:t>Signaling,	     </a:t>
            </a:r>
            <a:r>
              <a:rPr lang="en-US" sz="2100" b="1" dirty="0" smtClean="0"/>
              <a:t>Dunker AK, et al., </a:t>
            </a:r>
            <a:r>
              <a:rPr lang="en-US" sz="2100" b="1" i="1" dirty="0" smtClean="0"/>
              <a:t>Biochemistry</a:t>
            </a:r>
            <a:r>
              <a:rPr lang="en-US" sz="2100" b="1" dirty="0" smtClean="0"/>
              <a:t> 41: 6573-6582 (2002)</a:t>
            </a:r>
            <a:r>
              <a:rPr lang="en-US" b="1" dirty="0" smtClean="0"/>
              <a:t>	</a:t>
            </a:r>
          </a:p>
          <a:p>
            <a:pPr lvl="1" eaLnBrk="1" hangingPunct="1">
              <a:buNone/>
            </a:pPr>
            <a:r>
              <a:rPr lang="en-US" b="1" dirty="0" smtClean="0">
                <a:cs typeface="Arial" charset="0"/>
              </a:rPr>
              <a:t>  – </a:t>
            </a:r>
            <a:r>
              <a:rPr lang="en-US" b="1" dirty="0" smtClean="0"/>
              <a:t>Regulation,    </a:t>
            </a:r>
            <a:r>
              <a:rPr lang="en-US" sz="2100" b="1" dirty="0" smtClean="0"/>
              <a:t>Dunker AK, et al., </a:t>
            </a:r>
            <a:r>
              <a:rPr lang="en-US" sz="2100" b="1" i="1" dirty="0"/>
              <a:t>Adv. Prot. Chem</a:t>
            </a:r>
            <a:r>
              <a:rPr lang="en-US" sz="2100" b="1" dirty="0"/>
              <a:t>. 62: 25-49 (2002</a:t>
            </a:r>
            <a:r>
              <a:rPr lang="en-US" sz="2200" b="1" dirty="0" smtClean="0"/>
              <a:t>)</a:t>
            </a:r>
            <a:endParaRPr lang="en-US" sz="2100" b="1" dirty="0" smtClean="0"/>
          </a:p>
          <a:p>
            <a:pPr lvl="1" eaLnBrk="1" hangingPunct="1">
              <a:buFontTx/>
              <a:buNone/>
            </a:pPr>
            <a:r>
              <a:rPr lang="en-US" dirty="0" smtClean="0">
                <a:cs typeface="Arial" charset="0"/>
              </a:rPr>
              <a:t>  </a:t>
            </a:r>
            <a:r>
              <a:rPr lang="en-US" b="1" dirty="0" smtClean="0">
                <a:cs typeface="Arial" charset="0"/>
              </a:rPr>
              <a:t>– </a:t>
            </a:r>
            <a:r>
              <a:rPr lang="en-US" b="1" dirty="0" smtClean="0"/>
              <a:t>Recognition,  </a:t>
            </a:r>
            <a:r>
              <a:rPr lang="en-US" sz="2100" b="1" dirty="0" err="1" smtClean="0"/>
              <a:t>Xie</a:t>
            </a:r>
            <a:r>
              <a:rPr lang="en-US" sz="2100" b="1" dirty="0" smtClean="0"/>
              <a:t> </a:t>
            </a:r>
            <a:r>
              <a:rPr lang="en-US" sz="2100" b="1" dirty="0"/>
              <a:t>H, et al., </a:t>
            </a:r>
            <a:r>
              <a:rPr lang="en-US" sz="2100" b="1" i="1" dirty="0"/>
              <a:t>Proteome Res.</a:t>
            </a:r>
            <a:r>
              <a:rPr lang="en-US" sz="2100" b="1" dirty="0"/>
              <a:t> 6: </a:t>
            </a:r>
            <a:r>
              <a:rPr lang="en-US" sz="2100" b="1" dirty="0" smtClean="0"/>
              <a:t>1882-1898 </a:t>
            </a:r>
            <a:r>
              <a:rPr lang="en-US" sz="2100" b="1" dirty="0"/>
              <a:t>(2007)</a:t>
            </a:r>
            <a:endParaRPr lang="en-US" sz="2100" b="1" dirty="0" smtClean="0"/>
          </a:p>
          <a:p>
            <a:pPr lvl="1" eaLnBrk="1" hangingPunct="1">
              <a:buFontTx/>
              <a:buNone/>
            </a:pPr>
            <a:r>
              <a:rPr lang="en-US" b="1" dirty="0">
                <a:cs typeface="Arial" charset="0"/>
              </a:rPr>
              <a:t> </a:t>
            </a:r>
            <a:r>
              <a:rPr lang="en-US" b="1" dirty="0" smtClean="0">
                <a:cs typeface="Arial" charset="0"/>
              </a:rPr>
              <a:t> – </a:t>
            </a:r>
            <a:r>
              <a:rPr lang="en-US" b="1" dirty="0" smtClean="0"/>
              <a:t>Control.	</a:t>
            </a:r>
            <a:r>
              <a:rPr lang="en-US" sz="2100" b="1" dirty="0"/>
              <a:t> </a:t>
            </a:r>
            <a:r>
              <a:rPr lang="en-US" sz="2100" b="1" dirty="0" smtClean="0"/>
              <a:t>      </a:t>
            </a:r>
            <a:r>
              <a:rPr lang="en-US" sz="2100" b="1" dirty="0" err="1" smtClean="0"/>
              <a:t>Vucetic</a:t>
            </a:r>
            <a:r>
              <a:rPr lang="en-US" sz="2100" b="1" dirty="0" smtClean="0"/>
              <a:t>, S. et al., </a:t>
            </a:r>
            <a:r>
              <a:rPr lang="en-US" sz="2100" b="1" i="1" dirty="0" smtClean="0"/>
              <a:t>Proteome Res </a:t>
            </a:r>
            <a:r>
              <a:rPr lang="en-US" sz="2100" b="1" dirty="0" smtClean="0"/>
              <a:t>6: 1899-1916 (2007)</a:t>
            </a:r>
          </a:p>
          <a:p>
            <a:pPr lvl="1" eaLnBrk="1" hangingPunct="1">
              <a:buFontTx/>
              <a:buNone/>
            </a:pPr>
            <a:r>
              <a:rPr lang="en-US" sz="2100" b="1" dirty="0"/>
              <a:t>	</a:t>
            </a:r>
            <a:r>
              <a:rPr lang="en-US" sz="2100" b="1" dirty="0" smtClean="0"/>
              <a:t>			       </a:t>
            </a:r>
            <a:r>
              <a:rPr lang="en-US" sz="2100" b="1" dirty="0" err="1" smtClean="0"/>
              <a:t>Xie</a:t>
            </a:r>
            <a:r>
              <a:rPr lang="en-US" sz="2100" b="1" dirty="0" smtClean="0"/>
              <a:t> H, et al., </a:t>
            </a:r>
            <a:r>
              <a:rPr lang="en-US" sz="2100" b="1" i="1" dirty="0" smtClean="0"/>
              <a:t>Proteome Res </a:t>
            </a:r>
            <a:r>
              <a:rPr lang="en-US" sz="2100" b="1" dirty="0" smtClean="0"/>
              <a:t>6: 1917-1932 (2007)</a:t>
            </a:r>
          </a:p>
        </p:txBody>
      </p:sp>
      <p:sp>
        <p:nvSpPr>
          <p:cNvPr id="23556" name="Text Box 5"/>
          <p:cNvSpPr txBox="1">
            <a:spLocks noChangeArrowheads="1"/>
          </p:cNvSpPr>
          <p:nvPr/>
        </p:nvSpPr>
        <p:spPr bwMode="auto">
          <a:xfrm>
            <a:off x="3425825" y="48910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endParaRPr lang="en-US" sz="2000" b="1"/>
          </a:p>
        </p:txBody>
      </p:sp>
    </p:spTree>
    <p:extLst>
      <p:ext uri="{BB962C8B-B14F-4D97-AF65-F5344CB8AC3E}">
        <p14:creationId xmlns:p14="http://schemas.microsoft.com/office/powerpoint/2010/main" val="17627778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Summary</a:t>
            </a:r>
            <a:endParaRPr lang="en-US" sz="4000" b="1" dirty="0">
              <a:solidFill>
                <a:schemeClr val="tx1"/>
              </a:solidFill>
            </a:endParaRPr>
          </a:p>
        </p:txBody>
      </p:sp>
      <p:sp>
        <p:nvSpPr>
          <p:cNvPr id="3" name="Content Placeholder 2"/>
          <p:cNvSpPr>
            <a:spLocks noGrp="1"/>
          </p:cNvSpPr>
          <p:nvPr>
            <p:ph idx="1"/>
          </p:nvPr>
        </p:nvSpPr>
        <p:spPr>
          <a:xfrm>
            <a:off x="312420" y="1623060"/>
            <a:ext cx="9745980" cy="4785360"/>
          </a:xfrm>
        </p:spPr>
        <p:txBody>
          <a:bodyPr/>
          <a:lstStyle/>
          <a:p>
            <a:pPr marL="0" indent="0">
              <a:buNone/>
            </a:pPr>
            <a:r>
              <a:rPr lang="en-US" b="1" dirty="0" smtClean="0">
                <a:solidFill>
                  <a:srgbClr val="0000FF"/>
                </a:solidFill>
              </a:rPr>
              <a:t>Sequence </a:t>
            </a:r>
            <a:r>
              <a:rPr lang="en-US" b="1" dirty="0" smtClean="0">
                <a:solidFill>
                  <a:srgbClr val="0000FF"/>
                </a:solidFill>
                <a:sym typeface="Wingdings" panose="05000000000000000000" pitchFamily="2" charset="2"/>
              </a:rPr>
              <a:t> Structure  Function</a:t>
            </a:r>
            <a:endParaRPr lang="en-US" b="1" dirty="0">
              <a:solidFill>
                <a:srgbClr val="0000FF"/>
              </a:solidFill>
            </a:endParaRPr>
          </a:p>
          <a:p>
            <a:pPr marL="457200" indent="-457200" algn="just">
              <a:buNone/>
            </a:pPr>
            <a:r>
              <a:rPr lang="en-US" b="1" dirty="0" smtClean="0">
                <a:solidFill>
                  <a:srgbClr val="0000FF"/>
                </a:solidFill>
              </a:rPr>
              <a:t>●</a:t>
            </a:r>
            <a:r>
              <a:rPr lang="en-US" b="1" dirty="0" smtClean="0">
                <a:solidFill>
                  <a:srgbClr val="FF0000"/>
                </a:solidFill>
              </a:rPr>
              <a:t> 	</a:t>
            </a:r>
            <a:r>
              <a:rPr lang="en-US" b="1" dirty="0" smtClean="0">
                <a:solidFill>
                  <a:srgbClr val="0000FF"/>
                </a:solidFill>
              </a:rPr>
              <a:t>Structured proteins </a:t>
            </a:r>
            <a:r>
              <a:rPr lang="en-US" b="1" dirty="0" smtClean="0"/>
              <a:t>are for catalysis, transport, </a:t>
            </a:r>
            <a:r>
              <a:rPr lang="en-US" b="1" dirty="0"/>
              <a:t> </a:t>
            </a:r>
            <a:r>
              <a:rPr lang="en-US" b="1" dirty="0" smtClean="0"/>
              <a:t> and binding to molecules, to macromolecules, and to </a:t>
            </a:r>
            <a:r>
              <a:rPr lang="en-US" b="1" dirty="0" smtClean="0">
                <a:solidFill>
                  <a:srgbClr val="FF0000"/>
                </a:solidFill>
              </a:rPr>
              <a:t>IDP regions</a:t>
            </a:r>
            <a:r>
              <a:rPr lang="en-US" b="1" dirty="0" smtClean="0"/>
              <a:t>; </a:t>
            </a:r>
          </a:p>
          <a:p>
            <a:pPr marL="0" indent="0" algn="just">
              <a:buNone/>
            </a:pPr>
            <a:endParaRPr lang="en-US" sz="2000" dirty="0" smtClean="0"/>
          </a:p>
          <a:p>
            <a:pPr marL="0" indent="0" algn="just">
              <a:buNone/>
            </a:pPr>
            <a:r>
              <a:rPr lang="en-US" b="1" dirty="0">
                <a:solidFill>
                  <a:srgbClr val="FF0000"/>
                </a:solidFill>
              </a:rPr>
              <a:t>Sequence </a:t>
            </a:r>
            <a:r>
              <a:rPr lang="en-US" b="1" dirty="0">
                <a:solidFill>
                  <a:srgbClr val="FF0000"/>
                </a:solidFill>
                <a:sym typeface="Wingdings" panose="05000000000000000000" pitchFamily="2" charset="2"/>
              </a:rPr>
              <a:t> </a:t>
            </a:r>
            <a:r>
              <a:rPr lang="en-US" b="1" dirty="0" smtClean="0">
                <a:solidFill>
                  <a:srgbClr val="FF0000"/>
                </a:solidFill>
                <a:sym typeface="Wingdings" panose="05000000000000000000" pitchFamily="2" charset="2"/>
              </a:rPr>
              <a:t>IDP Ensembles </a:t>
            </a:r>
            <a:r>
              <a:rPr lang="en-US" b="1" dirty="0">
                <a:solidFill>
                  <a:srgbClr val="FF0000"/>
                </a:solidFill>
                <a:sym typeface="Wingdings" panose="05000000000000000000" pitchFamily="2" charset="2"/>
              </a:rPr>
              <a:t> Function</a:t>
            </a:r>
            <a:endParaRPr lang="en-US" b="1" dirty="0">
              <a:solidFill>
                <a:srgbClr val="FF0000"/>
              </a:solidFill>
            </a:endParaRPr>
          </a:p>
          <a:p>
            <a:pPr marL="457200" indent="-457200" algn="just">
              <a:buNone/>
            </a:pPr>
            <a:r>
              <a:rPr lang="en-US" b="1" dirty="0" smtClean="0">
                <a:solidFill>
                  <a:srgbClr val="FF0000"/>
                </a:solidFill>
              </a:rPr>
              <a:t>● 	IDPs</a:t>
            </a:r>
            <a:r>
              <a:rPr lang="en-US" b="1" dirty="0" smtClean="0"/>
              <a:t> are for signaling, regulation, recognition, and control. </a:t>
            </a:r>
            <a:endParaRPr lang="en-US" b="1" dirty="0"/>
          </a:p>
        </p:txBody>
      </p:sp>
    </p:spTree>
    <p:extLst>
      <p:ext uri="{BB962C8B-B14F-4D97-AF65-F5344CB8AC3E}">
        <p14:creationId xmlns:p14="http://schemas.microsoft.com/office/powerpoint/2010/main" val="2249035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44559" y="217488"/>
            <a:ext cx="9772650" cy="1143000"/>
          </a:xfrm>
        </p:spPr>
        <p:txBody>
          <a:bodyPr/>
          <a:lstStyle/>
          <a:p>
            <a:pPr eaLnBrk="1" hangingPunct="1"/>
            <a:r>
              <a:rPr lang="en-US" sz="4800" b="1" dirty="0" smtClean="0">
                <a:solidFill>
                  <a:srgbClr val="FF0000"/>
                </a:solidFill>
              </a:rPr>
              <a:t>Intrinsically Disordered Proteins </a:t>
            </a:r>
          </a:p>
        </p:txBody>
      </p:sp>
      <p:sp>
        <p:nvSpPr>
          <p:cNvPr id="5123" name="Rectangle 3"/>
          <p:cNvSpPr>
            <a:spLocks noGrp="1" noChangeArrowheads="1"/>
          </p:cNvSpPr>
          <p:nvPr>
            <p:ph type="body" idx="4294967295"/>
          </p:nvPr>
        </p:nvSpPr>
        <p:spPr>
          <a:xfrm>
            <a:off x="227013" y="1477963"/>
            <a:ext cx="10059987" cy="5380037"/>
          </a:xfrm>
        </p:spPr>
        <p:txBody>
          <a:bodyPr/>
          <a:lstStyle/>
          <a:p>
            <a:pPr marL="0" indent="0" algn="ctr" eaLnBrk="1" hangingPunct="1">
              <a:buNone/>
            </a:pPr>
            <a:endParaRPr lang="en-US" sz="1400" b="1" dirty="0" smtClean="0"/>
          </a:p>
          <a:p>
            <a:pPr marL="0" indent="0" algn="ctr" eaLnBrk="1" hangingPunct="1">
              <a:buNone/>
            </a:pPr>
            <a:endParaRPr lang="en-US" sz="1400" b="1" dirty="0" smtClean="0"/>
          </a:p>
          <a:p>
            <a:pPr marL="0" indent="0" algn="ctr" eaLnBrk="1" hangingPunct="1">
              <a:buNone/>
            </a:pPr>
            <a:r>
              <a:rPr lang="en-US" sz="8000" b="1" dirty="0" smtClean="0">
                <a:solidFill>
                  <a:srgbClr val="0000FF"/>
                </a:solidFill>
              </a:rPr>
              <a:t>THANK YOU!!!</a:t>
            </a:r>
          </a:p>
          <a:p>
            <a:pPr marL="0" indent="0" algn="ctr" eaLnBrk="1" hangingPunct="1">
              <a:buNone/>
            </a:pPr>
            <a:r>
              <a:rPr lang="en-US" sz="7200" b="1" dirty="0" smtClean="0">
                <a:solidFill>
                  <a:srgbClr val="FF0000"/>
                </a:solidFill>
              </a:rPr>
              <a:t>(kedunker@iupui.ed</a:t>
            </a:r>
            <a:r>
              <a:rPr lang="en-US" sz="8000" b="1" dirty="0" smtClean="0">
                <a:solidFill>
                  <a:srgbClr val="FF0000"/>
                </a:solidFill>
              </a:rPr>
              <a:t>u)</a:t>
            </a:r>
            <a:endParaRPr lang="en-US" sz="8000" b="1" dirty="0">
              <a:solidFill>
                <a:srgbClr val="FF0000"/>
              </a:solidFill>
            </a:endParaRPr>
          </a:p>
          <a:p>
            <a:pPr marL="0" indent="0" algn="ctr" eaLnBrk="1" hangingPunct="1">
              <a:buNone/>
            </a:pPr>
            <a:endParaRPr lang="en-US" sz="1400" b="1" dirty="0">
              <a:solidFill>
                <a:srgbClr val="00FFFF"/>
              </a:solidFill>
            </a:endParaRPr>
          </a:p>
          <a:p>
            <a:pPr marL="0" indent="0" eaLnBrk="1" hangingPunct="1">
              <a:buNone/>
            </a:pPr>
            <a:r>
              <a:rPr lang="en-US" sz="3600" b="1" dirty="0" smtClean="0"/>
              <a:t> </a:t>
            </a:r>
          </a:p>
          <a:p>
            <a:pPr eaLnBrk="1" hangingPunct="1"/>
            <a:endParaRPr lang="en-US" sz="900" b="1" dirty="0"/>
          </a:p>
          <a:p>
            <a:pPr eaLnBrk="1" hangingPunct="1"/>
            <a:endParaRPr lang="en-US" sz="900" b="1" dirty="0" smtClean="0"/>
          </a:p>
        </p:txBody>
      </p:sp>
      <p:sp>
        <p:nvSpPr>
          <p:cNvPr id="4" name="Text Box 53"/>
          <p:cNvSpPr txBox="1">
            <a:spLocks noChangeArrowheads="1"/>
          </p:cNvSpPr>
          <p:nvPr/>
        </p:nvSpPr>
        <p:spPr bwMode="auto">
          <a:xfrm>
            <a:off x="1222721" y="5390741"/>
            <a:ext cx="8867553" cy="1323439"/>
          </a:xfrm>
          <a:prstGeom prst="rect">
            <a:avLst/>
          </a:prstGeom>
          <a:solidFill>
            <a:srgbClr val="FFFF99"/>
          </a:solidFill>
          <a:ln w="9525">
            <a:solidFill>
              <a:schemeClr val="bg2"/>
            </a:solidFill>
            <a:miter lim="800000"/>
            <a:headEnd/>
            <a:tailEnd/>
          </a:ln>
        </p:spPr>
        <p:txBody>
          <a:bodyPr wrap="square">
            <a:spAutoFit/>
          </a:bodyP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r>
              <a:rPr lang="en-US" sz="4000" b="1" dirty="0">
                <a:solidFill>
                  <a:schemeClr val="bg2"/>
                </a:solidFill>
              </a:rPr>
              <a:t>Funding:  </a:t>
            </a:r>
            <a:r>
              <a:rPr lang="en-US" sz="4000" b="1" dirty="0" smtClean="0">
                <a:solidFill>
                  <a:schemeClr val="bg2"/>
                </a:solidFill>
              </a:rPr>
              <a:t>NIH, NSF, INGEN</a:t>
            </a:r>
          </a:p>
          <a:p>
            <a:pPr eaLnBrk="1" hangingPunct="1"/>
            <a:r>
              <a:rPr lang="en-US" sz="4000" b="1" dirty="0" smtClean="0">
                <a:solidFill>
                  <a:schemeClr val="bg2"/>
                </a:solidFill>
              </a:rPr>
              <a:t>IUPUI </a:t>
            </a:r>
            <a:r>
              <a:rPr lang="en-US" sz="4000" b="1" dirty="0">
                <a:solidFill>
                  <a:schemeClr val="bg2"/>
                </a:solidFill>
              </a:rPr>
              <a:t>Signature Centers Initiative</a:t>
            </a:r>
            <a:r>
              <a:rPr lang="en-US" sz="4000" dirty="0">
                <a:solidFill>
                  <a:schemeClr val="bg2"/>
                </a:solidFill>
              </a:rPr>
              <a:t> </a:t>
            </a:r>
          </a:p>
        </p:txBody>
      </p:sp>
    </p:spTree>
    <p:extLst>
      <p:ext uri="{BB962C8B-B14F-4D97-AF65-F5344CB8AC3E}">
        <p14:creationId xmlns:p14="http://schemas.microsoft.com/office/powerpoint/2010/main" val="4140571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655" y="114298"/>
            <a:ext cx="7936788" cy="1200329"/>
          </a:xfrm>
          <a:prstGeom prst="rect">
            <a:avLst/>
          </a:prstGeom>
          <a:noFill/>
        </p:spPr>
        <p:txBody>
          <a:bodyPr wrap="none" rtlCol="0">
            <a:spAutoFit/>
          </a:bodyPr>
          <a:lstStyle/>
          <a:p>
            <a:pPr algn="ctr"/>
            <a:r>
              <a:rPr lang="en-US" sz="3600" b="1" dirty="0" smtClean="0"/>
              <a:t>Sequence </a:t>
            </a:r>
            <a:r>
              <a:rPr lang="en-US" sz="3600" b="1" dirty="0" smtClean="0">
                <a:sym typeface="Wingdings" panose="05000000000000000000" pitchFamily="2" charset="2"/>
              </a:rPr>
              <a:t> Structure  Function:</a:t>
            </a:r>
          </a:p>
          <a:p>
            <a:pPr algn="ctr"/>
            <a:r>
              <a:rPr lang="en-US" sz="3600" b="1" dirty="0" smtClean="0">
                <a:sym typeface="Wingdings" panose="05000000000000000000" pitchFamily="2" charset="2"/>
              </a:rPr>
              <a:t>A Very Brief History - Continued</a:t>
            </a:r>
            <a:endParaRPr lang="en-US" sz="3600" b="1" dirty="0"/>
          </a:p>
        </p:txBody>
      </p:sp>
      <p:sp>
        <p:nvSpPr>
          <p:cNvPr id="3" name="TextBox 2"/>
          <p:cNvSpPr txBox="1"/>
          <p:nvPr/>
        </p:nvSpPr>
        <p:spPr>
          <a:xfrm>
            <a:off x="1856770" y="3379355"/>
            <a:ext cx="184731" cy="523220"/>
          </a:xfrm>
          <a:prstGeom prst="rect">
            <a:avLst/>
          </a:prstGeom>
          <a:noFill/>
        </p:spPr>
        <p:txBody>
          <a:bodyPr wrap="none" rtlCol="0">
            <a:spAutoFit/>
          </a:bodyPr>
          <a:lstStyle/>
          <a:p>
            <a:endParaRPr lang="en-US" sz="2800" b="1" dirty="0" smtClean="0"/>
          </a:p>
        </p:txBody>
      </p:sp>
      <p:sp>
        <p:nvSpPr>
          <p:cNvPr id="8" name="TextBox 7"/>
          <p:cNvSpPr txBox="1"/>
          <p:nvPr/>
        </p:nvSpPr>
        <p:spPr>
          <a:xfrm>
            <a:off x="667882" y="1492595"/>
            <a:ext cx="9128051" cy="1384995"/>
          </a:xfrm>
          <a:prstGeom prst="rect">
            <a:avLst/>
          </a:prstGeom>
          <a:noFill/>
        </p:spPr>
        <p:txBody>
          <a:bodyPr wrap="square" rtlCol="0">
            <a:spAutoFit/>
          </a:bodyPr>
          <a:lstStyle/>
          <a:p>
            <a:r>
              <a:rPr lang="en-US" sz="2800" b="1" dirty="0" smtClean="0"/>
              <a:t>The sequence </a:t>
            </a:r>
            <a:r>
              <a:rPr lang="en-US" sz="2800" b="1" dirty="0" smtClean="0">
                <a:sym typeface="Wingdings" panose="05000000000000000000" pitchFamily="2" charset="2"/>
              </a:rPr>
              <a:t></a:t>
            </a:r>
            <a:r>
              <a:rPr lang="en-US" sz="2800" b="1" dirty="0" smtClean="0"/>
              <a:t> structure </a:t>
            </a:r>
            <a:r>
              <a:rPr lang="en-US" sz="2800" b="1" dirty="0" smtClean="0">
                <a:sym typeface="Wingdings" panose="05000000000000000000" pitchFamily="2" charset="2"/>
              </a:rPr>
              <a:t></a:t>
            </a:r>
            <a:r>
              <a:rPr lang="en-US" sz="2800" b="1" dirty="0" smtClean="0"/>
              <a:t> function paradigm has </a:t>
            </a:r>
            <a:r>
              <a:rPr lang="en-US" sz="2800" b="1" dirty="0" err="1" smtClean="0"/>
              <a:t>dominanated</a:t>
            </a:r>
            <a:r>
              <a:rPr lang="en-US" sz="2800" b="1" dirty="0" smtClean="0"/>
              <a:t> discussion of proteins from the 1930s </a:t>
            </a:r>
          </a:p>
          <a:p>
            <a:r>
              <a:rPr lang="en-US" sz="2800" b="1" dirty="0" smtClean="0"/>
              <a:t>until now.   </a:t>
            </a:r>
          </a:p>
        </p:txBody>
      </p:sp>
      <p:sp>
        <p:nvSpPr>
          <p:cNvPr id="11" name="TextBox 10"/>
          <p:cNvSpPr txBox="1"/>
          <p:nvPr/>
        </p:nvSpPr>
        <p:spPr>
          <a:xfrm>
            <a:off x="390035" y="2824008"/>
            <a:ext cx="9896965" cy="3970318"/>
          </a:xfrm>
          <a:prstGeom prst="rect">
            <a:avLst/>
          </a:prstGeom>
          <a:noFill/>
        </p:spPr>
        <p:txBody>
          <a:bodyPr wrap="square" rtlCol="0">
            <a:spAutoFit/>
          </a:bodyPr>
          <a:lstStyle/>
          <a:p>
            <a:r>
              <a:rPr lang="en-US" sz="2800" b="1" dirty="0" smtClean="0"/>
              <a:t> </a:t>
            </a:r>
          </a:p>
          <a:p>
            <a:endParaRPr lang="en-US" sz="2800" b="1" dirty="0" smtClean="0"/>
          </a:p>
          <a:p>
            <a:endParaRPr lang="en-US" sz="2800" b="1" dirty="0"/>
          </a:p>
          <a:p>
            <a:endParaRPr lang="en-US" sz="2800" b="1" dirty="0" smtClean="0"/>
          </a:p>
          <a:p>
            <a:r>
              <a:rPr lang="en-US" sz="2800" b="1" dirty="0" smtClean="0"/>
              <a:t>                 David L. Nelson  &amp;  Michael M. Cox </a:t>
            </a:r>
          </a:p>
          <a:p>
            <a:r>
              <a:rPr lang="en-US" sz="2800" b="1" dirty="0" smtClean="0"/>
              <a:t>	      </a:t>
            </a:r>
            <a:r>
              <a:rPr lang="en-US" sz="2800" b="1" dirty="0" err="1" smtClean="0"/>
              <a:t>Lehninger</a:t>
            </a:r>
            <a:r>
              <a:rPr lang="en-US" sz="2800" b="1" dirty="0" smtClean="0"/>
              <a:t>, Principles of Biochemistry.  </a:t>
            </a:r>
          </a:p>
          <a:p>
            <a:endParaRPr lang="en-US" sz="2800" b="1" dirty="0" smtClean="0"/>
          </a:p>
          <a:p>
            <a:r>
              <a:rPr lang="en-US" sz="2800" b="1" dirty="0" smtClean="0"/>
              <a:t>This biochemistry textbook, like all others, describes proteins in terms of sequence </a:t>
            </a:r>
            <a:r>
              <a:rPr lang="en-US" sz="2800" b="1" dirty="0" smtClean="0">
                <a:sym typeface="Wingdings" panose="05000000000000000000" pitchFamily="2" charset="2"/>
              </a:rPr>
              <a:t> structure  function</a:t>
            </a:r>
            <a:r>
              <a:rPr lang="en-US" sz="2800" b="1" dirty="0" smtClean="0"/>
              <a:t>. </a:t>
            </a:r>
          </a:p>
        </p:txBody>
      </p:sp>
      <p:pic>
        <p:nvPicPr>
          <p:cNvPr id="8196" name="Picture 4" descr="Photo of David L. Ne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213" y="2580522"/>
            <a:ext cx="1428633" cy="17857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Photo of Michael M. C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257" y="2653282"/>
            <a:ext cx="1387239" cy="173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5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655" y="114298"/>
            <a:ext cx="7936788" cy="1200329"/>
          </a:xfrm>
          <a:prstGeom prst="rect">
            <a:avLst/>
          </a:prstGeom>
          <a:noFill/>
        </p:spPr>
        <p:txBody>
          <a:bodyPr wrap="none" rtlCol="0">
            <a:spAutoFit/>
          </a:bodyPr>
          <a:lstStyle/>
          <a:p>
            <a:pPr algn="ctr"/>
            <a:r>
              <a:rPr lang="en-US" sz="3600" b="1" dirty="0" smtClean="0"/>
              <a:t>Sequence </a:t>
            </a:r>
            <a:r>
              <a:rPr lang="en-US" sz="3600" b="1" dirty="0" smtClean="0">
                <a:sym typeface="Wingdings" panose="05000000000000000000" pitchFamily="2" charset="2"/>
              </a:rPr>
              <a:t> Structure  Function:</a:t>
            </a:r>
          </a:p>
          <a:p>
            <a:pPr algn="ctr"/>
            <a:r>
              <a:rPr lang="en-US" sz="3600" b="1" dirty="0" smtClean="0">
                <a:sym typeface="Wingdings" panose="05000000000000000000" pitchFamily="2" charset="2"/>
              </a:rPr>
              <a:t>A Very Brief History - Continued</a:t>
            </a:r>
            <a:endParaRPr lang="en-US" sz="3600" b="1" dirty="0"/>
          </a:p>
        </p:txBody>
      </p:sp>
      <p:sp>
        <p:nvSpPr>
          <p:cNvPr id="3" name="TextBox 2"/>
          <p:cNvSpPr txBox="1"/>
          <p:nvPr/>
        </p:nvSpPr>
        <p:spPr>
          <a:xfrm>
            <a:off x="1856770" y="3379355"/>
            <a:ext cx="184731" cy="523220"/>
          </a:xfrm>
          <a:prstGeom prst="rect">
            <a:avLst/>
          </a:prstGeom>
          <a:noFill/>
        </p:spPr>
        <p:txBody>
          <a:bodyPr wrap="none" rtlCol="0">
            <a:spAutoFit/>
          </a:bodyPr>
          <a:lstStyle/>
          <a:p>
            <a:endParaRPr lang="en-US" sz="2800" b="1" dirty="0" smtClean="0"/>
          </a:p>
        </p:txBody>
      </p:sp>
      <p:sp>
        <p:nvSpPr>
          <p:cNvPr id="8" name="TextBox 7"/>
          <p:cNvSpPr txBox="1"/>
          <p:nvPr/>
        </p:nvSpPr>
        <p:spPr>
          <a:xfrm>
            <a:off x="2159226" y="1478438"/>
            <a:ext cx="7831429" cy="5324535"/>
          </a:xfrm>
          <a:prstGeom prst="rect">
            <a:avLst/>
          </a:prstGeom>
          <a:noFill/>
        </p:spPr>
        <p:txBody>
          <a:bodyPr wrap="square" rtlCol="0">
            <a:spAutoFit/>
          </a:bodyPr>
          <a:lstStyle/>
          <a:p>
            <a:r>
              <a:rPr lang="en-US" sz="2600" b="1" dirty="0" smtClean="0"/>
              <a:t>Gina </a:t>
            </a:r>
            <a:r>
              <a:rPr lang="en-US" sz="2600" b="1" dirty="0" err="1" smtClean="0"/>
              <a:t>Kolata</a:t>
            </a:r>
            <a:r>
              <a:rPr lang="en-US" sz="2600" b="1" dirty="0" smtClean="0"/>
              <a:t> has called the sequence </a:t>
            </a:r>
            <a:r>
              <a:rPr lang="en-US" sz="2600" b="1" dirty="0" smtClean="0">
                <a:sym typeface="Wingdings" panose="05000000000000000000" pitchFamily="2" charset="2"/>
              </a:rPr>
              <a:t> </a:t>
            </a:r>
            <a:r>
              <a:rPr lang="en-US" sz="2600" b="1" dirty="0" smtClean="0"/>
              <a:t>structure </a:t>
            </a:r>
            <a:r>
              <a:rPr lang="en-US" sz="2600" b="1" dirty="0" smtClean="0">
                <a:sym typeface="Wingdings" panose="05000000000000000000" pitchFamily="2" charset="2"/>
              </a:rPr>
              <a:t> function paradigm</a:t>
            </a:r>
            <a:r>
              <a:rPr lang="en-US" sz="2600" b="1" dirty="0" smtClean="0"/>
              <a:t>, “the second half of the genetic code.” </a:t>
            </a:r>
          </a:p>
          <a:p>
            <a:endParaRPr lang="en-US" sz="900" b="1" dirty="0"/>
          </a:p>
          <a:p>
            <a:endParaRPr lang="en-US" sz="2800" b="1" dirty="0" smtClean="0"/>
          </a:p>
          <a:p>
            <a:r>
              <a:rPr lang="en-US" sz="2600" b="1" dirty="0" smtClean="0"/>
              <a:t>Stephen Kevin Burley, among many others, promoted the </a:t>
            </a:r>
            <a:r>
              <a:rPr lang="en-US" sz="2600" b="1" i="1" u="sng" dirty="0" smtClean="0"/>
              <a:t>Protein Structure Initiative</a:t>
            </a:r>
            <a:r>
              <a:rPr lang="en-US" sz="2600" b="1" dirty="0"/>
              <a:t> </a:t>
            </a:r>
            <a:r>
              <a:rPr lang="en-US" sz="2600" b="1" dirty="0" smtClean="0"/>
              <a:t>(</a:t>
            </a:r>
            <a:r>
              <a:rPr lang="en-US" sz="2600" b="1" dirty="0" smtClean="0">
                <a:solidFill>
                  <a:srgbClr val="0000FF"/>
                </a:solidFill>
              </a:rPr>
              <a:t>PSI</a:t>
            </a:r>
            <a:r>
              <a:rPr lang="en-US" sz="2600" b="1" dirty="0" smtClean="0"/>
              <a:t>).  </a:t>
            </a:r>
          </a:p>
          <a:p>
            <a:endParaRPr lang="en-US" sz="900" b="1" dirty="0"/>
          </a:p>
          <a:p>
            <a:r>
              <a:rPr lang="en-US" sz="2600" b="1" dirty="0" smtClean="0"/>
              <a:t>The </a:t>
            </a:r>
            <a:r>
              <a:rPr lang="en-US" sz="2600" b="1" dirty="0" smtClean="0">
                <a:solidFill>
                  <a:srgbClr val="0000FF"/>
                </a:solidFill>
              </a:rPr>
              <a:t>PSI</a:t>
            </a:r>
            <a:r>
              <a:rPr lang="en-US" sz="2600" b="1" dirty="0" smtClean="0"/>
              <a:t> was based squarely on the sequence </a:t>
            </a:r>
            <a:r>
              <a:rPr lang="en-US" sz="2600" b="1" dirty="0" smtClean="0">
                <a:sym typeface="Wingdings" panose="05000000000000000000" pitchFamily="2" charset="2"/>
              </a:rPr>
              <a:t> structure  function paradigm. </a:t>
            </a:r>
            <a:r>
              <a:rPr lang="en-US" sz="2600" b="1" dirty="0" smtClean="0"/>
              <a:t>NIH spent $764 million on the </a:t>
            </a:r>
            <a:r>
              <a:rPr lang="en-US" sz="2600" b="1" dirty="0" smtClean="0">
                <a:solidFill>
                  <a:srgbClr val="0000FF"/>
                </a:solidFill>
              </a:rPr>
              <a:t>PSI</a:t>
            </a:r>
            <a:r>
              <a:rPr lang="en-US" sz="2600" b="1" dirty="0" smtClean="0"/>
              <a:t> from 2000 to 2015.  World-wide spending likely doubled this amount.  The </a:t>
            </a:r>
            <a:r>
              <a:rPr lang="en-US" sz="2600" b="1" dirty="0" smtClean="0">
                <a:solidFill>
                  <a:srgbClr val="0000FF"/>
                </a:solidFill>
              </a:rPr>
              <a:t>PSI</a:t>
            </a:r>
            <a:r>
              <a:rPr lang="en-US" sz="2600" b="1" dirty="0" smtClean="0"/>
              <a:t> awarded very large grants to a few huge teams of researchers</a:t>
            </a:r>
            <a:r>
              <a:rPr lang="en-US" sz="2800" b="1" dirty="0" smtClean="0"/>
              <a:t>. </a:t>
            </a:r>
          </a:p>
        </p:txBody>
      </p:sp>
      <p:pic>
        <p:nvPicPr>
          <p:cNvPr id="9218" name="Picture 2" descr="https://static01.nyt.com/images/2016/10/04/science/gina-kolata/gina-kolata-thum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54" y="1424364"/>
            <a:ext cx="1803401" cy="18034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stephen k. burley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0" y="3529110"/>
            <a:ext cx="2087785" cy="272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1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655" y="114298"/>
            <a:ext cx="7936788" cy="1200329"/>
          </a:xfrm>
          <a:prstGeom prst="rect">
            <a:avLst/>
          </a:prstGeom>
          <a:noFill/>
        </p:spPr>
        <p:txBody>
          <a:bodyPr wrap="none" rtlCol="0">
            <a:spAutoFit/>
          </a:bodyPr>
          <a:lstStyle/>
          <a:p>
            <a:pPr algn="ctr"/>
            <a:r>
              <a:rPr lang="en-US" sz="3600" b="1" dirty="0" smtClean="0"/>
              <a:t>Sequence </a:t>
            </a:r>
            <a:r>
              <a:rPr lang="en-US" sz="3600" b="1" dirty="0" smtClean="0">
                <a:sym typeface="Wingdings" panose="05000000000000000000" pitchFamily="2" charset="2"/>
              </a:rPr>
              <a:t> Structure  Function:</a:t>
            </a:r>
          </a:p>
          <a:p>
            <a:pPr algn="ctr"/>
            <a:r>
              <a:rPr lang="en-US" sz="3600" b="1" dirty="0" smtClean="0">
                <a:sym typeface="Wingdings" panose="05000000000000000000" pitchFamily="2" charset="2"/>
              </a:rPr>
              <a:t>A Very Brief History - Continued</a:t>
            </a:r>
            <a:endParaRPr lang="en-US" sz="3600" b="1" dirty="0"/>
          </a:p>
        </p:txBody>
      </p:sp>
      <p:sp>
        <p:nvSpPr>
          <p:cNvPr id="3" name="TextBox 2"/>
          <p:cNvSpPr txBox="1"/>
          <p:nvPr/>
        </p:nvSpPr>
        <p:spPr>
          <a:xfrm>
            <a:off x="1856770" y="3379355"/>
            <a:ext cx="184731" cy="523220"/>
          </a:xfrm>
          <a:prstGeom prst="rect">
            <a:avLst/>
          </a:prstGeom>
          <a:noFill/>
        </p:spPr>
        <p:txBody>
          <a:bodyPr wrap="none" rtlCol="0">
            <a:spAutoFit/>
          </a:bodyPr>
          <a:lstStyle/>
          <a:p>
            <a:endParaRPr lang="en-US" sz="2800" b="1" dirty="0" smtClean="0"/>
          </a:p>
        </p:txBody>
      </p:sp>
      <p:sp>
        <p:nvSpPr>
          <p:cNvPr id="8" name="TextBox 7"/>
          <p:cNvSpPr txBox="1"/>
          <p:nvPr/>
        </p:nvSpPr>
        <p:spPr>
          <a:xfrm>
            <a:off x="164108" y="1464482"/>
            <a:ext cx="10122892" cy="6170920"/>
          </a:xfrm>
          <a:prstGeom prst="rect">
            <a:avLst/>
          </a:prstGeom>
          <a:noFill/>
        </p:spPr>
        <p:txBody>
          <a:bodyPr wrap="square" rtlCol="0">
            <a:spAutoFit/>
          </a:bodyPr>
          <a:lstStyle/>
          <a:p>
            <a:r>
              <a:rPr lang="en-US" sz="2700" b="1" dirty="0" smtClean="0"/>
              <a:t>The PSI was based on high-throughput, industry-type work involving large teams of scientists.  A few university consortia developed collaborative, industry-type teams. </a:t>
            </a:r>
          </a:p>
          <a:p>
            <a:endParaRPr lang="en-US" sz="800" b="1" dirty="0"/>
          </a:p>
          <a:p>
            <a:r>
              <a:rPr lang="en-US" sz="2700" b="1" dirty="0" smtClean="0"/>
              <a:t>Expected </a:t>
            </a:r>
            <a:r>
              <a:rPr lang="en-US" sz="2700" b="1" dirty="0" smtClean="0">
                <a:solidFill>
                  <a:srgbClr val="0000FF"/>
                </a:solidFill>
              </a:rPr>
              <a:t>PSI </a:t>
            </a:r>
            <a:r>
              <a:rPr lang="en-US" sz="2700" b="1" dirty="0" smtClean="0"/>
              <a:t>benefits included: </a:t>
            </a:r>
          </a:p>
          <a:p>
            <a:r>
              <a:rPr lang="en-US" sz="2700" b="1" dirty="0"/>
              <a:t>● U</a:t>
            </a:r>
            <a:r>
              <a:rPr lang="en-US" sz="2700" b="1" dirty="0" smtClean="0"/>
              <a:t>se structures to determine protein functions; </a:t>
            </a:r>
          </a:p>
          <a:p>
            <a:r>
              <a:rPr lang="en-US" sz="2700" b="1" dirty="0" smtClean="0"/>
              <a:t>● Solve key </a:t>
            </a:r>
            <a:r>
              <a:rPr lang="en-US" sz="2700" b="1" dirty="0"/>
              <a:t>biomedical problems; </a:t>
            </a:r>
            <a:endParaRPr lang="en-US" sz="2700" b="1" dirty="0" smtClean="0"/>
          </a:p>
          <a:p>
            <a:r>
              <a:rPr lang="en-US" sz="2700" b="1" dirty="0"/>
              <a:t>● </a:t>
            </a:r>
            <a:r>
              <a:rPr lang="en-US" sz="2700" b="1" dirty="0" smtClean="0"/>
              <a:t>Discover new drugs by structure-based methods; </a:t>
            </a:r>
          </a:p>
          <a:p>
            <a:r>
              <a:rPr lang="en-US" sz="2700" b="1" dirty="0"/>
              <a:t>● </a:t>
            </a:r>
            <a:r>
              <a:rPr lang="en-US" sz="2700" b="1" dirty="0" smtClean="0"/>
              <a:t>Discover improved therapeutics </a:t>
            </a:r>
            <a:r>
              <a:rPr lang="en-US" sz="2700" b="1" dirty="0"/>
              <a:t>for </a:t>
            </a:r>
            <a:r>
              <a:rPr lang="en-US" sz="2700" b="1" dirty="0" smtClean="0"/>
              <a:t>many diseases;</a:t>
            </a:r>
          </a:p>
          <a:p>
            <a:r>
              <a:rPr lang="en-US" sz="2700" b="1" dirty="0" smtClean="0"/>
              <a:t>● Improve technology for protein structure determination.</a:t>
            </a:r>
          </a:p>
          <a:p>
            <a:endParaRPr lang="en-US" sz="900" b="1" dirty="0"/>
          </a:p>
          <a:p>
            <a:r>
              <a:rPr lang="en-US" sz="2700" b="1" dirty="0" smtClean="0"/>
              <a:t>Unexpected </a:t>
            </a:r>
            <a:r>
              <a:rPr lang="en-US" sz="2700" b="1" dirty="0" smtClean="0">
                <a:solidFill>
                  <a:srgbClr val="0000FF"/>
                </a:solidFill>
              </a:rPr>
              <a:t>PSI </a:t>
            </a:r>
            <a:r>
              <a:rPr lang="en-US" sz="2700" b="1" dirty="0" smtClean="0"/>
              <a:t>benefits: </a:t>
            </a:r>
          </a:p>
          <a:p>
            <a:r>
              <a:rPr lang="en-US" sz="2700" b="1" dirty="0"/>
              <a:t>● </a:t>
            </a:r>
            <a:r>
              <a:rPr lang="en-US" sz="2700" b="1" dirty="0" smtClean="0"/>
              <a:t>Discovered many </a:t>
            </a:r>
            <a:r>
              <a:rPr lang="en-US" sz="2700" b="1" dirty="0" smtClean="0">
                <a:solidFill>
                  <a:srgbClr val="FF0000"/>
                </a:solidFill>
              </a:rPr>
              <a:t>IDPs</a:t>
            </a:r>
            <a:r>
              <a:rPr lang="en-US" sz="2700" b="1" dirty="0" smtClean="0"/>
              <a:t> and </a:t>
            </a:r>
            <a:r>
              <a:rPr lang="en-US" sz="2700" b="1" dirty="0" smtClean="0">
                <a:solidFill>
                  <a:srgbClr val="FF0000"/>
                </a:solidFill>
              </a:rPr>
              <a:t>IDP regions </a:t>
            </a:r>
          </a:p>
          <a:p>
            <a:r>
              <a:rPr lang="en-US" sz="2700" b="1" dirty="0" smtClean="0"/>
              <a:t>● Discovered many </a:t>
            </a:r>
            <a:r>
              <a:rPr lang="en-US" sz="2700" b="1" dirty="0" smtClean="0">
                <a:solidFill>
                  <a:srgbClr val="FF0000"/>
                </a:solidFill>
              </a:rPr>
              <a:t>IDP-</a:t>
            </a:r>
            <a:r>
              <a:rPr lang="en-US" sz="2700" b="1" dirty="0" smtClean="0"/>
              <a:t> and </a:t>
            </a:r>
            <a:r>
              <a:rPr lang="en-US" sz="2700" b="1" dirty="0" smtClean="0">
                <a:solidFill>
                  <a:srgbClr val="FF0000"/>
                </a:solidFill>
              </a:rPr>
              <a:t>IDP region-based </a:t>
            </a:r>
            <a:r>
              <a:rPr lang="en-US" sz="2700" b="1" dirty="0" smtClean="0">
                <a:solidFill>
                  <a:srgbClr val="0000FF"/>
                </a:solidFill>
              </a:rPr>
              <a:t>functions</a:t>
            </a:r>
          </a:p>
          <a:p>
            <a:endParaRPr lang="en-US" sz="2600" b="1" dirty="0"/>
          </a:p>
          <a:p>
            <a:endParaRPr lang="en-US" sz="2800" b="1" dirty="0" smtClean="0"/>
          </a:p>
        </p:txBody>
      </p:sp>
    </p:spTree>
    <p:extLst>
      <p:ext uri="{BB962C8B-B14F-4D97-AF65-F5344CB8AC3E}">
        <p14:creationId xmlns:p14="http://schemas.microsoft.com/office/powerpoint/2010/main" val="2670025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80" y="184148"/>
            <a:ext cx="10142520" cy="1200329"/>
          </a:xfrm>
          <a:prstGeom prst="rect">
            <a:avLst/>
          </a:prstGeom>
          <a:noFill/>
        </p:spPr>
        <p:txBody>
          <a:bodyPr wrap="none" rtlCol="0">
            <a:spAutoFit/>
          </a:bodyPr>
          <a:lstStyle/>
          <a:p>
            <a:pPr algn="ctr"/>
            <a:r>
              <a:rPr lang="en-US" sz="3600" b="1" dirty="0" smtClean="0"/>
              <a:t>For a Detailed History of the</a:t>
            </a:r>
          </a:p>
          <a:p>
            <a:pPr algn="ctr"/>
            <a:r>
              <a:rPr lang="en-US" sz="3600" b="1" dirty="0" smtClean="0"/>
              <a:t>Sequence </a:t>
            </a:r>
            <a:r>
              <a:rPr lang="en-US" sz="3600" b="1" dirty="0" smtClean="0">
                <a:sym typeface="Wingdings" panose="05000000000000000000" pitchFamily="2" charset="2"/>
              </a:rPr>
              <a:t> Structure  Function Paradigm</a:t>
            </a:r>
            <a:r>
              <a:rPr lang="en-US" sz="3600" b="1" dirty="0" smtClean="0"/>
              <a:t> </a:t>
            </a:r>
            <a:endParaRPr lang="en-US" sz="3600" b="1" dirty="0"/>
          </a:p>
        </p:txBody>
      </p:sp>
      <p:pic>
        <p:nvPicPr>
          <p:cNvPr id="8196" name="Picture 4" descr="Image result for Charles Tanford and Jacquiline Reynold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475" y="1620837"/>
            <a:ext cx="3406775" cy="523250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Charles Tanford and Jacquiline Reynold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3" y="2514600"/>
            <a:ext cx="3137371" cy="368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4541" y="1974932"/>
            <a:ext cx="2569934" cy="4524315"/>
          </a:xfrm>
          <a:prstGeom prst="rect">
            <a:avLst/>
          </a:prstGeom>
          <a:noFill/>
        </p:spPr>
        <p:txBody>
          <a:bodyPr wrap="none" rtlCol="0">
            <a:spAutoFit/>
          </a:bodyPr>
          <a:lstStyle/>
          <a:p>
            <a:pPr algn="ctr"/>
            <a:r>
              <a:rPr lang="en-US" sz="3600" b="1" dirty="0" smtClean="0"/>
              <a:t>Charles</a:t>
            </a:r>
          </a:p>
          <a:p>
            <a:pPr algn="ctr"/>
            <a:r>
              <a:rPr lang="en-US" sz="3600" b="1" dirty="0" err="1" smtClean="0"/>
              <a:t>Tanford</a:t>
            </a:r>
            <a:endParaRPr lang="en-US" sz="3600" b="1" dirty="0" smtClean="0"/>
          </a:p>
          <a:p>
            <a:pPr algn="ctr"/>
            <a:r>
              <a:rPr lang="en-US" sz="3600" b="1" dirty="0" smtClean="0"/>
              <a:t>&amp; </a:t>
            </a:r>
          </a:p>
          <a:p>
            <a:pPr algn="ctr"/>
            <a:r>
              <a:rPr lang="en-US" sz="3600" b="1" dirty="0" err="1" smtClean="0"/>
              <a:t>Jacquiline</a:t>
            </a:r>
            <a:r>
              <a:rPr lang="en-US" sz="3600" b="1" dirty="0" smtClean="0"/>
              <a:t> </a:t>
            </a:r>
          </a:p>
          <a:p>
            <a:pPr algn="ctr"/>
            <a:r>
              <a:rPr lang="en-US" sz="3600" b="1" dirty="0" smtClean="0"/>
              <a:t>Reynolds</a:t>
            </a:r>
          </a:p>
          <a:p>
            <a:pPr algn="ctr"/>
            <a:endParaRPr lang="en-US" sz="3600" b="1" dirty="0"/>
          </a:p>
          <a:p>
            <a:pPr algn="ctr"/>
            <a:r>
              <a:rPr lang="en-US" sz="3600" b="1" dirty="0" smtClean="0"/>
              <a:t>Published </a:t>
            </a:r>
          </a:p>
          <a:p>
            <a:pPr algn="ctr"/>
            <a:r>
              <a:rPr lang="en-US" sz="3600" b="1" dirty="0" smtClean="0"/>
              <a:t>2001</a:t>
            </a:r>
            <a:endParaRPr lang="en-US" sz="3600" b="1" dirty="0"/>
          </a:p>
        </p:txBody>
      </p:sp>
    </p:spTree>
    <p:extLst>
      <p:ext uri="{BB962C8B-B14F-4D97-AF65-F5344CB8AC3E}">
        <p14:creationId xmlns:p14="http://schemas.microsoft.com/office/powerpoint/2010/main" val="3582927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10287000" cy="1328738"/>
          </a:xfrm>
        </p:spPr>
        <p:txBody>
          <a:bodyPr/>
          <a:lstStyle/>
          <a:p>
            <a:pPr eaLnBrk="1" hangingPunct="1"/>
            <a:r>
              <a:rPr lang="en-US" sz="4000" b="1" dirty="0" smtClean="0">
                <a:solidFill>
                  <a:srgbClr val="FF0000"/>
                </a:solidFill>
              </a:rPr>
              <a:t>Intrinsically Disordered Proteins (IDPs) </a:t>
            </a:r>
            <a:r>
              <a:rPr lang="en-US" sz="4000" b="1" dirty="0" smtClean="0">
                <a:solidFill>
                  <a:schemeClr val="tx1"/>
                </a:solidFill>
              </a:rPr>
              <a:t>and</a:t>
            </a:r>
            <a:r>
              <a:rPr lang="en-US" sz="4000" b="1" dirty="0" smtClean="0">
                <a:solidFill>
                  <a:srgbClr val="FF0000"/>
                </a:solidFill>
              </a:rPr>
              <a:t> IDP Regions</a:t>
            </a:r>
            <a:endParaRPr lang="en-US" sz="4000" b="1" dirty="0" smtClean="0">
              <a:solidFill>
                <a:schemeClr val="tx1"/>
              </a:solidFill>
            </a:endParaRPr>
          </a:p>
        </p:txBody>
      </p:sp>
      <p:sp>
        <p:nvSpPr>
          <p:cNvPr id="7171" name="Rectangle 3"/>
          <p:cNvSpPr>
            <a:spLocks noGrp="1" noChangeArrowheads="1"/>
          </p:cNvSpPr>
          <p:nvPr>
            <p:ph type="body" idx="4294967295"/>
          </p:nvPr>
        </p:nvSpPr>
        <p:spPr>
          <a:xfrm>
            <a:off x="462178" y="1456661"/>
            <a:ext cx="9341042" cy="5390228"/>
          </a:xfrm>
        </p:spPr>
        <p:txBody>
          <a:bodyPr/>
          <a:lstStyle/>
          <a:p>
            <a:pPr marL="460375" indent="-460375" eaLnBrk="1" hangingPunct="1">
              <a:buFontTx/>
              <a:buNone/>
            </a:pPr>
            <a:r>
              <a:rPr lang="en-US" sz="3600" b="1" dirty="0" smtClean="0"/>
              <a:t> </a:t>
            </a:r>
          </a:p>
          <a:p>
            <a:pPr marL="460375" indent="-460375" eaLnBrk="1" hangingPunct="1">
              <a:buFontTx/>
              <a:buNone/>
            </a:pPr>
            <a:r>
              <a:rPr lang="en-US" sz="3600" b="1" dirty="0" smtClean="0"/>
              <a:t>● Some proteins &amp; regions lack   structure, yet carry out function.  </a:t>
            </a:r>
          </a:p>
          <a:p>
            <a:pPr marL="460375" indent="-460375" eaLnBrk="1" hangingPunct="1">
              <a:buFontTx/>
              <a:buNone/>
            </a:pPr>
            <a:endParaRPr lang="en-US" sz="1600" b="1" dirty="0"/>
          </a:p>
          <a:p>
            <a:pPr marL="0" indent="0" eaLnBrk="1" hangingPunct="1">
              <a:buFontTx/>
              <a:buNone/>
            </a:pPr>
            <a:r>
              <a:rPr lang="en-US" sz="3600" b="1" dirty="0" smtClean="0"/>
              <a:t>● We call these </a:t>
            </a:r>
            <a:r>
              <a:rPr lang="en-US" sz="3600" b="1" dirty="0">
                <a:solidFill>
                  <a:srgbClr val="FF0000"/>
                </a:solidFill>
              </a:rPr>
              <a:t>i</a:t>
            </a:r>
            <a:r>
              <a:rPr lang="en-US" sz="3600" b="1" dirty="0" smtClean="0">
                <a:solidFill>
                  <a:srgbClr val="FF0000"/>
                </a:solidFill>
              </a:rPr>
              <a:t>ntrinsically disordered  </a:t>
            </a:r>
          </a:p>
          <a:p>
            <a:pPr marL="0" indent="0" eaLnBrk="1" hangingPunct="1">
              <a:buFontTx/>
              <a:buNone/>
            </a:pPr>
            <a:r>
              <a:rPr lang="en-US" sz="3600" b="1" dirty="0" smtClean="0">
                <a:solidFill>
                  <a:srgbClr val="FF0000"/>
                </a:solidFill>
              </a:rPr>
              <a:t>    proteins (IDPs)</a:t>
            </a:r>
            <a:r>
              <a:rPr lang="en-US" sz="3600" b="1" dirty="0" smtClean="0"/>
              <a:t> and </a:t>
            </a:r>
            <a:r>
              <a:rPr lang="en-US" sz="3600" b="1" dirty="0" smtClean="0">
                <a:solidFill>
                  <a:srgbClr val="FF0000"/>
                </a:solidFill>
              </a:rPr>
              <a:t>IDP Regions</a:t>
            </a:r>
            <a:r>
              <a:rPr lang="en-US" sz="3600" b="1" dirty="0" smtClean="0"/>
              <a:t>.   </a:t>
            </a:r>
          </a:p>
          <a:p>
            <a:pPr marL="0" indent="0" eaLnBrk="1" hangingPunct="1">
              <a:buFontTx/>
              <a:buNone/>
            </a:pPr>
            <a:endParaRPr lang="en-US" sz="1600" b="1" dirty="0" smtClean="0"/>
          </a:p>
          <a:p>
            <a:pPr marL="404813" indent="-404813" eaLnBrk="1" hangingPunct="1">
              <a:buNone/>
            </a:pPr>
            <a:r>
              <a:rPr lang="en-US" sz="3600" b="1" dirty="0" smtClean="0"/>
              <a:t> </a:t>
            </a:r>
          </a:p>
          <a:p>
            <a:pPr marL="404813" lvl="1" indent="-404813" eaLnBrk="1" hangingPunct="1"/>
            <a:endParaRPr lang="en-US" sz="1600" b="1" dirty="0" smtClean="0"/>
          </a:p>
          <a:p>
            <a:pPr marL="404813" indent="-404813" eaLnBrk="1" hangingPunct="1">
              <a:buNone/>
            </a:pPr>
            <a:endParaRPr lang="en-US" b="1" dirty="0" smtClean="0"/>
          </a:p>
        </p:txBody>
      </p:sp>
    </p:spTree>
    <p:extLst>
      <p:ext uri="{BB962C8B-B14F-4D97-AF65-F5344CB8AC3E}">
        <p14:creationId xmlns:p14="http://schemas.microsoft.com/office/powerpoint/2010/main" val="3059000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ter Orientation">
  <a:themeElements>
    <a:clrScheme name="Computer Ori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mputer Ori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uter Ori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mputer Ori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mputer Ori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mputer Ori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mputer Ori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mputer Ori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mputer Ori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mputer Ori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mputer Ori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mputer Ori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mputer Ori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mputer Ori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70037</TotalTime>
  <Words>1805</Words>
  <Application>Microsoft Office PowerPoint</Application>
  <PresentationFormat>35mm Slides</PresentationFormat>
  <Paragraphs>697</Paragraphs>
  <Slides>48</Slides>
  <Notes>26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48</vt:i4>
      </vt:variant>
    </vt:vector>
  </HeadingPairs>
  <TitlesOfParts>
    <vt:vector size="53" baseType="lpstr">
      <vt:lpstr>Computer Orientation</vt:lpstr>
      <vt:lpstr>SPW 11.0 Graph</vt:lpstr>
      <vt:lpstr>SigmaPlotGraphicObject.10</vt:lpstr>
      <vt:lpstr>SPW 8.0 Graph</vt:lpstr>
      <vt:lpstr>Photo Editor Photo</vt:lpstr>
      <vt:lpstr>  IDP Workshop, Part 1: Intrinsically Disordered Proteins 1. Why don’t IDPs and IDP Regions fold?  2. How common are IDPs and IDP Regions? 3. What are the functions of IDPs and IDP Regions?     A. Keith Dunker Department of Biochemistry and Molecular Biology  Indiana University School of Medicine  (kedunker@iupui.edu)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Intrinsically Disordered Proteins (IDPs) and IDP Regions</vt:lpstr>
      <vt:lpstr>Definition: Intrinsically Disordered Proteins (IDPs) and IDP Regions</vt:lpstr>
      <vt:lpstr>What led me to become interested in  Intrinsically Disordered Proteins (IDPs)?</vt:lpstr>
      <vt:lpstr>     Uversky’s Rule of Three</vt:lpstr>
      <vt:lpstr> </vt:lpstr>
      <vt:lpstr> </vt:lpstr>
      <vt:lpstr>Calcineurin and Calmodulin</vt:lpstr>
      <vt:lpstr> </vt:lpstr>
      <vt:lpstr> </vt:lpstr>
      <vt:lpstr> </vt:lpstr>
      <vt:lpstr> </vt:lpstr>
      <vt:lpstr>Why don’t IDPs fold into 3D structure? </vt:lpstr>
      <vt:lpstr> </vt:lpstr>
      <vt:lpstr> </vt:lpstr>
      <vt:lpstr>PowerPoint Presentation</vt:lpstr>
      <vt:lpstr>Why don’t IDPs fold into 3D structure?  Xie et al., Genome Informatics 9: 193-200 (1998)</vt:lpstr>
      <vt:lpstr>   Why don’t IDPs fold into 3D structure?    Amino acid sequence favors nonfolding! </vt:lpstr>
      <vt:lpstr>Why don’t IDPs fold into 3D structure?  Dunker et al., Adv. Prot. Chem. 62: 25-37 (2002)</vt:lpstr>
      <vt:lpstr> </vt:lpstr>
      <vt:lpstr>PowerPoint Presentation</vt:lpstr>
      <vt:lpstr>Comparison on CASP 8 Dataset</vt:lpstr>
      <vt:lpstr>PowerPoint Presentation</vt:lpstr>
      <vt:lpstr> </vt:lpstr>
      <vt:lpstr>PowerPoint Presentation</vt:lpstr>
      <vt:lpstr> </vt:lpstr>
      <vt:lpstr>PowerPoint Presentation</vt:lpstr>
      <vt:lpstr>IDPs &amp; Function:  Signaling Domain Partners</vt:lpstr>
      <vt:lpstr>Protein Signaling Domain Example:  GYF Domain Bound to CD2 IDP Region</vt:lpstr>
      <vt:lpstr>IDPs &amp; Function: p53</vt:lpstr>
      <vt:lpstr>p53 binding</vt:lpstr>
      <vt:lpstr>IDPs &amp; Function: BRCA1</vt:lpstr>
      <vt:lpstr>PowerPoint Presentation</vt:lpstr>
      <vt:lpstr>PowerPoint Presentation</vt:lpstr>
      <vt:lpstr>p21Waf1/Cip1/Sdi1     p27Kip1         p57Kip2 </vt:lpstr>
      <vt:lpstr>IDPs &amp; Function Global Analysis </vt:lpstr>
      <vt:lpstr>Top 10 Biological Processes Most Strongly Associated with Low-prediction of Disorder (e.g. with Structure)</vt:lpstr>
      <vt:lpstr>Top 10 Biological Processes Most Strongly Associated with High-Prediction of Disorder</vt:lpstr>
      <vt:lpstr>What are the functions of IDPs? IDPs Used for Signaling and Regulation!</vt:lpstr>
      <vt:lpstr>Summary</vt:lpstr>
      <vt:lpstr>Intrinsically Disordered Proteins </vt:lpstr>
    </vt:vector>
  </TitlesOfParts>
  <Company>Wahington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dunkerlab</dc:creator>
  <cp:lastModifiedBy>kedunker</cp:lastModifiedBy>
  <cp:revision>2321</cp:revision>
  <cp:lastPrinted>2001-01-16T20:59:59Z</cp:lastPrinted>
  <dcterms:created xsi:type="dcterms:W3CDTF">2000-06-05T14:16:29Z</dcterms:created>
  <dcterms:modified xsi:type="dcterms:W3CDTF">2018-09-17T07:01:54Z</dcterms:modified>
</cp:coreProperties>
</file>