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1028" r:id="rId2"/>
    <p:sldId id="1003" r:id="rId3"/>
    <p:sldId id="1019" r:id="rId4"/>
    <p:sldId id="1006" r:id="rId5"/>
    <p:sldId id="1018" r:id="rId6"/>
    <p:sldId id="1027" r:id="rId7"/>
    <p:sldId id="1014" r:id="rId8"/>
    <p:sldId id="257" r:id="rId9"/>
    <p:sldId id="261" r:id="rId10"/>
    <p:sldId id="1016" r:id="rId11"/>
    <p:sldId id="264" r:id="rId12"/>
    <p:sldId id="265" r:id="rId13"/>
    <p:sldId id="905" r:id="rId14"/>
    <p:sldId id="90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72"/>
    <p:restoredTop sz="95321"/>
  </p:normalViewPr>
  <p:slideViewPr>
    <p:cSldViewPr snapToGrid="0" snapToObjects="1">
      <p:cViewPr varScale="1">
        <p:scale>
          <a:sx n="90" d="100"/>
          <a:sy n="90" d="100"/>
        </p:scale>
        <p:origin x="39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C1CAA6-9463-6B4A-AA9A-AECE0DBBEC50}" type="datetimeFigureOut">
              <a:rPr lang="en-US" smtClean="0"/>
              <a:t>4/4/23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5B6894-B238-5D42-A481-3711264AD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970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5B6894-B238-5D42-A481-3711264AD70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2855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5B6894-B238-5D42-A481-3711264AD70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3177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5B6894-B238-5D42-A481-3711264AD70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3214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5B6894-B238-5D42-A481-3711264AD70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2794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5B6894-B238-5D42-A481-3711264AD70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2540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5B6894-B238-5D42-A481-3711264AD70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9665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/>
              <a:t>Structure and function of extant species do not reveal information on origins. </a:t>
            </a:r>
          </a:p>
          <a:p>
            <a:r>
              <a:rPr lang="en-US" altLang="en-US" sz="2000" dirty="0">
                <a:solidFill>
                  <a:srgbClr val="0054A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Exaptive/adaptive recursion opens new phenotypic landscapes from which it launches new rounds of exaptive/adaptive recursion.</a:t>
            </a:r>
          </a:p>
          <a:p>
            <a:r>
              <a:rPr lang="en-US" altLang="en-US" sz="2000" dirty="0">
                <a:solidFill>
                  <a:srgbClr val="0054A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Ancestral landscapes are not generally recognizable or predictable from extant landscapes.    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4C2DED-DB07-F24B-A9C3-5EA4397B691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4951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5B6894-B238-5D42-A481-3711264AD70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4863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5B6894-B238-5D42-A481-3711264AD70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1176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5B6894-B238-5D42-A481-3711264AD70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714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5B6894-B238-5D42-A481-3711264AD70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1238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5B6894-B238-5D42-A481-3711264AD70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1530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5B6894-B238-5D42-A481-3711264AD70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7425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2E54D-3D37-1974-E2C5-AD61D2AFB9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FFDE40-6A6C-C107-B87B-1043AD570B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F442D0-7DC9-7242-6047-F31674BA2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57191-E2B4-1D47-B672-0EAE65F76952}" type="datetimeFigureOut">
              <a:rPr lang="en-US" smtClean="0"/>
              <a:t>4/4/23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1FDF99-AE18-FF2B-F15D-9BA0B8966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5C5E5F-81A1-A6E6-B51F-DDDAAC660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DF958-D4CE-CC47-9D60-278F2C7FFB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369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4316F-C430-3395-6B39-8B2C4A6BE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A9DA66-646D-0069-B689-45C5624AFE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6F6CB0-CB25-4D55-AD9A-25A64C4ED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57191-E2B4-1D47-B672-0EAE65F76952}" type="datetimeFigureOut">
              <a:rPr lang="en-US" smtClean="0"/>
              <a:t>4/4/23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AC9369-6860-7357-D945-9BDA1AB9D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76DA8-9E79-83D9-D7B0-E6F1D2339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DF958-D4CE-CC47-9D60-278F2C7FFB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038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8DD9B1-FEC8-3FF6-9A4E-5C19CFB328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685745-947E-9FCE-C102-3308B719EE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FAED4-E1DB-92DC-D7A5-3E883E2C1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57191-E2B4-1D47-B672-0EAE65F76952}" type="datetimeFigureOut">
              <a:rPr lang="en-US" smtClean="0"/>
              <a:t>4/4/23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BCAEC7-B8B9-5CC3-6E8B-8F6FB0D08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228CD6-AB00-E6A9-AC05-2CD054CD2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DF958-D4CE-CC47-9D60-278F2C7FFB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583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3A08D-BC95-D7F3-97A8-8BDB733BB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048F72-925E-3264-A383-37F7EF4AE8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FC542A-DEEF-3086-EC41-1A80D552F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57191-E2B4-1D47-B672-0EAE65F76952}" type="datetimeFigureOut">
              <a:rPr lang="en-US" smtClean="0"/>
              <a:t>4/4/23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FE9418-049E-BA0C-208A-71F9FEB5F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E3357E-43F6-8934-3879-F1DAC6F5E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DF958-D4CE-CC47-9D60-278F2C7FFB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161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5E967-7DFE-03B1-C655-CAFB0B0DD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B150E7-EB13-6506-9759-8A5DA0CB67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BD2004-896F-9A9B-8024-0A87F6479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57191-E2B4-1D47-B672-0EAE65F76952}" type="datetimeFigureOut">
              <a:rPr lang="en-US" smtClean="0"/>
              <a:t>4/4/23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CDFB71-E1AD-8DE9-BF17-0C6EF15BE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687F80-B08A-69AE-C2CC-55EC59B0D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DF958-D4CE-CC47-9D60-278F2C7FFB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6736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7F6C2-95BE-CE51-9181-C03EA32EA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EC4B39-C83E-6B26-BF30-72B018900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34489B-B434-DF0F-07A8-7099D8C5E5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4811BB-6C6A-A2CD-E12D-1EE9B3AD5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57191-E2B4-1D47-B672-0EAE65F76952}" type="datetimeFigureOut">
              <a:rPr lang="en-US" smtClean="0"/>
              <a:t>4/4/23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40B8F3-9BA7-CBB2-2AC7-0AC5BC570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4A8229-69B9-C8D3-D7BF-149186901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DF958-D4CE-CC47-9D60-278F2C7FFB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75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53115-5027-412C-D0D0-7E0C7A856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25B732-4295-EE22-63B5-06EBF8ED5D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FEA342-1B34-184A-6302-375F5DD673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612BC3-9991-1E35-2860-B36ACCE1E8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00C4DD-F7DE-93D7-938B-8036C49C19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D85567E-BEBA-9FEE-7317-F3CA71DE8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57191-E2B4-1D47-B672-0EAE65F76952}" type="datetimeFigureOut">
              <a:rPr lang="en-US" smtClean="0"/>
              <a:t>4/4/23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DE034F-8244-EE76-A6C5-8EA92555F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BEB396F-CEA3-84FE-7445-A9785ACC8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DF958-D4CE-CC47-9D60-278F2C7FFB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301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97BB2-2112-BF59-5413-805724F1F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764B69-AC88-4576-EBE5-1A41E17CA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57191-E2B4-1D47-B672-0EAE65F76952}" type="datetimeFigureOut">
              <a:rPr lang="en-US" smtClean="0"/>
              <a:t>4/4/23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33B167-E8A0-7F74-7201-B9836D194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A59687-349D-04EB-6BBC-4E6B61E3E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DF958-D4CE-CC47-9D60-278F2C7FFB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169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7EE5F7-AF8C-6139-D461-118AAB90C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57191-E2B4-1D47-B672-0EAE65F76952}" type="datetimeFigureOut">
              <a:rPr lang="en-US" smtClean="0"/>
              <a:t>4/4/23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32FE0D-6BB8-06CB-9570-CAAA78CA6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62C8E4-DA0E-2CA8-3D10-40B69F987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DF958-D4CE-CC47-9D60-278F2C7FFB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86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73C0B-3A41-01A8-3B2E-70FC915E6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6AC2AC-A5D5-2D05-35F3-86C21DF8A5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585D4E-0444-0411-D8A3-D172D708F5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E9B50A-E036-0E23-9E31-B7C8AC74B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57191-E2B4-1D47-B672-0EAE65F76952}" type="datetimeFigureOut">
              <a:rPr lang="en-US" smtClean="0"/>
              <a:t>4/4/23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3246BB-DE83-C338-1208-BAF6FE72D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D88B1E-7782-FF4F-E72A-78CF4BE7A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DF958-D4CE-CC47-9D60-278F2C7FFB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08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A0D02-80A4-A998-C5DB-4313C3697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BAAE9B-C017-069E-5792-73C03A27B0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9DABFB-7526-457E-2C6E-222C2DDE2A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AB1ADE-E924-7A5E-C54A-C5C6A9478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57191-E2B4-1D47-B672-0EAE65F76952}" type="datetimeFigureOut">
              <a:rPr lang="en-US" smtClean="0"/>
              <a:t>4/4/23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E81E51-65DF-FA71-00D2-6C3E14929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CFB9E2-72E6-B6CD-9307-1EA2F2842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DF958-D4CE-CC47-9D60-278F2C7FFB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017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90C898-4B57-533F-2379-FF465D4B1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AB468A-34D3-8539-F3FA-471DCFA45F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5D1A22-F6CC-81AA-9620-A103392767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357191-E2B4-1D47-B672-0EAE65F76952}" type="datetimeFigureOut">
              <a:rPr lang="en-US" smtClean="0"/>
              <a:t>4/4/23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B28E09-EA22-0E6B-BE5C-0514144268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E6EB12-06E8-0520-DB7B-9D08B1595A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6DF958-D4CE-CC47-9D60-278F2C7FFB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255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ccsb.scripps.edu/goodsell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B48D5A-D65A-EF06-F928-AEBBDA44E66F}"/>
              </a:ext>
            </a:extLst>
          </p:cNvPr>
          <p:cNvSpPr txBox="1"/>
          <p:nvPr/>
        </p:nvSpPr>
        <p:spPr>
          <a:xfrm>
            <a:off x="257175" y="542925"/>
            <a:ext cx="11485452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Loren’s Principles </a:t>
            </a:r>
            <a:r>
              <a:rPr lang="en-US" sz="2800" dirty="0"/>
              <a:t>of Evolution</a:t>
            </a:r>
          </a:p>
          <a:p>
            <a:r>
              <a:rPr lang="en-US" sz="2800" dirty="0"/>
              <a:t>	Evolution is lazy – it does the easy thing</a:t>
            </a:r>
          </a:p>
          <a:p>
            <a:r>
              <a:rPr lang="en-US" sz="2800" dirty="0"/>
              <a:t>	Evolution is stupid – it does not plan ahead</a:t>
            </a:r>
          </a:p>
          <a:p>
            <a:r>
              <a:rPr lang="en-US" sz="2800" dirty="0"/>
              <a:t>	Evolution is smart – it has a long memory</a:t>
            </a:r>
          </a:p>
          <a:p>
            <a:r>
              <a:rPr lang="en-US" sz="2800" dirty="0"/>
              <a:t>	Evolution is a thief – it would rather steal than invent </a:t>
            </a:r>
          </a:p>
          <a:p>
            <a:r>
              <a:rPr lang="en-US" sz="2800" dirty="0"/>
              <a:t>	Evolution will win – time and numbers are on its side</a:t>
            </a:r>
          </a:p>
          <a:p>
            <a:r>
              <a:rPr lang="en-US" sz="2800" dirty="0"/>
              <a:t>	Evolution will trick you – it is way more complicated than you think</a:t>
            </a:r>
          </a:p>
          <a:p>
            <a:r>
              <a:rPr lang="en-US" sz="2800" dirty="0"/>
              <a:t>	Evolution evolves – Chemical to Darwinian to Neutral Constructive to… </a:t>
            </a:r>
          </a:p>
          <a:p>
            <a:r>
              <a:rPr lang="en-US" sz="28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2533173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E5F698-9AF0-1FA6-3C14-6698F8D8EC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5410" y="817123"/>
            <a:ext cx="6921160" cy="58414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EECDA8A-F01A-2327-864A-2E599F377074}"/>
              </a:ext>
            </a:extLst>
          </p:cNvPr>
          <p:cNvSpPr txBox="1"/>
          <p:nvPr/>
        </p:nvSpPr>
        <p:spPr>
          <a:xfrm>
            <a:off x="1671638" y="4071938"/>
            <a:ext cx="25425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Billion years ago</a:t>
            </a:r>
          </a:p>
        </p:txBody>
      </p:sp>
    </p:spTree>
    <p:extLst>
      <p:ext uri="{BB962C8B-B14F-4D97-AF65-F5344CB8AC3E}">
        <p14:creationId xmlns:p14="http://schemas.microsoft.com/office/powerpoint/2010/main" val="3824421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FEE7805-EB6E-64C8-352C-AD7FDFEBC2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6131" y="-272373"/>
            <a:ext cx="7519737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054FA9F-6013-76A4-A22E-0A9DC3B5F8E0}"/>
              </a:ext>
            </a:extLst>
          </p:cNvPr>
          <p:cNvSpPr txBox="1"/>
          <p:nvPr/>
        </p:nvSpPr>
        <p:spPr>
          <a:xfrm>
            <a:off x="4214813" y="6334780"/>
            <a:ext cx="25425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billion years ago</a:t>
            </a:r>
          </a:p>
        </p:txBody>
      </p:sp>
    </p:spTree>
    <p:extLst>
      <p:ext uri="{BB962C8B-B14F-4D97-AF65-F5344CB8AC3E}">
        <p14:creationId xmlns:p14="http://schemas.microsoft.com/office/powerpoint/2010/main" val="7207943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84DA05C-D6E9-4F2D-BF7D-112BA9EBCB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58824"/>
            <a:ext cx="12192000" cy="43403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2DB6B0-6A83-6446-0F87-CD3F8122915D}"/>
              </a:ext>
            </a:extLst>
          </p:cNvPr>
          <p:cNvSpPr txBox="1"/>
          <p:nvPr/>
        </p:nvSpPr>
        <p:spPr>
          <a:xfrm>
            <a:off x="4614863" y="5743575"/>
            <a:ext cx="25425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billion years ago</a:t>
            </a:r>
          </a:p>
        </p:txBody>
      </p:sp>
    </p:spTree>
    <p:extLst>
      <p:ext uri="{BB962C8B-B14F-4D97-AF65-F5344CB8AC3E}">
        <p14:creationId xmlns:p14="http://schemas.microsoft.com/office/powerpoint/2010/main" val="42695763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rop Of Water, Water, Condensation, Pattern, condensation, fogging, disc, water, drip, many, close">
            <a:extLst>
              <a:ext uri="{FF2B5EF4-FFF2-40B4-BE49-F238E27FC236}">
                <a16:creationId xmlns:a16="http://schemas.microsoft.com/office/drawing/2014/main" id="{134D11E8-60FB-A648-8B75-A37FA7C85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1798"/>
            <a:ext cx="7086600" cy="5318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3B611C2-30E1-0988-5746-6A0227411388}"/>
              </a:ext>
            </a:extLst>
          </p:cNvPr>
          <p:cNvSpPr txBox="1"/>
          <p:nvPr/>
        </p:nvSpPr>
        <p:spPr>
          <a:xfrm>
            <a:off x="430136" y="5318644"/>
            <a:ext cx="115770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Geochemical processes (spinning planets) cause organics to polymerize (by dehydration) and depolymerize (by hydrolysis).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1804AD-F76D-45BC-21D9-22AC9C0078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6600" y="0"/>
            <a:ext cx="5105400" cy="491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0318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27F3407-A42B-6A47-8E38-66EC98D3AD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077" y="0"/>
            <a:ext cx="6568966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74E6E1-0EC1-E416-710F-AA1336286D6F}"/>
              </a:ext>
            </a:extLst>
          </p:cNvPr>
          <p:cNvSpPr txBox="1"/>
          <p:nvPr/>
        </p:nvSpPr>
        <p:spPr>
          <a:xfrm>
            <a:off x="7000270" y="1051444"/>
            <a:ext cx="45990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Biological cause ‘building blocks’ to polymerize (by dehydration) and depolymerize (by hydrolysis).</a:t>
            </a:r>
          </a:p>
        </p:txBody>
      </p:sp>
    </p:spTree>
    <p:extLst>
      <p:ext uri="{BB962C8B-B14F-4D97-AF65-F5344CB8AC3E}">
        <p14:creationId xmlns:p14="http://schemas.microsoft.com/office/powerpoint/2010/main" val="1070201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Bird Fly Flying - Free photo on Pixabay">
            <a:extLst>
              <a:ext uri="{FF2B5EF4-FFF2-40B4-BE49-F238E27FC236}">
                <a16:creationId xmlns:a16="http://schemas.microsoft.com/office/drawing/2014/main" id="{551F3AD5-7569-DDFE-C3BB-10AB18DA1A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83705" y="-1043796"/>
            <a:ext cx="17339733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36824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E0EE0E-955A-C570-26D9-0A581AB89A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20700"/>
            <a:ext cx="12884111" cy="789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0947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B0EF51D-F8CD-A842-8082-92D4418DA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4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F151A33-43D8-924E-BF5C-2389EF10DC49}"/>
              </a:ext>
            </a:extLst>
          </p:cNvPr>
          <p:cNvSpPr/>
          <p:nvPr/>
        </p:nvSpPr>
        <p:spPr>
          <a:xfrm>
            <a:off x="10352836" y="2487379"/>
            <a:ext cx="15882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David Goodsell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A1DCE328-5079-9A45-95DD-E63AFC43A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036" y="4483"/>
            <a:ext cx="8958061" cy="6716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E77BA7F-85A9-424F-BA80-9BF87B9C8B72}"/>
              </a:ext>
            </a:extLst>
          </p:cNvPr>
          <p:cNvSpPr txBox="1"/>
          <p:nvPr/>
        </p:nvSpPr>
        <p:spPr>
          <a:xfrm>
            <a:off x="1531883" y="60198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35</a:t>
            </a:r>
          </a:p>
        </p:txBody>
      </p:sp>
    </p:spTree>
    <p:extLst>
      <p:ext uri="{BB962C8B-B14F-4D97-AF65-F5344CB8AC3E}">
        <p14:creationId xmlns:p14="http://schemas.microsoft.com/office/powerpoint/2010/main" val="12530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00FBE3AC-E130-AAE9-A4EC-0C19DBA201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305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94366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F15F8E9-4F8E-B764-CB33-AB5136090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950" y="0"/>
            <a:ext cx="45910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0FBE3AC-E130-AAE9-A4EC-0C19DBA201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305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10694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lephant Leg Skeleton">
            <a:extLst>
              <a:ext uri="{FF2B5EF4-FFF2-40B4-BE49-F238E27FC236}">
                <a16:creationId xmlns:a16="http://schemas.microsoft.com/office/drawing/2014/main" id="{E20BF4D2-85B7-B0A6-42EF-45CED19C4B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5966" y="0"/>
            <a:ext cx="5782410" cy="4953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ugerres plumieri (striped mojarra) from the X-Ray Vision exhibition">
            <a:extLst>
              <a:ext uri="{FF2B5EF4-FFF2-40B4-BE49-F238E27FC236}">
                <a16:creationId xmlns:a16="http://schemas.microsoft.com/office/drawing/2014/main" id="{08CB2BA9-54E2-FFB4-A8B7-14B1202D3B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00" y="1835943"/>
            <a:ext cx="6372225" cy="318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897A9C-88AB-0B09-F874-6E786AC3E4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2694" y="57822"/>
            <a:ext cx="3558581" cy="2954894"/>
          </a:xfrm>
          <a:prstGeom prst="rect">
            <a:avLst/>
          </a:prstGeom>
        </p:spPr>
      </p:pic>
      <p:pic>
        <p:nvPicPr>
          <p:cNvPr id="1026" name="Picture 2" descr="Hands-on art">
            <a:extLst>
              <a:ext uri="{FF2B5EF4-FFF2-40B4-BE49-F238E27FC236}">
                <a16:creationId xmlns:a16="http://schemas.microsoft.com/office/drawing/2014/main" id="{C0561731-C2BD-8B8A-60E1-13F313F72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162" y="3671887"/>
            <a:ext cx="3186113" cy="318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17152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CD70878-5CC5-738A-8BB8-5319FD14F7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9409" y="136185"/>
            <a:ext cx="7793182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2C72116-62AF-EE0F-5BC5-86109B46B485}"/>
              </a:ext>
            </a:extLst>
          </p:cNvPr>
          <p:cNvSpPr/>
          <p:nvPr/>
        </p:nvSpPr>
        <p:spPr>
          <a:xfrm>
            <a:off x="797668" y="1284051"/>
            <a:ext cx="2859932" cy="1984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5974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4590047-C500-2990-959F-88183E54EE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7953" y="-150688"/>
            <a:ext cx="7796093" cy="700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8746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917</TotalTime>
  <Words>194</Words>
  <Application>Microsoft Macintosh PowerPoint</Application>
  <PresentationFormat>Widescreen</PresentationFormat>
  <Paragraphs>33</Paragraphs>
  <Slides>14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Justin's Dad</dc:creator>
  <cp:lastModifiedBy>Williams, Loren D</cp:lastModifiedBy>
  <cp:revision>55</cp:revision>
  <dcterms:created xsi:type="dcterms:W3CDTF">2022-05-12T15:28:35Z</dcterms:created>
  <dcterms:modified xsi:type="dcterms:W3CDTF">2023-04-04T13:30:19Z</dcterms:modified>
</cp:coreProperties>
</file>