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60" r:id="rId2"/>
    <p:sldId id="295" r:id="rId3"/>
    <p:sldId id="292" r:id="rId4"/>
    <p:sldId id="296" r:id="rId5"/>
    <p:sldId id="443" r:id="rId6"/>
    <p:sldId id="452" r:id="rId7"/>
    <p:sldId id="453" r:id="rId8"/>
    <p:sldId id="387" r:id="rId9"/>
    <p:sldId id="446" r:id="rId10"/>
    <p:sldId id="397" r:id="rId11"/>
    <p:sldId id="448" r:id="rId12"/>
    <p:sldId id="438" r:id="rId13"/>
    <p:sldId id="435" r:id="rId14"/>
    <p:sldId id="436" r:id="rId15"/>
    <p:sldId id="439" r:id="rId16"/>
    <p:sldId id="449"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5AC"/>
    <a:srgbClr val="72A173"/>
    <a:srgbClr val="427037"/>
    <a:srgbClr val="1D5629"/>
    <a:srgbClr val="2564A2"/>
    <a:srgbClr val="AACB2B"/>
    <a:srgbClr val="335B32"/>
    <a:srgbClr val="1249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94694"/>
  </p:normalViewPr>
  <p:slideViewPr>
    <p:cSldViewPr>
      <p:cViewPr>
        <p:scale>
          <a:sx n="92" d="100"/>
          <a:sy n="92" d="100"/>
        </p:scale>
        <p:origin x="1736" y="8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a:ea typeface="+mn-ea"/>
                <a:cs typeface="+mn-cs"/>
              </a:defRPr>
            </a:lvl1pPr>
          </a:lstStyle>
          <a:p>
            <a:pPr>
              <a:defRPr/>
            </a:pPr>
            <a:endParaRPr lang="en-US"/>
          </a:p>
        </p:txBody>
      </p:sp>
      <p:sp>
        <p:nvSpPr>
          <p:cNvPr id="1044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a:ea typeface="+mn-ea"/>
                <a:cs typeface="+mn-cs"/>
              </a:defRPr>
            </a:lvl1pPr>
          </a:lstStyle>
          <a:p>
            <a:pPr>
              <a:defRPr/>
            </a:pPr>
            <a:endParaRPr lang="en-US"/>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a:defRPr>
            </a:lvl1pPr>
          </a:lstStyle>
          <a:p>
            <a:pPr>
              <a:defRPr/>
            </a:pPr>
            <a:fld id="{72595A65-A3F4-F043-A8BB-9E55E4FF49A9}" type="slidenum">
              <a:rPr lang="en-US"/>
              <a:pPr>
                <a:defRPr/>
              </a:pPr>
              <a:t>‹#›</a:t>
            </a:fld>
            <a:endParaRPr lang="en-US" dirty="0"/>
          </a:p>
        </p:txBody>
      </p:sp>
    </p:spTree>
    <p:extLst>
      <p:ext uri="{BB962C8B-B14F-4D97-AF65-F5344CB8AC3E}">
        <p14:creationId xmlns:p14="http://schemas.microsoft.com/office/powerpoint/2010/main" val="2030705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3027F7-D230-8A47-83B1-BD1D8A3A7469}" type="slidenum">
              <a:rPr lang="en-US" sz="1200">
                <a:latin typeface="Arial" charset="0"/>
              </a:rPr>
              <a:pPr/>
              <a:t>1</a:t>
            </a:fld>
            <a:endParaRPr lang="en-US" sz="1200">
              <a:latin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45848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818439E-2E59-1148-9BFF-08792DD7E504}" type="slidenum">
              <a:rPr lang="en-US" sz="1200">
                <a:latin typeface="Arial" charset="0"/>
              </a:rPr>
              <a:pPr/>
              <a:t>2</a:t>
            </a:fld>
            <a:endParaRPr lang="en-US" sz="1200">
              <a:latin typeface="Arial"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9858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C33B301-FA56-DE43-B889-F79F5F419083}" type="slidenum">
              <a:rPr lang="en-US" sz="1200">
                <a:latin typeface="Arial" charset="0"/>
              </a:rPr>
              <a:pPr/>
              <a:t>3</a:t>
            </a:fld>
            <a:endParaRPr lang="en-US" sz="1200">
              <a:latin typeface="Arial" charset="0"/>
            </a:endParaRPr>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41958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17470C7-1D42-CA4F-A494-6E3267A4F163}" type="slidenum">
              <a:rPr lang="en-US" sz="1200">
                <a:latin typeface="Arial" charset="0"/>
              </a:rPr>
              <a:pPr/>
              <a:t>4</a:t>
            </a:fld>
            <a:endParaRPr lang="en-US" sz="1200">
              <a:latin typeface="Arial"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07157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595A65-A3F4-F043-A8BB-9E55E4FF49A9}" type="slidenum">
              <a:rPr lang="en-US" smtClean="0"/>
              <a:pPr>
                <a:defRPr/>
              </a:pPr>
              <a:t>14</a:t>
            </a:fld>
            <a:endParaRPr lang="en-US" dirty="0"/>
          </a:p>
        </p:txBody>
      </p:sp>
    </p:spTree>
    <p:extLst>
      <p:ext uri="{BB962C8B-B14F-4D97-AF65-F5344CB8AC3E}">
        <p14:creationId xmlns:p14="http://schemas.microsoft.com/office/powerpoint/2010/main" val="239637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E31660-5FF7-C147-8F48-C534A52CE54C}" type="slidenum">
              <a:rPr lang="en-US"/>
              <a:pPr>
                <a:defRPr/>
              </a:pPr>
              <a:t>‹#›</a:t>
            </a:fld>
            <a:endParaRPr lang="en-US" dirty="0"/>
          </a:p>
        </p:txBody>
      </p:sp>
    </p:spTree>
    <p:extLst>
      <p:ext uri="{BB962C8B-B14F-4D97-AF65-F5344CB8AC3E}">
        <p14:creationId xmlns:p14="http://schemas.microsoft.com/office/powerpoint/2010/main" val="141587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619175-E4CC-054F-818F-77D416518262}" type="slidenum">
              <a:rPr lang="en-US"/>
              <a:pPr>
                <a:defRPr/>
              </a:pPr>
              <a:t>‹#›</a:t>
            </a:fld>
            <a:endParaRPr lang="en-US" dirty="0"/>
          </a:p>
        </p:txBody>
      </p:sp>
    </p:spTree>
    <p:extLst>
      <p:ext uri="{BB962C8B-B14F-4D97-AF65-F5344CB8AC3E}">
        <p14:creationId xmlns:p14="http://schemas.microsoft.com/office/powerpoint/2010/main" val="303572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6BBBD8-6BBF-BB42-8A06-1E879F5C8EC6}" type="slidenum">
              <a:rPr lang="en-US"/>
              <a:pPr>
                <a:defRPr/>
              </a:pPr>
              <a:t>‹#›</a:t>
            </a:fld>
            <a:endParaRPr lang="en-US" dirty="0"/>
          </a:p>
        </p:txBody>
      </p:sp>
    </p:spTree>
    <p:extLst>
      <p:ext uri="{BB962C8B-B14F-4D97-AF65-F5344CB8AC3E}">
        <p14:creationId xmlns:p14="http://schemas.microsoft.com/office/powerpoint/2010/main" val="242483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2C664-9DD4-7F44-AC13-DB070BFFF0BD}" type="slidenum">
              <a:rPr lang="en-US"/>
              <a:pPr>
                <a:defRPr/>
              </a:pPr>
              <a:t>‹#›</a:t>
            </a:fld>
            <a:endParaRPr lang="en-US" dirty="0"/>
          </a:p>
        </p:txBody>
      </p:sp>
    </p:spTree>
    <p:extLst>
      <p:ext uri="{BB962C8B-B14F-4D97-AF65-F5344CB8AC3E}">
        <p14:creationId xmlns:p14="http://schemas.microsoft.com/office/powerpoint/2010/main" val="73777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0A5ED-0D20-2642-B973-4B92D256C385}" type="slidenum">
              <a:rPr lang="en-US"/>
              <a:pPr>
                <a:defRPr/>
              </a:pPr>
              <a:t>‹#›</a:t>
            </a:fld>
            <a:endParaRPr lang="en-US" dirty="0"/>
          </a:p>
        </p:txBody>
      </p:sp>
    </p:spTree>
    <p:extLst>
      <p:ext uri="{BB962C8B-B14F-4D97-AF65-F5344CB8AC3E}">
        <p14:creationId xmlns:p14="http://schemas.microsoft.com/office/powerpoint/2010/main" val="414066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ADCADB-E3EC-604F-A19B-B58E585F0697}" type="slidenum">
              <a:rPr lang="en-US"/>
              <a:pPr>
                <a:defRPr/>
              </a:pPr>
              <a:t>‹#›</a:t>
            </a:fld>
            <a:endParaRPr lang="en-US" dirty="0"/>
          </a:p>
        </p:txBody>
      </p:sp>
    </p:spTree>
    <p:extLst>
      <p:ext uri="{BB962C8B-B14F-4D97-AF65-F5344CB8AC3E}">
        <p14:creationId xmlns:p14="http://schemas.microsoft.com/office/powerpoint/2010/main" val="1236094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66280F-8774-0646-9CD3-1220EC1C16E1}" type="slidenum">
              <a:rPr lang="en-US"/>
              <a:pPr>
                <a:defRPr/>
              </a:pPr>
              <a:t>‹#›</a:t>
            </a:fld>
            <a:endParaRPr lang="en-US" dirty="0"/>
          </a:p>
        </p:txBody>
      </p:sp>
    </p:spTree>
    <p:extLst>
      <p:ext uri="{BB962C8B-B14F-4D97-AF65-F5344CB8AC3E}">
        <p14:creationId xmlns:p14="http://schemas.microsoft.com/office/powerpoint/2010/main" val="63645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8EE0B0-2A35-AB41-AB0B-EBEF61CA41B0}" type="slidenum">
              <a:rPr lang="en-US"/>
              <a:pPr>
                <a:defRPr/>
              </a:pPr>
              <a:t>‹#›</a:t>
            </a:fld>
            <a:endParaRPr lang="en-US" dirty="0"/>
          </a:p>
        </p:txBody>
      </p:sp>
    </p:spTree>
    <p:extLst>
      <p:ext uri="{BB962C8B-B14F-4D97-AF65-F5344CB8AC3E}">
        <p14:creationId xmlns:p14="http://schemas.microsoft.com/office/powerpoint/2010/main" val="57054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8C52B8-A6D4-4049-9B63-0180BD85CBF1}" type="slidenum">
              <a:rPr lang="en-US"/>
              <a:pPr>
                <a:defRPr/>
              </a:pPr>
              <a:t>‹#›</a:t>
            </a:fld>
            <a:endParaRPr lang="en-US" dirty="0"/>
          </a:p>
        </p:txBody>
      </p:sp>
    </p:spTree>
    <p:extLst>
      <p:ext uri="{BB962C8B-B14F-4D97-AF65-F5344CB8AC3E}">
        <p14:creationId xmlns:p14="http://schemas.microsoft.com/office/powerpoint/2010/main" val="315305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1A7FBB-F9F2-E941-B1CE-949CE1589B0C}" type="slidenum">
              <a:rPr lang="en-US"/>
              <a:pPr>
                <a:defRPr/>
              </a:pPr>
              <a:t>‹#›</a:t>
            </a:fld>
            <a:endParaRPr lang="en-US" dirty="0"/>
          </a:p>
        </p:txBody>
      </p:sp>
    </p:spTree>
    <p:extLst>
      <p:ext uri="{BB962C8B-B14F-4D97-AF65-F5344CB8AC3E}">
        <p14:creationId xmlns:p14="http://schemas.microsoft.com/office/powerpoint/2010/main" val="4044666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3E1976-DD2C-AD42-9730-EEE2E7367404}" type="slidenum">
              <a:rPr lang="en-US"/>
              <a:pPr>
                <a:defRPr/>
              </a:pPr>
              <a:t>‹#›</a:t>
            </a:fld>
            <a:endParaRPr lang="en-US" dirty="0"/>
          </a:p>
        </p:txBody>
      </p:sp>
    </p:spTree>
    <p:extLst>
      <p:ext uri="{BB962C8B-B14F-4D97-AF65-F5344CB8AC3E}">
        <p14:creationId xmlns:p14="http://schemas.microsoft.com/office/powerpoint/2010/main" val="269250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a:defRPr>
            </a:lvl1pPr>
          </a:lstStyle>
          <a:p>
            <a:pPr>
              <a:defRPr/>
            </a:pPr>
            <a:fld id="{0B174108-EC94-DA4D-A6F1-CD2CADC644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Arial"/>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6"/>
          <p:cNvSpPr>
            <a:spLocks noChangeArrowheads="1"/>
          </p:cNvSpPr>
          <p:nvPr/>
        </p:nvSpPr>
        <p:spPr bwMode="auto">
          <a:xfrm>
            <a:off x="762000" y="1219200"/>
            <a:ext cx="83820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000" dirty="0">
                <a:latin typeface="Arial"/>
                <a:cs typeface="Arial"/>
              </a:rPr>
              <a:t>Membranes  </a:t>
            </a:r>
          </a:p>
          <a:p>
            <a:pPr marL="342900" indent="-342900">
              <a:buFont typeface="Courier New"/>
              <a:buChar char="o"/>
              <a:defRPr/>
            </a:pPr>
            <a:r>
              <a:rPr lang="en-US" sz="2000" dirty="0">
                <a:latin typeface="Arial" charset="0"/>
                <a:cs typeface="Arial" charset="0"/>
              </a:rPr>
              <a:t>are bilayers</a:t>
            </a:r>
          </a:p>
          <a:p>
            <a:pPr marL="342900" indent="-342900">
              <a:buFont typeface="Courier New"/>
              <a:buChar char="o"/>
              <a:defRPr/>
            </a:pPr>
            <a:r>
              <a:rPr lang="en-US" sz="2000" dirty="0">
                <a:latin typeface="Arial" charset="0"/>
                <a:cs typeface="Arial" charset="0"/>
              </a:rPr>
              <a:t>are formed by two layers of phospholipid/sphingolipid/</a:t>
            </a:r>
            <a:r>
              <a:rPr lang="en-US" sz="2000" dirty="0" err="1">
                <a:latin typeface="Arial" charset="0"/>
                <a:cs typeface="Arial" charset="0"/>
              </a:rPr>
              <a:t>etc</a:t>
            </a:r>
            <a:r>
              <a:rPr lang="en-US" sz="2000" dirty="0">
                <a:latin typeface="Arial" charset="0"/>
                <a:cs typeface="Arial" charset="0"/>
              </a:rPr>
              <a:t> </a:t>
            </a:r>
          </a:p>
          <a:p>
            <a:pPr marL="342900" indent="-342900">
              <a:buFont typeface="Courier New"/>
              <a:buChar char="o"/>
              <a:defRPr/>
            </a:pPr>
            <a:r>
              <a:rPr lang="en-US" sz="2000" dirty="0">
                <a:latin typeface="Arial"/>
                <a:cs typeface="Arial"/>
              </a:rPr>
              <a:t>are two-dimensional liquids</a:t>
            </a:r>
          </a:p>
          <a:p>
            <a:pPr marL="342900" indent="-342900">
              <a:buFont typeface="Courier New"/>
              <a:buChar char="o"/>
              <a:defRPr/>
            </a:pPr>
            <a:r>
              <a:rPr lang="en-US" sz="2000" dirty="0">
                <a:latin typeface="Arial"/>
                <a:cs typeface="Arial"/>
              </a:rPr>
              <a:t>enclose and separate aqueous compartments </a:t>
            </a:r>
          </a:p>
          <a:p>
            <a:pPr marL="342900" indent="-342900">
              <a:buFont typeface="Courier New"/>
              <a:buChar char="o"/>
              <a:defRPr/>
            </a:pPr>
            <a:r>
              <a:rPr lang="en-US" sz="2000" dirty="0">
                <a:latin typeface="Arial"/>
                <a:cs typeface="Arial"/>
              </a:rPr>
              <a:t>are selective barriers (water and ions cannot pass)</a:t>
            </a:r>
          </a:p>
          <a:p>
            <a:pPr marL="342900" indent="-342900">
              <a:buFont typeface="Courier New"/>
              <a:buChar char="o"/>
              <a:defRPr/>
            </a:pPr>
            <a:r>
              <a:rPr lang="en-US" sz="2000" dirty="0">
                <a:latin typeface="Arial"/>
                <a:cs typeface="Arial"/>
              </a:rPr>
              <a:t>contain small molecules (cholesterol, </a:t>
            </a:r>
            <a:r>
              <a:rPr lang="en-US" sz="2000" dirty="0" err="1">
                <a:latin typeface="Arial"/>
                <a:cs typeface="Arial"/>
              </a:rPr>
              <a:t>etc</a:t>
            </a:r>
            <a:r>
              <a:rPr lang="en-US" sz="2000" dirty="0">
                <a:latin typeface="Arial"/>
                <a:cs typeface="Arial"/>
              </a:rPr>
              <a:t>) </a:t>
            </a:r>
          </a:p>
          <a:p>
            <a:pPr marL="342900" indent="-342900">
              <a:buFont typeface="Courier New"/>
              <a:buChar char="o"/>
              <a:defRPr/>
            </a:pPr>
            <a:r>
              <a:rPr lang="en-US" sz="2000" dirty="0">
                <a:latin typeface="Arial"/>
                <a:cs typeface="Arial"/>
              </a:rPr>
              <a:t>contain large molecules (proteins)</a:t>
            </a:r>
          </a:p>
        </p:txBody>
      </p:sp>
      <p:sp>
        <p:nvSpPr>
          <p:cNvPr id="2" name="TextBox 1">
            <a:extLst>
              <a:ext uri="{FF2B5EF4-FFF2-40B4-BE49-F238E27FC236}">
                <a16:creationId xmlns:a16="http://schemas.microsoft.com/office/drawing/2014/main" id="{D0D59C66-6950-3124-DE48-9104EDC2239B}"/>
              </a:ext>
            </a:extLst>
          </p:cNvPr>
          <p:cNvSpPr txBox="1"/>
          <p:nvPr/>
        </p:nvSpPr>
        <p:spPr>
          <a:xfrm>
            <a:off x="762000" y="457200"/>
            <a:ext cx="5083443" cy="646331"/>
          </a:xfrm>
          <a:prstGeom prst="rect">
            <a:avLst/>
          </a:prstGeom>
          <a:noFill/>
        </p:spPr>
        <p:txBody>
          <a:bodyPr wrap="none">
            <a:spAutoFit/>
          </a:body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rPr>
              <a:t>Biological Membranes</a:t>
            </a:r>
          </a:p>
        </p:txBody>
      </p:sp>
    </p:spTree>
    <p:extLst>
      <p:ext uri="{BB962C8B-B14F-4D97-AF65-F5344CB8AC3E}">
        <p14:creationId xmlns:p14="http://schemas.microsoft.com/office/powerpoint/2010/main" val="2740741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46100"/>
            <a:ext cx="9144000" cy="5750081"/>
          </a:xfrm>
          <a:prstGeom prst="rect">
            <a:avLst/>
          </a:prstGeom>
        </p:spPr>
      </p:pic>
    </p:spTree>
    <p:extLst>
      <p:ext uri="{BB962C8B-B14F-4D97-AF65-F5344CB8AC3E}">
        <p14:creationId xmlns:p14="http://schemas.microsoft.com/office/powerpoint/2010/main" val="315711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378911-BABB-E2EF-D57E-8DF318953E9C}"/>
              </a:ext>
            </a:extLst>
          </p:cNvPr>
          <p:cNvSpPr txBox="1"/>
          <p:nvPr/>
        </p:nvSpPr>
        <p:spPr>
          <a:xfrm>
            <a:off x="76200" y="601000"/>
            <a:ext cx="8991600" cy="6001643"/>
          </a:xfrm>
          <a:prstGeom prst="rect">
            <a:avLst/>
          </a:prstGeom>
          <a:noFill/>
        </p:spPr>
        <p:txBody>
          <a:bodyPr wrap="square">
            <a:spAutoFit/>
          </a:bodyPr>
          <a:lstStyle/>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Membrane redox potential </a:t>
            </a:r>
            <a:r>
              <a:rPr lang="en-US" dirty="0">
                <a:latin typeface="Calibri" panose="020F0502020204030204" pitchFamily="34" charset="0"/>
                <a:cs typeface="Calibri" panose="020F0502020204030204" pitchFamily="34" charset="0"/>
              </a:rPr>
              <a:t>refers to differences in the electron transfer potential between the inside and outside of the membrane.  The inside of a cell is more reductive than the outside of a cell.</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Membrane chemical potential </a:t>
            </a:r>
            <a:r>
              <a:rPr lang="en-US" dirty="0">
                <a:latin typeface="Calibri" panose="020F0502020204030204" pitchFamily="34" charset="0"/>
                <a:cs typeface="Calibri" panose="020F0502020204030204" pitchFamily="34" charset="0"/>
              </a:rPr>
              <a:t>refers to differences </a:t>
            </a:r>
            <a:r>
              <a:rPr lang="en-US">
                <a:latin typeface="Calibri" panose="020F0502020204030204" pitchFamily="34" charset="0"/>
                <a:cs typeface="Calibri" panose="020F0502020204030204" pitchFamily="34" charset="0"/>
              </a:rPr>
              <a:t>in chemical concentrations </a:t>
            </a:r>
            <a:r>
              <a:rPr lang="en-US" dirty="0">
                <a:latin typeface="Calibri" panose="020F0502020204030204" pitchFamily="34" charset="0"/>
                <a:cs typeface="Calibri" panose="020F0502020204030204" pitchFamily="34" charset="0"/>
              </a:rPr>
              <a:t>between the inside and outside of the membrane. A high concentration of glucose a cell drives transport of glucose across membrane.</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Membrane electrostatic potential </a:t>
            </a:r>
            <a:r>
              <a:rPr lang="en-US" dirty="0">
                <a:latin typeface="Calibri" panose="020F0502020204030204" pitchFamily="34" charset="0"/>
                <a:cs typeface="Calibri" panose="020F0502020204030204" pitchFamily="34" charset="0"/>
              </a:rPr>
              <a:t>Is the difference in electrical charge between the inside and outside of the membrane. The inside of the cell is negatively charged compared to the outside, and the membrane potential is typically around -70 mV. A net negative charge inside a cell cs </a:t>
            </a:r>
            <a:r>
              <a:rPr lang="en-US" dirty="0" err="1">
                <a:latin typeface="Calibri" panose="020F0502020204030204" pitchFamily="34" charset="0"/>
                <a:cs typeface="Calibri" panose="020F0502020204030204" pitchFamily="34" charset="0"/>
              </a:rPr>
              <a:t>reated</a:t>
            </a:r>
            <a:r>
              <a:rPr lang="en-US" dirty="0">
                <a:latin typeface="Calibri" panose="020F0502020204030204" pitchFamily="34" charset="0"/>
                <a:cs typeface="Calibri" panose="020F0502020204030204" pitchFamily="34" charset="0"/>
              </a:rPr>
              <a:t> by the presence of negatively charged DNA, RNA, membranes, </a:t>
            </a:r>
            <a:r>
              <a:rPr lang="en-US" dirty="0" err="1">
                <a:latin typeface="Calibri" panose="020F0502020204030204" pitchFamily="34" charset="0"/>
                <a:cs typeface="Calibri" panose="020F0502020204030204" pitchFamily="34" charset="0"/>
              </a:rPr>
              <a:t>etc</a:t>
            </a:r>
            <a:r>
              <a:rPr lang="en-US" dirty="0">
                <a:latin typeface="Calibri" panose="020F0502020204030204" pitchFamily="34" charset="0"/>
                <a:cs typeface="Calibri" panose="020F0502020204030204" pitchFamily="34" charset="0"/>
              </a:rPr>
              <a:t>, and the efflux of positively charged potassium ions. </a:t>
            </a:r>
          </a:p>
        </p:txBody>
      </p:sp>
      <p:sp>
        <p:nvSpPr>
          <p:cNvPr id="4" name="TextBox 3">
            <a:extLst>
              <a:ext uri="{FF2B5EF4-FFF2-40B4-BE49-F238E27FC236}">
                <a16:creationId xmlns:a16="http://schemas.microsoft.com/office/drawing/2014/main" id="{69E80258-7DE8-661B-D771-1D4B17851A1E}"/>
              </a:ext>
            </a:extLst>
          </p:cNvPr>
          <p:cNvSpPr txBox="1"/>
          <p:nvPr/>
        </p:nvSpPr>
        <p:spPr>
          <a:xfrm>
            <a:off x="1518" y="76200"/>
            <a:ext cx="4826962" cy="646331"/>
          </a:xfrm>
          <a:prstGeom prst="rect">
            <a:avLst/>
          </a:prstGeom>
          <a:noFill/>
        </p:spPr>
        <p:txBody>
          <a:bodyPr wrap="none">
            <a:spAutoFit/>
          </a:body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rPr>
              <a:t>Membrane Potentials</a:t>
            </a:r>
          </a:p>
        </p:txBody>
      </p:sp>
    </p:spTree>
    <p:extLst>
      <p:ext uri="{BB962C8B-B14F-4D97-AF65-F5344CB8AC3E}">
        <p14:creationId xmlns:p14="http://schemas.microsoft.com/office/powerpoint/2010/main" val="3432813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61574-4740-31D5-1D69-CA3769686B3C}"/>
              </a:ext>
            </a:extLst>
          </p:cNvPr>
          <p:cNvPicPr>
            <a:picLocks noChangeAspect="1"/>
          </p:cNvPicPr>
          <p:nvPr/>
        </p:nvPicPr>
        <p:blipFill>
          <a:blip r:embed="rId2"/>
          <a:stretch>
            <a:fillRect/>
          </a:stretch>
        </p:blipFill>
        <p:spPr>
          <a:xfrm>
            <a:off x="1600200" y="3072459"/>
            <a:ext cx="5600700" cy="2032000"/>
          </a:xfrm>
          <a:prstGeom prst="rect">
            <a:avLst/>
          </a:prstGeom>
        </p:spPr>
      </p:pic>
      <p:pic>
        <p:nvPicPr>
          <p:cNvPr id="3" name="Picture 2">
            <a:extLst>
              <a:ext uri="{FF2B5EF4-FFF2-40B4-BE49-F238E27FC236}">
                <a16:creationId xmlns:a16="http://schemas.microsoft.com/office/drawing/2014/main" id="{108D52BD-5C42-0DBA-A0DF-0C426DB31984}"/>
              </a:ext>
            </a:extLst>
          </p:cNvPr>
          <p:cNvPicPr>
            <a:picLocks noChangeAspect="1"/>
          </p:cNvPicPr>
          <p:nvPr/>
        </p:nvPicPr>
        <p:blipFill>
          <a:blip r:embed="rId3"/>
          <a:stretch>
            <a:fillRect/>
          </a:stretch>
        </p:blipFill>
        <p:spPr>
          <a:xfrm>
            <a:off x="1828800" y="2147242"/>
            <a:ext cx="4559300" cy="622300"/>
          </a:xfrm>
          <a:prstGeom prst="rect">
            <a:avLst/>
          </a:prstGeom>
        </p:spPr>
      </p:pic>
      <p:sp>
        <p:nvSpPr>
          <p:cNvPr id="5" name="TextBox 4">
            <a:extLst>
              <a:ext uri="{FF2B5EF4-FFF2-40B4-BE49-F238E27FC236}">
                <a16:creationId xmlns:a16="http://schemas.microsoft.com/office/drawing/2014/main" id="{4FB7E032-11B7-14B3-2017-F964335ED226}"/>
              </a:ext>
            </a:extLst>
          </p:cNvPr>
          <p:cNvSpPr txBox="1"/>
          <p:nvPr/>
        </p:nvSpPr>
        <p:spPr>
          <a:xfrm>
            <a:off x="838200" y="190658"/>
            <a:ext cx="6858000" cy="1754326"/>
          </a:xfrm>
          <a:prstGeom prst="rect">
            <a:avLst/>
          </a:prstGeom>
          <a:noFill/>
        </p:spPr>
        <p:txBody>
          <a:bodyPr wrap="square">
            <a:spAutoFit/>
          </a:bodyPr>
          <a:lstStyle/>
          <a:p>
            <a:r>
              <a:rPr lang="en-US" sz="1800" dirty="0">
                <a:latin typeface="Calibri" panose="020F0502020204030204" pitchFamily="34" charset="0"/>
                <a:cs typeface="Calibri" panose="020F0502020204030204" pitchFamily="34" charset="0"/>
              </a:rPr>
              <a:t>The driving force for ion transport has two components </a:t>
            </a:r>
          </a:p>
          <a:p>
            <a:r>
              <a:rPr lang="en-US" sz="1800" dirty="0">
                <a:latin typeface="Calibri" panose="020F0502020204030204" pitchFamily="34" charset="0"/>
                <a:cs typeface="Calibri" panose="020F0502020204030204" pitchFamily="34" charset="0"/>
              </a:rPr>
              <a:t>	Effect of electric field</a:t>
            </a:r>
          </a:p>
          <a:p>
            <a:r>
              <a:rPr lang="en-US" sz="1800" dirty="0">
                <a:latin typeface="Calibri" panose="020F0502020204030204" pitchFamily="34" charset="0"/>
                <a:cs typeface="Calibri" panose="020F0502020204030204" pitchFamily="34" charset="0"/>
              </a:rPr>
              <a:t>	Effect of concentration gradient </a:t>
            </a:r>
          </a:p>
          <a:p>
            <a:endParaRPr lang="en-US" sz="1800" dirty="0">
              <a:latin typeface="Calibri" panose="020F0502020204030204" pitchFamily="34" charset="0"/>
              <a:cs typeface="Calibri" panose="020F0502020204030204" pitchFamily="34" charset="0"/>
            </a:endParaRPr>
          </a:p>
          <a:p>
            <a:r>
              <a:rPr lang="en-US" sz="1800" dirty="0">
                <a:latin typeface="Calibri" panose="020F0502020204030204" pitchFamily="34" charset="0"/>
                <a:cs typeface="Calibri" panose="020F0502020204030204" pitchFamily="34" charset="0"/>
              </a:rPr>
              <a:t>For a calcium ion [Ca</a:t>
            </a:r>
            <a:r>
              <a:rPr lang="en-US" sz="1800" baseline="30000" dirty="0">
                <a:latin typeface="Calibri" panose="020F0502020204030204" pitchFamily="34" charset="0"/>
                <a:cs typeface="Calibri" panose="020F0502020204030204" pitchFamily="34" charset="0"/>
              </a:rPr>
              <a:t>2+</a:t>
            </a:r>
            <a:r>
              <a:rPr lang="en-US" sz="1800" dirty="0">
                <a:latin typeface="Calibri" panose="020F0502020204030204" pitchFamily="34" charset="0"/>
                <a:cs typeface="Calibri" panose="020F0502020204030204" pitchFamily="34" charset="0"/>
              </a:rPr>
              <a:t>] = 10</a:t>
            </a:r>
            <a:r>
              <a:rPr lang="en-US" sz="1800" baseline="30000" dirty="0">
                <a:latin typeface="Calibri" panose="020F0502020204030204" pitchFamily="34" charset="0"/>
                <a:cs typeface="Calibri" panose="020F0502020204030204" pitchFamily="34" charset="0"/>
              </a:rPr>
              <a:t>-7</a:t>
            </a:r>
            <a:r>
              <a:rPr lang="en-US" sz="1800" dirty="0">
                <a:latin typeface="Calibri" panose="020F0502020204030204" pitchFamily="34" charset="0"/>
                <a:cs typeface="Calibri" panose="020F0502020204030204" pitchFamily="34" charset="0"/>
              </a:rPr>
              <a:t> M inside, 10</a:t>
            </a:r>
            <a:r>
              <a:rPr lang="en-US" sz="1800" baseline="30000" dirty="0">
                <a:latin typeface="Calibri" panose="020F0502020204030204" pitchFamily="34" charset="0"/>
                <a:cs typeface="Calibri" panose="020F0502020204030204" pitchFamily="34" charset="0"/>
              </a:rPr>
              <a:t>-3</a:t>
            </a:r>
            <a:r>
              <a:rPr lang="en-US" sz="1800" dirty="0">
                <a:latin typeface="Calibri" panose="020F0502020204030204" pitchFamily="34" charset="0"/>
                <a:cs typeface="Calibri" panose="020F0502020204030204" pitchFamily="34" charset="0"/>
              </a:rPr>
              <a:t> M outside </a:t>
            </a:r>
          </a:p>
          <a:p>
            <a:r>
              <a:rPr lang="en-US" sz="1800" dirty="0">
                <a:latin typeface="Calibri" panose="020F0502020204030204" pitchFamily="34" charset="0"/>
                <a:cs typeface="Calibri" panose="020F0502020204030204" pitchFamily="34" charset="0"/>
              </a:rPr>
              <a:t>	and a 50 millivolt potential</a:t>
            </a:r>
          </a:p>
        </p:txBody>
      </p:sp>
    </p:spTree>
    <p:extLst>
      <p:ext uri="{BB962C8B-B14F-4D97-AF65-F5344CB8AC3E}">
        <p14:creationId xmlns:p14="http://schemas.microsoft.com/office/powerpoint/2010/main" val="334147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A5F161-8774-3DE7-020D-CE5922A0F5C5}"/>
              </a:ext>
            </a:extLst>
          </p:cNvPr>
          <p:cNvPicPr>
            <a:picLocks noChangeAspect="1"/>
          </p:cNvPicPr>
          <p:nvPr/>
        </p:nvPicPr>
        <p:blipFill>
          <a:blip r:embed="rId2"/>
          <a:stretch>
            <a:fillRect/>
          </a:stretch>
        </p:blipFill>
        <p:spPr>
          <a:xfrm>
            <a:off x="685800" y="273638"/>
            <a:ext cx="7772400" cy="6310724"/>
          </a:xfrm>
          <a:prstGeom prst="rect">
            <a:avLst/>
          </a:prstGeom>
        </p:spPr>
      </p:pic>
    </p:spTree>
    <p:extLst>
      <p:ext uri="{BB962C8B-B14F-4D97-AF65-F5344CB8AC3E}">
        <p14:creationId xmlns:p14="http://schemas.microsoft.com/office/powerpoint/2010/main" val="8897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8BAED1-ECF7-2D9F-5CAC-661C031DB93F}"/>
              </a:ext>
            </a:extLst>
          </p:cNvPr>
          <p:cNvPicPr>
            <a:picLocks noChangeAspect="1"/>
          </p:cNvPicPr>
          <p:nvPr/>
        </p:nvPicPr>
        <p:blipFill>
          <a:blip r:embed="rId3"/>
          <a:stretch>
            <a:fillRect/>
          </a:stretch>
        </p:blipFill>
        <p:spPr>
          <a:xfrm>
            <a:off x="1590535" y="0"/>
            <a:ext cx="5962930" cy="6858000"/>
          </a:xfrm>
          <a:prstGeom prst="rect">
            <a:avLst/>
          </a:prstGeom>
        </p:spPr>
      </p:pic>
    </p:spTree>
    <p:extLst>
      <p:ext uri="{BB962C8B-B14F-4D97-AF65-F5344CB8AC3E}">
        <p14:creationId xmlns:p14="http://schemas.microsoft.com/office/powerpoint/2010/main" val="2383130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5E2E8C-B4DC-C9BB-AABC-6E66BEAE925B}"/>
              </a:ext>
            </a:extLst>
          </p:cNvPr>
          <p:cNvPicPr>
            <a:picLocks noChangeAspect="1"/>
          </p:cNvPicPr>
          <p:nvPr/>
        </p:nvPicPr>
        <p:blipFill>
          <a:blip r:embed="rId2"/>
          <a:stretch>
            <a:fillRect/>
          </a:stretch>
        </p:blipFill>
        <p:spPr>
          <a:xfrm>
            <a:off x="1676399" y="1"/>
            <a:ext cx="5821879" cy="6822048"/>
          </a:xfrm>
          <a:prstGeom prst="rect">
            <a:avLst/>
          </a:prstGeom>
        </p:spPr>
      </p:pic>
    </p:spTree>
    <p:extLst>
      <p:ext uri="{BB962C8B-B14F-4D97-AF65-F5344CB8AC3E}">
        <p14:creationId xmlns:p14="http://schemas.microsoft.com/office/powerpoint/2010/main" val="410486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365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descr="fig_09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531225" cy="513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522"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100" b="1">
                <a:latin typeface="Arial" charset="0"/>
              </a:rPr>
              <a:t>Figure 9-17</a:t>
            </a:r>
          </a:p>
        </p:txBody>
      </p:sp>
      <p:sp>
        <p:nvSpPr>
          <p:cNvPr id="107523" name="TextBox 1"/>
          <p:cNvSpPr txBox="1">
            <a:spLocks noChangeArrowheads="1"/>
          </p:cNvSpPr>
          <p:nvPr/>
        </p:nvSpPr>
        <p:spPr bwMode="auto">
          <a:xfrm>
            <a:off x="381000" y="304800"/>
            <a:ext cx="7315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dirty="0">
                <a:latin typeface="Arial" charset="0"/>
                <a:cs typeface="Arial" charset="0"/>
              </a:rPr>
              <a:t>A biological bilayer is fluid, dynamic and disordered. Here the terminal carbon atoms are yellow.</a:t>
            </a:r>
          </a:p>
        </p:txBody>
      </p:sp>
    </p:spTree>
    <p:extLst>
      <p:ext uri="{BB962C8B-B14F-4D97-AF65-F5344CB8AC3E}">
        <p14:creationId xmlns:p14="http://schemas.microsoft.com/office/powerpoint/2010/main" val="1940969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fig_09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2700" y="317500"/>
            <a:ext cx="6594475" cy="624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5474" name="Text Box 3"/>
          <p:cNvSpPr txBox="1">
            <a:spLocks noChangeArrowheads="1"/>
          </p:cNvSpPr>
          <p:nvPr/>
        </p:nvSpPr>
        <p:spPr bwMode="auto">
          <a:xfrm>
            <a:off x="0" y="6592888"/>
            <a:ext cx="9144000"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100" b="1">
                <a:latin typeface="Arial" charset="0"/>
              </a:rPr>
              <a:t>Figure 9-16</a:t>
            </a:r>
          </a:p>
        </p:txBody>
      </p:sp>
    </p:spTree>
    <p:extLst>
      <p:ext uri="{BB962C8B-B14F-4D97-AF65-F5344CB8AC3E}">
        <p14:creationId xmlns:p14="http://schemas.microsoft.com/office/powerpoint/2010/main" val="226044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fig_09_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531225" cy="307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8" name="Rectangle 1"/>
          <p:cNvSpPr>
            <a:spLocks noChangeArrowheads="1"/>
          </p:cNvSpPr>
          <p:nvPr/>
        </p:nvSpPr>
        <p:spPr bwMode="auto">
          <a:xfrm>
            <a:off x="0" y="3962400"/>
            <a:ext cx="9144000" cy="286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dirty="0">
                <a:latin typeface="Arial" charset="0"/>
                <a:cs typeface="Arial" charset="0"/>
              </a:rPr>
              <a:t>A bilayer can undergo transitions between phases with changing temperature. A bilayer can adopt a solid gel-like phase state at low temperatures and more fluid phase at higher temperature. The degree and extent of unsaturation, hydrocarbon chain length, cholesterol content and other factors can effect the phase transition temperature and the properties of the phases: including, dynamics, rates of diffusion, and resistance to stretching and bending.</a:t>
            </a:r>
          </a:p>
          <a:p>
            <a:r>
              <a:rPr lang="en-US" sz="2000" dirty="0">
                <a:latin typeface="Arial" charset="0"/>
                <a:cs typeface="Arial" charset="0"/>
              </a:rPr>
              <a:t>Cholesterol modulates membrane fluidity. The hydroxyl group of cholesterol is generally near the polar head groups of the phospholipids. The steroid and the hydrocarbon chain are embedded in the membrane.</a:t>
            </a:r>
          </a:p>
        </p:txBody>
      </p:sp>
      <p:sp>
        <p:nvSpPr>
          <p:cNvPr id="2" name="TextBox 1">
            <a:extLst>
              <a:ext uri="{FF2B5EF4-FFF2-40B4-BE49-F238E27FC236}">
                <a16:creationId xmlns:a16="http://schemas.microsoft.com/office/drawing/2014/main" id="{854994E5-64C4-B7A0-C60E-15903C0233E2}"/>
              </a:ext>
            </a:extLst>
          </p:cNvPr>
          <p:cNvSpPr txBox="1"/>
          <p:nvPr/>
        </p:nvSpPr>
        <p:spPr>
          <a:xfrm>
            <a:off x="609600" y="54550"/>
            <a:ext cx="6571222" cy="646331"/>
          </a:xfrm>
          <a:prstGeom prst="rect">
            <a:avLst/>
          </a:prstGeom>
          <a:noFill/>
        </p:spPr>
        <p:txBody>
          <a:bodyPr wrap="none">
            <a:spAutoFit/>
          </a:body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rPr>
              <a:t>Membrane Phase Transitions</a:t>
            </a:r>
          </a:p>
        </p:txBody>
      </p:sp>
    </p:spTree>
    <p:extLst>
      <p:ext uri="{BB962C8B-B14F-4D97-AF65-F5344CB8AC3E}">
        <p14:creationId xmlns:p14="http://schemas.microsoft.com/office/powerpoint/2010/main" val="259721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4467890" cy="646331"/>
          </a:xfrm>
          <a:prstGeom prst="rect">
            <a:avLst/>
          </a:prstGeom>
          <a:noFill/>
        </p:spPr>
        <p:txBody>
          <a:bodyPr wrap="none">
            <a:spAutoFit/>
          </a:bodyPr>
          <a:lstStyle/>
          <a:p>
            <a:pPr>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a:cs typeface="Arial"/>
              </a:rPr>
              <a:t>Membrane Proteins</a:t>
            </a:r>
          </a:p>
        </p:txBody>
      </p:sp>
      <p:sp>
        <p:nvSpPr>
          <p:cNvPr id="114690" name="TextBox 2"/>
          <p:cNvSpPr txBox="1">
            <a:spLocks noChangeArrowheads="1"/>
          </p:cNvSpPr>
          <p:nvPr/>
        </p:nvSpPr>
        <p:spPr bwMode="auto">
          <a:xfrm>
            <a:off x="533400" y="1600200"/>
            <a:ext cx="815340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285750" indent="-285750">
              <a:buFont typeface="Courier New" panose="02070309020205020404" pitchFamily="49" charset="0"/>
              <a:buChar char="o"/>
            </a:pPr>
            <a:r>
              <a:rPr lang="en-US" sz="2000" dirty="0">
                <a:latin typeface="Arial" charset="0"/>
                <a:cs typeface="Arial" charset="0"/>
              </a:rPr>
              <a:t>transport ions and metabolites across membranes</a:t>
            </a:r>
          </a:p>
          <a:p>
            <a:pPr marL="285750" indent="-285750">
              <a:buFont typeface="Courier New" panose="02070309020205020404" pitchFamily="49" charset="0"/>
              <a:buChar char="o"/>
            </a:pPr>
            <a:r>
              <a:rPr lang="en-US" sz="2000" dirty="0">
                <a:latin typeface="Arial" charset="0"/>
                <a:cs typeface="Arial" charset="0"/>
              </a:rPr>
              <a:t>transport </a:t>
            </a:r>
            <a:r>
              <a:rPr lang="en-US" sz="2000" dirty="0" err="1">
                <a:latin typeface="Arial" charset="0"/>
                <a:cs typeface="Arial" charset="0"/>
              </a:rPr>
              <a:t>lproteins</a:t>
            </a:r>
            <a:r>
              <a:rPr lang="en-US" sz="2000" dirty="0">
                <a:latin typeface="Arial" charset="0"/>
                <a:cs typeface="Arial" charset="0"/>
              </a:rPr>
              <a:t> and RNA across membranes</a:t>
            </a:r>
          </a:p>
          <a:p>
            <a:pPr marL="285750" indent="-285750">
              <a:buFont typeface="Courier New" panose="02070309020205020404" pitchFamily="49" charset="0"/>
              <a:buChar char="o"/>
            </a:pPr>
            <a:r>
              <a:rPr lang="en-US" sz="2000" dirty="0">
                <a:latin typeface="Arial" charset="0"/>
                <a:cs typeface="Arial" charset="0"/>
              </a:rPr>
              <a:t>send and receive chemical signals</a:t>
            </a:r>
          </a:p>
          <a:p>
            <a:pPr marL="285750" indent="-285750">
              <a:buFont typeface="Courier New" panose="02070309020205020404" pitchFamily="49" charset="0"/>
              <a:buChar char="o"/>
            </a:pPr>
            <a:r>
              <a:rPr lang="en-US" sz="2000" dirty="0">
                <a:latin typeface="Arial" charset="0"/>
                <a:cs typeface="Arial" charset="0"/>
              </a:rPr>
              <a:t>propagate electrical impulses</a:t>
            </a:r>
          </a:p>
          <a:p>
            <a:pPr marL="285750" indent="-285750">
              <a:buFont typeface="Courier New" panose="02070309020205020404" pitchFamily="49" charset="0"/>
              <a:buChar char="o"/>
            </a:pPr>
            <a:r>
              <a:rPr lang="en-US" sz="2000" dirty="0">
                <a:latin typeface="Arial" charset="0"/>
                <a:cs typeface="Arial" charset="0"/>
              </a:rPr>
              <a:t>attach cells to each other</a:t>
            </a:r>
          </a:p>
          <a:p>
            <a:pPr marL="285750" indent="-285750">
              <a:buFont typeface="Courier New" panose="02070309020205020404" pitchFamily="49" charset="0"/>
              <a:buChar char="o"/>
            </a:pPr>
            <a:r>
              <a:rPr lang="en-US" sz="2000" dirty="0">
                <a:latin typeface="Arial" charset="0"/>
                <a:cs typeface="Arial" charset="0"/>
              </a:rPr>
              <a:t>anchor other proteins to specific locations in the cell </a:t>
            </a:r>
          </a:p>
          <a:p>
            <a:pPr marL="285750" indent="-285750">
              <a:buFont typeface="Courier New" panose="02070309020205020404" pitchFamily="49" charset="0"/>
              <a:buChar char="o"/>
            </a:pPr>
            <a:r>
              <a:rPr lang="en-US" sz="2000" dirty="0">
                <a:latin typeface="Arial" charset="0"/>
                <a:cs typeface="Arial" charset="0"/>
              </a:rPr>
              <a:t>regulate intracellular vesicular transport </a:t>
            </a:r>
          </a:p>
          <a:p>
            <a:pPr marL="285750" indent="-285750">
              <a:buFont typeface="Courier New" panose="02070309020205020404" pitchFamily="49" charset="0"/>
              <a:buChar char="o"/>
            </a:pPr>
            <a:r>
              <a:rPr lang="en-US" sz="2000" dirty="0" err="1">
                <a:latin typeface="Arial" charset="0"/>
                <a:cs typeface="Arial" charset="0"/>
              </a:rPr>
              <a:t>controll</a:t>
            </a:r>
            <a:r>
              <a:rPr lang="en-US" sz="2000" dirty="0">
                <a:latin typeface="Arial" charset="0"/>
                <a:cs typeface="Arial" charset="0"/>
              </a:rPr>
              <a:t> membrane lipid composition</a:t>
            </a:r>
          </a:p>
          <a:p>
            <a:pPr marL="285750" indent="-285750">
              <a:buFont typeface="Courier New" panose="02070309020205020404" pitchFamily="49" charset="0"/>
              <a:buChar char="o"/>
            </a:pPr>
            <a:r>
              <a:rPr lang="en-US" sz="2000" dirty="0">
                <a:latin typeface="Arial" charset="0"/>
                <a:cs typeface="Arial" charset="0"/>
              </a:rPr>
              <a:t>organize and maintain shapes of organelles and cells</a:t>
            </a:r>
          </a:p>
          <a:p>
            <a:pPr marL="285750" indent="-285750">
              <a:buFont typeface="Courier New" panose="02070309020205020404" pitchFamily="49" charset="0"/>
              <a:buChar char="o"/>
            </a:pPr>
            <a:endParaRPr lang="en-US" sz="2000" dirty="0">
              <a:latin typeface="Arial" charset="0"/>
              <a:cs typeface="Arial" charset="0"/>
            </a:endParaRPr>
          </a:p>
        </p:txBody>
      </p:sp>
      <p:sp>
        <p:nvSpPr>
          <p:cNvPr id="6" name="TextBox 5">
            <a:extLst>
              <a:ext uri="{FF2B5EF4-FFF2-40B4-BE49-F238E27FC236}">
                <a16:creationId xmlns:a16="http://schemas.microsoft.com/office/drawing/2014/main" id="{D91E67C6-4CD0-F644-74AD-A1A0E58D0CF0}"/>
              </a:ext>
            </a:extLst>
          </p:cNvPr>
          <p:cNvSpPr txBox="1"/>
          <p:nvPr/>
        </p:nvSpPr>
        <p:spPr>
          <a:xfrm>
            <a:off x="533400" y="1103531"/>
            <a:ext cx="6858000" cy="461665"/>
          </a:xfrm>
          <a:prstGeom prst="rect">
            <a:avLst/>
          </a:prstGeom>
          <a:noFill/>
        </p:spPr>
        <p:txBody>
          <a:bodyPr wrap="square">
            <a:spAutoFit/>
          </a:bodyPr>
          <a:lstStyle/>
          <a:p>
            <a:pPr lvl="1">
              <a:defRPr/>
            </a:pPr>
            <a:r>
              <a:rPr lang="en-US" sz="2400" dirty="0">
                <a:latin typeface="Arial"/>
                <a:cs typeface="Arial"/>
              </a:rPr>
              <a:t>can be up to half of the mass the membrane</a:t>
            </a:r>
          </a:p>
        </p:txBody>
      </p:sp>
    </p:spTree>
    <p:extLst>
      <p:ext uri="{BB962C8B-B14F-4D97-AF65-F5344CB8AC3E}">
        <p14:creationId xmlns:p14="http://schemas.microsoft.com/office/powerpoint/2010/main" val="3280695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D53CF5-6D95-C5C2-BC16-6BE6C4C866EC}"/>
              </a:ext>
            </a:extLst>
          </p:cNvPr>
          <p:cNvPicPr>
            <a:picLocks noChangeAspect="1"/>
          </p:cNvPicPr>
          <p:nvPr/>
        </p:nvPicPr>
        <p:blipFill>
          <a:blip r:embed="rId2"/>
          <a:stretch>
            <a:fillRect/>
          </a:stretch>
        </p:blipFill>
        <p:spPr>
          <a:xfrm>
            <a:off x="685800" y="785795"/>
            <a:ext cx="7772400" cy="2643205"/>
          </a:xfrm>
          <a:prstGeom prst="rect">
            <a:avLst/>
          </a:prstGeom>
        </p:spPr>
      </p:pic>
      <p:sp>
        <p:nvSpPr>
          <p:cNvPr id="4" name="TextBox 3">
            <a:extLst>
              <a:ext uri="{FF2B5EF4-FFF2-40B4-BE49-F238E27FC236}">
                <a16:creationId xmlns:a16="http://schemas.microsoft.com/office/drawing/2014/main" id="{14370F3A-1289-BB42-9A94-DF94888ED909}"/>
              </a:ext>
            </a:extLst>
          </p:cNvPr>
          <p:cNvSpPr txBox="1"/>
          <p:nvPr/>
        </p:nvSpPr>
        <p:spPr>
          <a:xfrm>
            <a:off x="670810" y="3733800"/>
            <a:ext cx="7772400" cy="1200329"/>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Membrane proteins can be peripheral or integral. Integral membrane proteins come in two flavors: </a:t>
            </a:r>
            <a:r>
              <a:rPr lang="el-GR"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helical bundles and </a:t>
            </a:r>
            <a:r>
              <a:rPr lang="el-GR" dirty="0">
                <a:latin typeface="Calibri" panose="020F0502020204030204" pitchFamily="34" charset="0"/>
                <a:cs typeface="Calibri" panose="020F0502020204030204" pitchFamily="34" charset="0"/>
              </a:rPr>
              <a:t>β-</a:t>
            </a:r>
            <a:r>
              <a:rPr lang="en-US" dirty="0">
                <a:latin typeface="Calibri" panose="020F0502020204030204" pitchFamily="34" charset="0"/>
                <a:cs typeface="Calibri" panose="020F0502020204030204" pitchFamily="34" charset="0"/>
              </a:rPr>
              <a:t>barrels.</a:t>
            </a:r>
          </a:p>
        </p:txBody>
      </p:sp>
    </p:spTree>
    <p:extLst>
      <p:ext uri="{BB962C8B-B14F-4D97-AF65-F5344CB8AC3E}">
        <p14:creationId xmlns:p14="http://schemas.microsoft.com/office/powerpoint/2010/main" val="3664695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15768F-FDA5-34F4-97F1-D37940C0DF50}"/>
              </a:ext>
            </a:extLst>
          </p:cNvPr>
          <p:cNvPicPr>
            <a:picLocks noChangeAspect="1"/>
          </p:cNvPicPr>
          <p:nvPr/>
        </p:nvPicPr>
        <p:blipFill>
          <a:blip r:embed="rId2"/>
          <a:stretch>
            <a:fillRect/>
          </a:stretch>
        </p:blipFill>
        <p:spPr>
          <a:xfrm>
            <a:off x="609600" y="685800"/>
            <a:ext cx="7772400" cy="2952306"/>
          </a:xfrm>
          <a:prstGeom prst="rect">
            <a:avLst/>
          </a:prstGeom>
        </p:spPr>
      </p:pic>
      <p:sp>
        <p:nvSpPr>
          <p:cNvPr id="4" name="TextBox 3">
            <a:extLst>
              <a:ext uri="{FF2B5EF4-FFF2-40B4-BE49-F238E27FC236}">
                <a16:creationId xmlns:a16="http://schemas.microsoft.com/office/drawing/2014/main" id="{174A5939-91DC-4DB5-3D4F-55CC5FAA1EF4}"/>
              </a:ext>
            </a:extLst>
          </p:cNvPr>
          <p:cNvSpPr txBox="1"/>
          <p:nvPr/>
        </p:nvSpPr>
        <p:spPr>
          <a:xfrm>
            <a:off x="152400" y="3962400"/>
            <a:ext cx="8839200" cy="193899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Membrane proteins are involved in </a:t>
            </a:r>
          </a:p>
          <a:p>
            <a:r>
              <a:rPr lang="en-US" dirty="0">
                <a:latin typeface="Calibri" panose="020F0502020204030204" pitchFamily="34" charset="0"/>
                <a:cs typeface="Calibri" panose="020F0502020204030204" pitchFamily="34" charset="0"/>
              </a:rPr>
              <a:t>energy transport during photosynthesis or respiration, </a:t>
            </a:r>
          </a:p>
          <a:p>
            <a:r>
              <a:rPr lang="en-US" dirty="0">
                <a:latin typeface="Calibri" panose="020F0502020204030204" pitchFamily="34" charset="0"/>
                <a:cs typeface="Calibri" panose="020F0502020204030204" pitchFamily="34" charset="0"/>
              </a:rPr>
              <a:t>transport of molecules across membranes, </a:t>
            </a:r>
          </a:p>
          <a:p>
            <a:r>
              <a:rPr lang="en-US" dirty="0">
                <a:latin typeface="Calibri" panose="020F0502020204030204" pitchFamily="34" charset="0"/>
                <a:cs typeface="Calibri" panose="020F0502020204030204" pitchFamily="34" charset="0"/>
              </a:rPr>
              <a:t>transmission of chemical signals across </a:t>
            </a:r>
            <a:r>
              <a:rPr lang="en-US" dirty="0" err="1">
                <a:latin typeface="Calibri" panose="020F0502020204030204" pitchFamily="34" charset="0"/>
                <a:cs typeface="Calibri" panose="020F0502020204030204" pitchFamily="34" charset="0"/>
              </a:rPr>
              <a:t>membran</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catalysis of chemical reactions. </a:t>
            </a:r>
          </a:p>
        </p:txBody>
      </p:sp>
    </p:spTree>
    <p:extLst>
      <p:ext uri="{BB962C8B-B14F-4D97-AF65-F5344CB8AC3E}">
        <p14:creationId xmlns:p14="http://schemas.microsoft.com/office/powerpoint/2010/main" val="987445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0"/>
            <a:ext cx="58499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66" name="TextBox 2"/>
          <p:cNvSpPr txBox="1">
            <a:spLocks noChangeArrowheads="1"/>
          </p:cNvSpPr>
          <p:nvPr/>
        </p:nvSpPr>
        <p:spPr bwMode="auto">
          <a:xfrm>
            <a:off x="7467600" y="6324600"/>
            <a:ext cx="14954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from wikipedia</a:t>
            </a:r>
          </a:p>
        </p:txBody>
      </p:sp>
    </p:spTree>
    <p:extLst>
      <p:ext uri="{BB962C8B-B14F-4D97-AF65-F5344CB8AC3E}">
        <p14:creationId xmlns:p14="http://schemas.microsoft.com/office/powerpoint/2010/main" val="258889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3749"/>
            <a:ext cx="6891301" cy="4691950"/>
          </a:xfrm>
          <a:prstGeom prst="rect">
            <a:avLst/>
          </a:prstGeom>
        </p:spPr>
      </p:pic>
      <p:sp>
        <p:nvSpPr>
          <p:cNvPr id="3" name="Rectangle 2"/>
          <p:cNvSpPr/>
          <p:nvPr/>
        </p:nvSpPr>
        <p:spPr>
          <a:xfrm>
            <a:off x="360218" y="6368534"/>
            <a:ext cx="6858000" cy="369332"/>
          </a:xfrm>
          <a:prstGeom prst="rect">
            <a:avLst/>
          </a:prstGeom>
        </p:spPr>
        <p:txBody>
          <a:bodyPr wrap="square">
            <a:spAutoFit/>
          </a:bodyPr>
          <a:lstStyle/>
          <a:p>
            <a:r>
              <a:rPr lang="en-US" sz="1800" dirty="0">
                <a:latin typeface="Arial"/>
                <a:cs typeface="Arial"/>
              </a:rPr>
              <a:t>Molecular Membrane Biology, 2003, 20, 13/18</a:t>
            </a:r>
          </a:p>
        </p:txBody>
      </p:sp>
      <p:sp>
        <p:nvSpPr>
          <p:cNvPr id="5" name="TextBox 4">
            <a:extLst>
              <a:ext uri="{FF2B5EF4-FFF2-40B4-BE49-F238E27FC236}">
                <a16:creationId xmlns:a16="http://schemas.microsoft.com/office/drawing/2014/main" id="{3070F2EB-4BE5-E061-806C-FD502F7BF367}"/>
              </a:ext>
            </a:extLst>
          </p:cNvPr>
          <p:cNvSpPr txBox="1"/>
          <p:nvPr/>
        </p:nvSpPr>
        <p:spPr>
          <a:xfrm>
            <a:off x="5002125" y="2962186"/>
            <a:ext cx="4572000" cy="584775"/>
          </a:xfrm>
          <a:prstGeom prst="rect">
            <a:avLst/>
          </a:prstGeom>
          <a:noFill/>
        </p:spPr>
        <p:txBody>
          <a:bodyPr wrap="square">
            <a:spAutoFit/>
          </a:bodyPr>
          <a:lstStyle/>
          <a:p>
            <a:pPr algn="ctr"/>
            <a:r>
              <a:rPr lang="en-US" sz="1600" dirty="0">
                <a:latin typeface="Calibri" panose="020F0502020204030204" pitchFamily="34" charset="0"/>
                <a:cs typeface="Calibri" panose="020F0502020204030204" pitchFamily="34" charset="0"/>
              </a:rPr>
              <a:t>GPI: </a:t>
            </a:r>
          </a:p>
          <a:p>
            <a:pPr algn="ctr"/>
            <a:r>
              <a:rPr lang="en-US" sz="1600" dirty="0">
                <a:latin typeface="Calibri" panose="020F0502020204030204" pitchFamily="34" charset="0"/>
                <a:cs typeface="Calibri" panose="020F0502020204030204" pitchFamily="34" charset="0"/>
              </a:rPr>
              <a:t>Glycosylphosphatidylinositol </a:t>
            </a:r>
          </a:p>
        </p:txBody>
      </p:sp>
      <p:pic>
        <p:nvPicPr>
          <p:cNvPr id="1026" name="Picture 2" descr="The Glycosylphosphatidylinositol Anchor: A Complex Membrane-Anchoring  Structure for Proteins | Biochemistry">
            <a:extLst>
              <a:ext uri="{FF2B5EF4-FFF2-40B4-BE49-F238E27FC236}">
                <a16:creationId xmlns:a16="http://schemas.microsoft.com/office/drawing/2014/main" id="{E57B1E83-9A44-874B-5D47-4E0BF8F63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43295"/>
            <a:ext cx="3146251" cy="2428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7086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19292</TotalTime>
  <Words>497</Words>
  <Application>Microsoft Macintosh PowerPoint</Application>
  <PresentationFormat>On-screen Show (4:3)</PresentationFormat>
  <Paragraphs>54</Paragraphs>
  <Slides>16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Times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 3/e</dc:title>
  <dc:subject/>
  <dc:creator>Voet et al.</dc:creator>
  <cp:keywords/>
  <dc:description/>
  <cp:lastModifiedBy>Williams, Loren D</cp:lastModifiedBy>
  <cp:revision>482</cp:revision>
  <dcterms:created xsi:type="dcterms:W3CDTF">2011-03-13T14:05:24Z</dcterms:created>
  <dcterms:modified xsi:type="dcterms:W3CDTF">2023-04-11T13:02:17Z</dcterms:modified>
  <cp:category/>
</cp:coreProperties>
</file>