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72" r:id="rId2"/>
    <p:sldId id="270" r:id="rId3"/>
    <p:sldId id="256" r:id="rId4"/>
    <p:sldId id="269" r:id="rId5"/>
    <p:sldId id="268" r:id="rId6"/>
    <p:sldId id="257" r:id="rId7"/>
    <p:sldId id="275" r:id="rId8"/>
    <p:sldId id="259" r:id="rId9"/>
    <p:sldId id="277" r:id="rId10"/>
    <p:sldId id="261" r:id="rId11"/>
    <p:sldId id="278" r:id="rId12"/>
    <p:sldId id="271" r:id="rId13"/>
    <p:sldId id="2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723"/>
  </p:normalViewPr>
  <p:slideViewPr>
    <p:cSldViewPr snapToGrid="0" snapToObjects="1">
      <p:cViewPr>
        <p:scale>
          <a:sx n="98" d="100"/>
          <a:sy n="98" d="100"/>
        </p:scale>
        <p:origin x="57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140D9F-B4E1-3747-9F09-71D8BC7E1E0D}" type="datetimeFigureOut">
              <a:rPr lang="en-US" smtClean="0"/>
              <a:t>3/10/22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F0088E-BBA9-5B47-AC1A-974817365F7E}" type="slidenum">
              <a:rPr lang="en-US" smtClean="0"/>
              <a:t>‹#›</a:t>
            </a:fld>
            <a:endParaRPr lang="en-US"/>
          </a:p>
        </p:txBody>
      </p:sp>
    </p:spTree>
    <p:extLst>
      <p:ext uri="{BB962C8B-B14F-4D97-AF65-F5344CB8AC3E}">
        <p14:creationId xmlns:p14="http://schemas.microsoft.com/office/powerpoint/2010/main" val="2789832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783AB31F-5677-BE4B-A754-D45E99F558E0}"/>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a:extLst>
              <a:ext uri="{FF2B5EF4-FFF2-40B4-BE49-F238E27FC236}">
                <a16:creationId xmlns:a16="http://schemas.microsoft.com/office/drawing/2014/main" id="{8FF881DA-11F2-964C-BEA3-F29AB40DFD6C}"/>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ea typeface="msgothic" charset="0"/>
                <a:cs typeface="msgothic" charset="0"/>
              </a:rPr>
              <a:t>Domain structure of members of the myosin superfamily of proteins. This blueprint of the myosins shows the conserved motor domain and the divergence in other domains that mediate movement amplification, self-association, and cargo binding. CaM, calmodulin; IQ, isoleucine glutamine.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FF222E4F-7710-B948-961C-2904BB2E12BC}"/>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a:extLst>
              <a:ext uri="{FF2B5EF4-FFF2-40B4-BE49-F238E27FC236}">
                <a16:creationId xmlns:a16="http://schemas.microsoft.com/office/drawing/2014/main" id="{1BF957E1-959D-0449-9452-BAA213F84C32}"/>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ea typeface="msgothic" charset="0"/>
                <a:cs typeface="msgothic" charset="0"/>
              </a:rPr>
              <a:t>Structure of the myosin motor. (</a:t>
            </a:r>
            <a:r>
              <a:rPr lang="en-GB" altLang="en-US" i="1">
                <a:latin typeface="Arial" panose="020B0604020202020204" pitchFamily="34" charset="0"/>
                <a:ea typeface="msgothic" charset="0"/>
                <a:cs typeface="msgothic" charset="0"/>
              </a:rPr>
              <a:t>A</a:t>
            </a:r>
            <a:r>
              <a:rPr lang="en-GB" altLang="en-US">
                <a:latin typeface="Arial" panose="020B0604020202020204" pitchFamily="34" charset="0"/>
                <a:ea typeface="msgothic" charset="0"/>
                <a:cs typeface="msgothic" charset="0"/>
              </a:rPr>
              <a:t>) Ribbon diagram of the first myosin state (ATP state) for which there was a high-resolution crystal structure (Rayment et al. 1993). The structure represents the S1 fragment of skeletal muscle myosin II, which precedes the coiled coil. In different colors are the major subdomains of the motor and the myosin lever arm with its associated light chains. (</a:t>
            </a:r>
            <a:r>
              <a:rPr lang="en-GB" altLang="en-US" i="1">
                <a:latin typeface="Arial" panose="020B0604020202020204" pitchFamily="34" charset="0"/>
                <a:ea typeface="msgothic" charset="0"/>
                <a:cs typeface="msgothic" charset="0"/>
              </a:rPr>
              <a:t>B</a:t>
            </a:r>
            <a:r>
              <a:rPr lang="en-GB" altLang="en-US">
                <a:latin typeface="Arial" panose="020B0604020202020204" pitchFamily="34" charset="0"/>
                <a:ea typeface="msgothic" charset="0"/>
                <a:cs typeface="msgothic" charset="0"/>
              </a:rPr>
              <a:t>) Diagrammatic interpretation of the subdomains that move relative to each other as relatively rigid bodies as myosin undergoes state transitions during its ATPase cycle. The converter subdomain is the most flexible and mobile of the subdomains and amplifies the movements of the SH1 helix and relay into large movements of the lever arm, of which it is the most proximal component. The color-coded loops and connectors are individually identified at the bottom of the figure. The double-headed arrow indicates closure of the cleft between the upper and lower 50K subdomains that occur on actin binding, which results in a strong binding interface with actin and loss of the ATP hydrolysis products (P</a:t>
            </a:r>
            <a:r>
              <a:rPr lang="en-GB" altLang="en-US" baseline="-33000">
                <a:latin typeface="Arial" panose="020B0604020202020204" pitchFamily="34" charset="0"/>
                <a:ea typeface="msgothic" charset="0"/>
                <a:cs typeface="msgothic" charset="0"/>
              </a:rPr>
              <a:t>i</a:t>
            </a:r>
            <a:r>
              <a:rPr lang="en-GB" altLang="en-US">
                <a:latin typeface="Arial" panose="020B0604020202020204" pitchFamily="34" charset="0"/>
                <a:ea typeface="msgothic" charset="0"/>
                <a:cs typeface="msgothic" charset="0"/>
              </a:rPr>
              <a:t> followed by ADP). Rebinding of ATP following the dissociation of ADP reopens this cleft, causing myosin to dissociate from actin. N term, amino terminal; ELC, essential light chain; 50K, 50-kDa subdomain; RLC, regulatory light chain.</a:t>
            </a:r>
          </a:p>
        </p:txBody>
      </p:sp>
    </p:spTree>
    <p:extLst>
      <p:ext uri="{BB962C8B-B14F-4D97-AF65-F5344CB8AC3E}">
        <p14:creationId xmlns:p14="http://schemas.microsoft.com/office/powerpoint/2010/main" val="4209228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4EED-62C3-3146-B60D-A3FEE23209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748511-F638-524A-B2ED-FA43D134AA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6D6AB0-4C8A-B144-9695-5F2A76F70D6B}"/>
              </a:ext>
            </a:extLst>
          </p:cNvPr>
          <p:cNvSpPr>
            <a:spLocks noGrp="1"/>
          </p:cNvSpPr>
          <p:nvPr>
            <p:ph type="dt" sz="half" idx="10"/>
          </p:nvPr>
        </p:nvSpPr>
        <p:spPr/>
        <p:txBody>
          <a:bodyPr/>
          <a:lstStyle/>
          <a:p>
            <a:fld id="{EBB52AEB-D71D-524D-8C43-76FF03644429}" type="datetimeFigureOut">
              <a:rPr lang="en-US" smtClean="0"/>
              <a:t>3/10/22</a:t>
            </a:fld>
            <a:endParaRPr lang="en-US"/>
          </a:p>
        </p:txBody>
      </p:sp>
      <p:sp>
        <p:nvSpPr>
          <p:cNvPr id="5" name="Footer Placeholder 4">
            <a:extLst>
              <a:ext uri="{FF2B5EF4-FFF2-40B4-BE49-F238E27FC236}">
                <a16:creationId xmlns:a16="http://schemas.microsoft.com/office/drawing/2014/main" id="{26EF2FA4-05BD-8E4C-B9C7-3E8B9B645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3910CC-8F63-7F4B-BBE7-A353245582B3}"/>
              </a:ext>
            </a:extLst>
          </p:cNvPr>
          <p:cNvSpPr>
            <a:spLocks noGrp="1"/>
          </p:cNvSpPr>
          <p:nvPr>
            <p:ph type="sldNum" sz="quarter" idx="12"/>
          </p:nvPr>
        </p:nvSpPr>
        <p:spPr/>
        <p:txBody>
          <a:bodyPr/>
          <a:lstStyle/>
          <a:p>
            <a:fld id="{D4183947-DF43-824F-B64D-F2F95A07CAFB}" type="slidenum">
              <a:rPr lang="en-US" smtClean="0"/>
              <a:t>‹#›</a:t>
            </a:fld>
            <a:endParaRPr lang="en-US"/>
          </a:p>
        </p:txBody>
      </p:sp>
    </p:spTree>
    <p:extLst>
      <p:ext uri="{BB962C8B-B14F-4D97-AF65-F5344CB8AC3E}">
        <p14:creationId xmlns:p14="http://schemas.microsoft.com/office/powerpoint/2010/main" val="1600871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D994D-EA85-A24A-B7BA-64FEEE9A9F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A176D9-50C0-DB40-A948-122BA2461E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987C01-B6F0-C346-B374-B89A646BB8AF}"/>
              </a:ext>
            </a:extLst>
          </p:cNvPr>
          <p:cNvSpPr>
            <a:spLocks noGrp="1"/>
          </p:cNvSpPr>
          <p:nvPr>
            <p:ph type="dt" sz="half" idx="10"/>
          </p:nvPr>
        </p:nvSpPr>
        <p:spPr/>
        <p:txBody>
          <a:bodyPr/>
          <a:lstStyle/>
          <a:p>
            <a:fld id="{EBB52AEB-D71D-524D-8C43-76FF03644429}" type="datetimeFigureOut">
              <a:rPr lang="en-US" smtClean="0"/>
              <a:t>3/10/22</a:t>
            </a:fld>
            <a:endParaRPr lang="en-US"/>
          </a:p>
        </p:txBody>
      </p:sp>
      <p:sp>
        <p:nvSpPr>
          <p:cNvPr id="5" name="Footer Placeholder 4">
            <a:extLst>
              <a:ext uri="{FF2B5EF4-FFF2-40B4-BE49-F238E27FC236}">
                <a16:creationId xmlns:a16="http://schemas.microsoft.com/office/drawing/2014/main" id="{9461FB73-1419-A842-807A-51EF8C6BC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E498E-D154-B042-8301-175C86A48852}"/>
              </a:ext>
            </a:extLst>
          </p:cNvPr>
          <p:cNvSpPr>
            <a:spLocks noGrp="1"/>
          </p:cNvSpPr>
          <p:nvPr>
            <p:ph type="sldNum" sz="quarter" idx="12"/>
          </p:nvPr>
        </p:nvSpPr>
        <p:spPr/>
        <p:txBody>
          <a:bodyPr/>
          <a:lstStyle/>
          <a:p>
            <a:fld id="{D4183947-DF43-824F-B64D-F2F95A07CAFB}" type="slidenum">
              <a:rPr lang="en-US" smtClean="0"/>
              <a:t>‹#›</a:t>
            </a:fld>
            <a:endParaRPr lang="en-US"/>
          </a:p>
        </p:txBody>
      </p:sp>
    </p:spTree>
    <p:extLst>
      <p:ext uri="{BB962C8B-B14F-4D97-AF65-F5344CB8AC3E}">
        <p14:creationId xmlns:p14="http://schemas.microsoft.com/office/powerpoint/2010/main" val="3918341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BAF02A-95BB-D44C-8E21-6416AF9EA6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8D2A40-B748-F840-B87E-5148756F73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D8A36B-45FF-914F-BA8B-F61787C2ABDA}"/>
              </a:ext>
            </a:extLst>
          </p:cNvPr>
          <p:cNvSpPr>
            <a:spLocks noGrp="1"/>
          </p:cNvSpPr>
          <p:nvPr>
            <p:ph type="dt" sz="half" idx="10"/>
          </p:nvPr>
        </p:nvSpPr>
        <p:spPr/>
        <p:txBody>
          <a:bodyPr/>
          <a:lstStyle/>
          <a:p>
            <a:fld id="{EBB52AEB-D71D-524D-8C43-76FF03644429}" type="datetimeFigureOut">
              <a:rPr lang="en-US" smtClean="0"/>
              <a:t>3/10/22</a:t>
            </a:fld>
            <a:endParaRPr lang="en-US"/>
          </a:p>
        </p:txBody>
      </p:sp>
      <p:sp>
        <p:nvSpPr>
          <p:cNvPr id="5" name="Footer Placeholder 4">
            <a:extLst>
              <a:ext uri="{FF2B5EF4-FFF2-40B4-BE49-F238E27FC236}">
                <a16:creationId xmlns:a16="http://schemas.microsoft.com/office/drawing/2014/main" id="{BA00EC14-E46D-0C48-BD29-8DDAD6F126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D0E1D9-2A0B-F148-A226-99E7BB4EC855}"/>
              </a:ext>
            </a:extLst>
          </p:cNvPr>
          <p:cNvSpPr>
            <a:spLocks noGrp="1"/>
          </p:cNvSpPr>
          <p:nvPr>
            <p:ph type="sldNum" sz="quarter" idx="12"/>
          </p:nvPr>
        </p:nvSpPr>
        <p:spPr/>
        <p:txBody>
          <a:bodyPr/>
          <a:lstStyle/>
          <a:p>
            <a:fld id="{D4183947-DF43-824F-B64D-F2F95A07CAFB}" type="slidenum">
              <a:rPr lang="en-US" smtClean="0"/>
              <a:t>‹#›</a:t>
            </a:fld>
            <a:endParaRPr lang="en-US"/>
          </a:p>
        </p:txBody>
      </p:sp>
    </p:spTree>
    <p:extLst>
      <p:ext uri="{BB962C8B-B14F-4D97-AF65-F5344CB8AC3E}">
        <p14:creationId xmlns:p14="http://schemas.microsoft.com/office/powerpoint/2010/main" val="2212046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086BF-DEC3-CD42-9A48-4100492B5A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FB0BBB-2405-004F-9C60-061D59C8A4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BB03E4-8C1C-7449-9C96-328FA94A1468}"/>
              </a:ext>
            </a:extLst>
          </p:cNvPr>
          <p:cNvSpPr>
            <a:spLocks noGrp="1"/>
          </p:cNvSpPr>
          <p:nvPr>
            <p:ph type="dt" sz="half" idx="10"/>
          </p:nvPr>
        </p:nvSpPr>
        <p:spPr/>
        <p:txBody>
          <a:bodyPr/>
          <a:lstStyle/>
          <a:p>
            <a:fld id="{EBB52AEB-D71D-524D-8C43-76FF03644429}" type="datetimeFigureOut">
              <a:rPr lang="en-US" smtClean="0"/>
              <a:t>3/10/22</a:t>
            </a:fld>
            <a:endParaRPr lang="en-US"/>
          </a:p>
        </p:txBody>
      </p:sp>
      <p:sp>
        <p:nvSpPr>
          <p:cNvPr id="5" name="Footer Placeholder 4">
            <a:extLst>
              <a:ext uri="{FF2B5EF4-FFF2-40B4-BE49-F238E27FC236}">
                <a16:creationId xmlns:a16="http://schemas.microsoft.com/office/drawing/2014/main" id="{1805205B-9A34-A14D-A15E-912142ED4B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9C503B-EEDA-3340-9EF6-104C4519FE77}"/>
              </a:ext>
            </a:extLst>
          </p:cNvPr>
          <p:cNvSpPr>
            <a:spLocks noGrp="1"/>
          </p:cNvSpPr>
          <p:nvPr>
            <p:ph type="sldNum" sz="quarter" idx="12"/>
          </p:nvPr>
        </p:nvSpPr>
        <p:spPr/>
        <p:txBody>
          <a:bodyPr/>
          <a:lstStyle/>
          <a:p>
            <a:fld id="{D4183947-DF43-824F-B64D-F2F95A07CAFB}" type="slidenum">
              <a:rPr lang="en-US" smtClean="0"/>
              <a:t>‹#›</a:t>
            </a:fld>
            <a:endParaRPr lang="en-US"/>
          </a:p>
        </p:txBody>
      </p:sp>
    </p:spTree>
    <p:extLst>
      <p:ext uri="{BB962C8B-B14F-4D97-AF65-F5344CB8AC3E}">
        <p14:creationId xmlns:p14="http://schemas.microsoft.com/office/powerpoint/2010/main" val="3087288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D90DC-FDE3-4540-BBFB-4FC9804B8F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6E04EC-83A2-BF4F-93D0-7EC24003B6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57DFD6-BB11-4740-AA4C-6B48EE60D5FE}"/>
              </a:ext>
            </a:extLst>
          </p:cNvPr>
          <p:cNvSpPr>
            <a:spLocks noGrp="1"/>
          </p:cNvSpPr>
          <p:nvPr>
            <p:ph type="dt" sz="half" idx="10"/>
          </p:nvPr>
        </p:nvSpPr>
        <p:spPr/>
        <p:txBody>
          <a:bodyPr/>
          <a:lstStyle/>
          <a:p>
            <a:fld id="{EBB52AEB-D71D-524D-8C43-76FF03644429}" type="datetimeFigureOut">
              <a:rPr lang="en-US" smtClean="0"/>
              <a:t>3/10/22</a:t>
            </a:fld>
            <a:endParaRPr lang="en-US"/>
          </a:p>
        </p:txBody>
      </p:sp>
      <p:sp>
        <p:nvSpPr>
          <p:cNvPr id="5" name="Footer Placeholder 4">
            <a:extLst>
              <a:ext uri="{FF2B5EF4-FFF2-40B4-BE49-F238E27FC236}">
                <a16:creationId xmlns:a16="http://schemas.microsoft.com/office/drawing/2014/main" id="{BEF6E03F-C0B3-1143-909D-9BCC194B7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F548CA-6E53-4D46-8B0A-BDC8F6101163}"/>
              </a:ext>
            </a:extLst>
          </p:cNvPr>
          <p:cNvSpPr>
            <a:spLocks noGrp="1"/>
          </p:cNvSpPr>
          <p:nvPr>
            <p:ph type="sldNum" sz="quarter" idx="12"/>
          </p:nvPr>
        </p:nvSpPr>
        <p:spPr/>
        <p:txBody>
          <a:bodyPr/>
          <a:lstStyle/>
          <a:p>
            <a:fld id="{D4183947-DF43-824F-B64D-F2F95A07CAFB}" type="slidenum">
              <a:rPr lang="en-US" smtClean="0"/>
              <a:t>‹#›</a:t>
            </a:fld>
            <a:endParaRPr lang="en-US"/>
          </a:p>
        </p:txBody>
      </p:sp>
    </p:spTree>
    <p:extLst>
      <p:ext uri="{BB962C8B-B14F-4D97-AF65-F5344CB8AC3E}">
        <p14:creationId xmlns:p14="http://schemas.microsoft.com/office/powerpoint/2010/main" val="2202240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96A3-128D-D748-9945-505B0028BA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142027-C936-1B4A-B04F-596977DBD6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7554EA-2262-2640-B484-891F59AACF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8D0A80-4261-A34B-9405-01A5C24A7FEA}"/>
              </a:ext>
            </a:extLst>
          </p:cNvPr>
          <p:cNvSpPr>
            <a:spLocks noGrp="1"/>
          </p:cNvSpPr>
          <p:nvPr>
            <p:ph type="dt" sz="half" idx="10"/>
          </p:nvPr>
        </p:nvSpPr>
        <p:spPr/>
        <p:txBody>
          <a:bodyPr/>
          <a:lstStyle/>
          <a:p>
            <a:fld id="{EBB52AEB-D71D-524D-8C43-76FF03644429}" type="datetimeFigureOut">
              <a:rPr lang="en-US" smtClean="0"/>
              <a:t>3/10/22</a:t>
            </a:fld>
            <a:endParaRPr lang="en-US"/>
          </a:p>
        </p:txBody>
      </p:sp>
      <p:sp>
        <p:nvSpPr>
          <p:cNvPr id="6" name="Footer Placeholder 5">
            <a:extLst>
              <a:ext uri="{FF2B5EF4-FFF2-40B4-BE49-F238E27FC236}">
                <a16:creationId xmlns:a16="http://schemas.microsoft.com/office/drawing/2014/main" id="{D3611DC2-EE0A-0943-AF52-EBD941C89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0AAFC2-5AB1-C047-8439-95D4817605C1}"/>
              </a:ext>
            </a:extLst>
          </p:cNvPr>
          <p:cNvSpPr>
            <a:spLocks noGrp="1"/>
          </p:cNvSpPr>
          <p:nvPr>
            <p:ph type="sldNum" sz="quarter" idx="12"/>
          </p:nvPr>
        </p:nvSpPr>
        <p:spPr/>
        <p:txBody>
          <a:bodyPr/>
          <a:lstStyle/>
          <a:p>
            <a:fld id="{D4183947-DF43-824F-B64D-F2F95A07CAFB}" type="slidenum">
              <a:rPr lang="en-US" smtClean="0"/>
              <a:t>‹#›</a:t>
            </a:fld>
            <a:endParaRPr lang="en-US"/>
          </a:p>
        </p:txBody>
      </p:sp>
    </p:spTree>
    <p:extLst>
      <p:ext uri="{BB962C8B-B14F-4D97-AF65-F5344CB8AC3E}">
        <p14:creationId xmlns:p14="http://schemas.microsoft.com/office/powerpoint/2010/main" val="291358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27359-10BE-C64D-B139-37B5EB8343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FFB97F-C908-2646-A8CD-7402B3F125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04300F-8366-9E4C-8B43-5040A9FE41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274AFF-A03F-A74A-BBC8-C9A8F82863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E03676-977B-3D4D-B210-1D05FA4ABA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BC0473-16D4-0C4E-B10D-3A459DC6C256}"/>
              </a:ext>
            </a:extLst>
          </p:cNvPr>
          <p:cNvSpPr>
            <a:spLocks noGrp="1"/>
          </p:cNvSpPr>
          <p:nvPr>
            <p:ph type="dt" sz="half" idx="10"/>
          </p:nvPr>
        </p:nvSpPr>
        <p:spPr/>
        <p:txBody>
          <a:bodyPr/>
          <a:lstStyle/>
          <a:p>
            <a:fld id="{EBB52AEB-D71D-524D-8C43-76FF03644429}" type="datetimeFigureOut">
              <a:rPr lang="en-US" smtClean="0"/>
              <a:t>3/10/22</a:t>
            </a:fld>
            <a:endParaRPr lang="en-US"/>
          </a:p>
        </p:txBody>
      </p:sp>
      <p:sp>
        <p:nvSpPr>
          <p:cNvPr id="8" name="Footer Placeholder 7">
            <a:extLst>
              <a:ext uri="{FF2B5EF4-FFF2-40B4-BE49-F238E27FC236}">
                <a16:creationId xmlns:a16="http://schemas.microsoft.com/office/drawing/2014/main" id="{2CD4C4D9-C2B8-4E4B-8FB7-FF59FA2C21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771806-9E02-8947-853C-464A91576D66}"/>
              </a:ext>
            </a:extLst>
          </p:cNvPr>
          <p:cNvSpPr>
            <a:spLocks noGrp="1"/>
          </p:cNvSpPr>
          <p:nvPr>
            <p:ph type="sldNum" sz="quarter" idx="12"/>
          </p:nvPr>
        </p:nvSpPr>
        <p:spPr/>
        <p:txBody>
          <a:bodyPr/>
          <a:lstStyle/>
          <a:p>
            <a:fld id="{D4183947-DF43-824F-B64D-F2F95A07CAFB}" type="slidenum">
              <a:rPr lang="en-US" smtClean="0"/>
              <a:t>‹#›</a:t>
            </a:fld>
            <a:endParaRPr lang="en-US"/>
          </a:p>
        </p:txBody>
      </p:sp>
    </p:spTree>
    <p:extLst>
      <p:ext uri="{BB962C8B-B14F-4D97-AF65-F5344CB8AC3E}">
        <p14:creationId xmlns:p14="http://schemas.microsoft.com/office/powerpoint/2010/main" val="1044209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A7B4C-BB02-1948-B046-0DA8D39F5A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CC3E9A-AAF2-C643-A5AE-87BC15AEB41C}"/>
              </a:ext>
            </a:extLst>
          </p:cNvPr>
          <p:cNvSpPr>
            <a:spLocks noGrp="1"/>
          </p:cNvSpPr>
          <p:nvPr>
            <p:ph type="dt" sz="half" idx="10"/>
          </p:nvPr>
        </p:nvSpPr>
        <p:spPr/>
        <p:txBody>
          <a:bodyPr/>
          <a:lstStyle/>
          <a:p>
            <a:fld id="{EBB52AEB-D71D-524D-8C43-76FF03644429}" type="datetimeFigureOut">
              <a:rPr lang="en-US" smtClean="0"/>
              <a:t>3/10/22</a:t>
            </a:fld>
            <a:endParaRPr lang="en-US"/>
          </a:p>
        </p:txBody>
      </p:sp>
      <p:sp>
        <p:nvSpPr>
          <p:cNvPr id="4" name="Footer Placeholder 3">
            <a:extLst>
              <a:ext uri="{FF2B5EF4-FFF2-40B4-BE49-F238E27FC236}">
                <a16:creationId xmlns:a16="http://schemas.microsoft.com/office/drawing/2014/main" id="{B107E8F6-218B-504E-B1EB-5D8C2016E1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9F9C74-4B28-FD47-AE9F-F3C5F416F1A9}"/>
              </a:ext>
            </a:extLst>
          </p:cNvPr>
          <p:cNvSpPr>
            <a:spLocks noGrp="1"/>
          </p:cNvSpPr>
          <p:nvPr>
            <p:ph type="sldNum" sz="quarter" idx="12"/>
          </p:nvPr>
        </p:nvSpPr>
        <p:spPr/>
        <p:txBody>
          <a:bodyPr/>
          <a:lstStyle/>
          <a:p>
            <a:fld id="{D4183947-DF43-824F-B64D-F2F95A07CAFB}" type="slidenum">
              <a:rPr lang="en-US" smtClean="0"/>
              <a:t>‹#›</a:t>
            </a:fld>
            <a:endParaRPr lang="en-US"/>
          </a:p>
        </p:txBody>
      </p:sp>
    </p:spTree>
    <p:extLst>
      <p:ext uri="{BB962C8B-B14F-4D97-AF65-F5344CB8AC3E}">
        <p14:creationId xmlns:p14="http://schemas.microsoft.com/office/powerpoint/2010/main" val="126683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480AD0-BD6A-DE4F-8697-63DB18B90548}"/>
              </a:ext>
            </a:extLst>
          </p:cNvPr>
          <p:cNvSpPr>
            <a:spLocks noGrp="1"/>
          </p:cNvSpPr>
          <p:nvPr>
            <p:ph type="dt" sz="half" idx="10"/>
          </p:nvPr>
        </p:nvSpPr>
        <p:spPr/>
        <p:txBody>
          <a:bodyPr/>
          <a:lstStyle/>
          <a:p>
            <a:fld id="{EBB52AEB-D71D-524D-8C43-76FF03644429}" type="datetimeFigureOut">
              <a:rPr lang="en-US" smtClean="0"/>
              <a:t>3/10/22</a:t>
            </a:fld>
            <a:endParaRPr lang="en-US"/>
          </a:p>
        </p:txBody>
      </p:sp>
      <p:sp>
        <p:nvSpPr>
          <p:cNvPr id="3" name="Footer Placeholder 2">
            <a:extLst>
              <a:ext uri="{FF2B5EF4-FFF2-40B4-BE49-F238E27FC236}">
                <a16:creationId xmlns:a16="http://schemas.microsoft.com/office/drawing/2014/main" id="{2488E5EE-FACD-694A-82F8-5ABD607365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E6AE55-2397-7C4C-A7F4-EAED9D89055B}"/>
              </a:ext>
            </a:extLst>
          </p:cNvPr>
          <p:cNvSpPr>
            <a:spLocks noGrp="1"/>
          </p:cNvSpPr>
          <p:nvPr>
            <p:ph type="sldNum" sz="quarter" idx="12"/>
          </p:nvPr>
        </p:nvSpPr>
        <p:spPr/>
        <p:txBody>
          <a:bodyPr/>
          <a:lstStyle/>
          <a:p>
            <a:fld id="{D4183947-DF43-824F-B64D-F2F95A07CAFB}" type="slidenum">
              <a:rPr lang="en-US" smtClean="0"/>
              <a:t>‹#›</a:t>
            </a:fld>
            <a:endParaRPr lang="en-US"/>
          </a:p>
        </p:txBody>
      </p:sp>
    </p:spTree>
    <p:extLst>
      <p:ext uri="{BB962C8B-B14F-4D97-AF65-F5344CB8AC3E}">
        <p14:creationId xmlns:p14="http://schemas.microsoft.com/office/powerpoint/2010/main" val="1088817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8E1ED-8422-454C-A234-2A9ADEA8DB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158A52-EBBC-604E-BB88-57E0069B8F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1AB31D-1B3E-3147-A447-A9D8AFE28C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B088D3-A82B-8D42-9160-F02189F543D9}"/>
              </a:ext>
            </a:extLst>
          </p:cNvPr>
          <p:cNvSpPr>
            <a:spLocks noGrp="1"/>
          </p:cNvSpPr>
          <p:nvPr>
            <p:ph type="dt" sz="half" idx="10"/>
          </p:nvPr>
        </p:nvSpPr>
        <p:spPr/>
        <p:txBody>
          <a:bodyPr/>
          <a:lstStyle/>
          <a:p>
            <a:fld id="{EBB52AEB-D71D-524D-8C43-76FF03644429}" type="datetimeFigureOut">
              <a:rPr lang="en-US" smtClean="0"/>
              <a:t>3/10/22</a:t>
            </a:fld>
            <a:endParaRPr lang="en-US"/>
          </a:p>
        </p:txBody>
      </p:sp>
      <p:sp>
        <p:nvSpPr>
          <p:cNvPr id="6" name="Footer Placeholder 5">
            <a:extLst>
              <a:ext uri="{FF2B5EF4-FFF2-40B4-BE49-F238E27FC236}">
                <a16:creationId xmlns:a16="http://schemas.microsoft.com/office/drawing/2014/main" id="{A0245759-43EB-DE46-A6F1-C131AA2D2F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C8FB47-36CA-564B-9C74-5AEEF55DB394}"/>
              </a:ext>
            </a:extLst>
          </p:cNvPr>
          <p:cNvSpPr>
            <a:spLocks noGrp="1"/>
          </p:cNvSpPr>
          <p:nvPr>
            <p:ph type="sldNum" sz="quarter" idx="12"/>
          </p:nvPr>
        </p:nvSpPr>
        <p:spPr/>
        <p:txBody>
          <a:bodyPr/>
          <a:lstStyle/>
          <a:p>
            <a:fld id="{D4183947-DF43-824F-B64D-F2F95A07CAFB}" type="slidenum">
              <a:rPr lang="en-US" smtClean="0"/>
              <a:t>‹#›</a:t>
            </a:fld>
            <a:endParaRPr lang="en-US"/>
          </a:p>
        </p:txBody>
      </p:sp>
    </p:spTree>
    <p:extLst>
      <p:ext uri="{BB962C8B-B14F-4D97-AF65-F5344CB8AC3E}">
        <p14:creationId xmlns:p14="http://schemas.microsoft.com/office/powerpoint/2010/main" val="1684052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24197-C025-C94F-B72D-B20E90DAE1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43B367-DB35-194F-BDC6-E04F91A76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B2A41D-CA00-CE42-BCC0-F2F5C39B4F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D42876-A102-014D-964C-38E39B095BB4}"/>
              </a:ext>
            </a:extLst>
          </p:cNvPr>
          <p:cNvSpPr>
            <a:spLocks noGrp="1"/>
          </p:cNvSpPr>
          <p:nvPr>
            <p:ph type="dt" sz="half" idx="10"/>
          </p:nvPr>
        </p:nvSpPr>
        <p:spPr/>
        <p:txBody>
          <a:bodyPr/>
          <a:lstStyle/>
          <a:p>
            <a:fld id="{EBB52AEB-D71D-524D-8C43-76FF03644429}" type="datetimeFigureOut">
              <a:rPr lang="en-US" smtClean="0"/>
              <a:t>3/10/22</a:t>
            </a:fld>
            <a:endParaRPr lang="en-US"/>
          </a:p>
        </p:txBody>
      </p:sp>
      <p:sp>
        <p:nvSpPr>
          <p:cNvPr id="6" name="Footer Placeholder 5">
            <a:extLst>
              <a:ext uri="{FF2B5EF4-FFF2-40B4-BE49-F238E27FC236}">
                <a16:creationId xmlns:a16="http://schemas.microsoft.com/office/drawing/2014/main" id="{7B2754B6-AF86-214D-967F-CAA83440CD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8147ED-9206-334B-83BA-128887F5BEB6}"/>
              </a:ext>
            </a:extLst>
          </p:cNvPr>
          <p:cNvSpPr>
            <a:spLocks noGrp="1"/>
          </p:cNvSpPr>
          <p:nvPr>
            <p:ph type="sldNum" sz="quarter" idx="12"/>
          </p:nvPr>
        </p:nvSpPr>
        <p:spPr/>
        <p:txBody>
          <a:bodyPr/>
          <a:lstStyle/>
          <a:p>
            <a:fld id="{D4183947-DF43-824F-B64D-F2F95A07CAFB}" type="slidenum">
              <a:rPr lang="en-US" smtClean="0"/>
              <a:t>‹#›</a:t>
            </a:fld>
            <a:endParaRPr lang="en-US"/>
          </a:p>
        </p:txBody>
      </p:sp>
    </p:spTree>
    <p:extLst>
      <p:ext uri="{BB962C8B-B14F-4D97-AF65-F5344CB8AC3E}">
        <p14:creationId xmlns:p14="http://schemas.microsoft.com/office/powerpoint/2010/main" val="2571822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57BF3B-E325-4B40-8389-F6545EC0C8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87C835-7DAC-AB45-A5CE-DBAA8A87BC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7DBEFB-B964-3C4B-A653-ACE09D9E13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52AEB-D71D-524D-8C43-76FF03644429}" type="datetimeFigureOut">
              <a:rPr lang="en-US" smtClean="0"/>
              <a:t>3/10/22</a:t>
            </a:fld>
            <a:endParaRPr lang="en-US"/>
          </a:p>
        </p:txBody>
      </p:sp>
      <p:sp>
        <p:nvSpPr>
          <p:cNvPr id="5" name="Footer Placeholder 4">
            <a:extLst>
              <a:ext uri="{FF2B5EF4-FFF2-40B4-BE49-F238E27FC236}">
                <a16:creationId xmlns:a16="http://schemas.microsoft.com/office/drawing/2014/main" id="{68520391-F822-F64D-A4FB-A8DAAF58AA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5D8C17-6EF3-EF49-B1A3-4880F412BE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183947-DF43-824F-B64D-F2F95A07CAFB}" type="slidenum">
              <a:rPr lang="en-US" smtClean="0"/>
              <a:t>‹#›</a:t>
            </a:fld>
            <a:endParaRPr lang="en-US"/>
          </a:p>
        </p:txBody>
      </p:sp>
    </p:spTree>
    <p:extLst>
      <p:ext uri="{BB962C8B-B14F-4D97-AF65-F5344CB8AC3E}">
        <p14:creationId xmlns:p14="http://schemas.microsoft.com/office/powerpoint/2010/main" val="64467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nature.com/articles/s41467-021-23581-3#Tab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0EC352-0CC5-3E48-8F63-E48631B8AEDD}"/>
              </a:ext>
            </a:extLst>
          </p:cNvPr>
          <p:cNvSpPr/>
          <p:nvPr/>
        </p:nvSpPr>
        <p:spPr>
          <a:xfrm>
            <a:off x="914399" y="446129"/>
            <a:ext cx="10086109" cy="4647426"/>
          </a:xfrm>
          <a:prstGeom prst="rect">
            <a:avLst/>
          </a:prstGeom>
        </p:spPr>
        <p:txBody>
          <a:bodyPr wrap="square">
            <a:spAutoFit/>
          </a:bodyPr>
          <a:lstStyle/>
          <a:p>
            <a:r>
              <a:rPr lang="en-US" sz="4400" dirty="0"/>
              <a:t>Motor Proteins and Translocases</a:t>
            </a:r>
          </a:p>
          <a:p>
            <a:endParaRPr lang="en-US" dirty="0"/>
          </a:p>
          <a:p>
            <a:endParaRPr lang="en-US" dirty="0"/>
          </a:p>
          <a:p>
            <a:r>
              <a:rPr lang="en-US" dirty="0"/>
              <a:t>Functions</a:t>
            </a:r>
          </a:p>
          <a:p>
            <a:endParaRPr lang="en-US" dirty="0"/>
          </a:p>
          <a:p>
            <a:r>
              <a:rPr lang="en-US" dirty="0"/>
              <a:t>muscle contraction, </a:t>
            </a:r>
          </a:p>
          <a:p>
            <a:r>
              <a:rPr lang="en-US" dirty="0"/>
              <a:t>cytokinesis &amp; chromosomal movements, </a:t>
            </a:r>
          </a:p>
          <a:p>
            <a:r>
              <a:rPr lang="en-US" dirty="0"/>
              <a:t>membrane trafficking, </a:t>
            </a:r>
          </a:p>
          <a:p>
            <a:r>
              <a:rPr lang="en-US" dirty="0"/>
              <a:t>organelle movements, </a:t>
            </a:r>
          </a:p>
          <a:p>
            <a:r>
              <a:rPr lang="en-US" dirty="0"/>
              <a:t>cellular migration,</a:t>
            </a:r>
          </a:p>
          <a:p>
            <a:r>
              <a:rPr lang="en-US" dirty="0"/>
              <a:t>translocation of DNA, RNA or protein substrates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763027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ross bridge cycle">
            <a:extLst>
              <a:ext uri="{FF2B5EF4-FFF2-40B4-BE49-F238E27FC236}">
                <a16:creationId xmlns:a16="http://schemas.microsoft.com/office/drawing/2014/main" id="{539CA98C-C8AC-8140-8B36-6542C48972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200" y="0"/>
            <a:ext cx="87360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9484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26B60-47DD-FE4A-8E14-E24D00FC14C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AF438AD-8EDC-EE40-A5F3-881F8526DC82}"/>
              </a:ext>
            </a:extLst>
          </p:cNvPr>
          <p:cNvSpPr>
            <a:spLocks noGrp="1"/>
          </p:cNvSpPr>
          <p:nvPr>
            <p:ph idx="1"/>
          </p:nvPr>
        </p:nvSpPr>
        <p:spPr>
          <a:xfrm>
            <a:off x="838200" y="2302417"/>
            <a:ext cx="10515600" cy="4351338"/>
          </a:xfrm>
        </p:spPr>
        <p:txBody>
          <a:bodyPr>
            <a:normAutofit fontScale="77500" lnSpcReduction="20000"/>
          </a:bodyPr>
          <a:lstStyle/>
          <a:p>
            <a:r>
              <a:rPr lang="en-US" dirty="0"/>
              <a:t>Kinesins. (Example KIF14) couples ATP hydrolysis and microtubule binding to generation of mechanical work. </a:t>
            </a:r>
          </a:p>
          <a:p>
            <a:r>
              <a:rPr lang="en-US" dirty="0"/>
              <a:t>There are three major conformations of the motor domain,</a:t>
            </a:r>
          </a:p>
          <a:p>
            <a:r>
              <a:rPr lang="en-US" dirty="0"/>
              <a:t>Transitions between the three states are governed by microtubule binding, ATP binding, ATP hydrolysis, ADP release and Pi release.</a:t>
            </a:r>
          </a:p>
          <a:p>
            <a:r>
              <a:rPr lang="en-US" dirty="0"/>
              <a:t>3) the neck-linker controls ATP hydrolysis; an undocked neck-linker prevents the ATP-binding pocket from closing and inhibits ATP hydrolysis; </a:t>
            </a:r>
          </a:p>
          <a:p>
            <a:r>
              <a:rPr lang="en-US" dirty="0"/>
              <a:t>4) thirteen neck-linker residues are required to assume a stable docked conformation; </a:t>
            </a:r>
          </a:p>
          <a:p>
            <a:r>
              <a:rPr lang="en-US" dirty="0"/>
              <a:t>5)</a:t>
            </a:r>
          </a:p>
          <a:p>
            <a:r>
              <a:rPr lang="en-US" dirty="0"/>
              <a:t>6) the two motor domains adopt distinct conformations when bound to the microtubule; and </a:t>
            </a:r>
          </a:p>
          <a:p>
            <a:r>
              <a:rPr lang="en-US" dirty="0"/>
              <a:t>7) the two-heads-bound-state introduces structural changes in both motor domains of KIF14 dimers.</a:t>
            </a:r>
          </a:p>
        </p:txBody>
      </p:sp>
      <p:pic>
        <p:nvPicPr>
          <p:cNvPr id="4" name="Picture 3">
            <a:extLst>
              <a:ext uri="{FF2B5EF4-FFF2-40B4-BE49-F238E27FC236}">
                <a16:creationId xmlns:a16="http://schemas.microsoft.com/office/drawing/2014/main" id="{2B822633-BD0F-AA4F-96D3-D9173F731FCC}"/>
              </a:ext>
            </a:extLst>
          </p:cNvPr>
          <p:cNvPicPr>
            <a:picLocks noChangeAspect="1"/>
          </p:cNvPicPr>
          <p:nvPr/>
        </p:nvPicPr>
        <p:blipFill>
          <a:blip r:embed="rId2"/>
          <a:stretch>
            <a:fillRect/>
          </a:stretch>
        </p:blipFill>
        <p:spPr>
          <a:xfrm>
            <a:off x="838200" y="204245"/>
            <a:ext cx="4928177" cy="1647321"/>
          </a:xfrm>
          <a:prstGeom prst="rect">
            <a:avLst/>
          </a:prstGeom>
        </p:spPr>
      </p:pic>
    </p:spTree>
    <p:extLst>
      <p:ext uri="{BB962C8B-B14F-4D97-AF65-F5344CB8AC3E}">
        <p14:creationId xmlns:p14="http://schemas.microsoft.com/office/powerpoint/2010/main" val="3778962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44D8ED2-57C9-9B43-9E52-13FDC12D4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618" y="326921"/>
            <a:ext cx="9637568" cy="45937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3A19A33-C654-C24C-BF17-8E82C2E4E891}"/>
              </a:ext>
            </a:extLst>
          </p:cNvPr>
          <p:cNvSpPr/>
          <p:nvPr/>
        </p:nvSpPr>
        <p:spPr>
          <a:xfrm>
            <a:off x="512618" y="4920673"/>
            <a:ext cx="9753600" cy="1477328"/>
          </a:xfrm>
          <a:prstGeom prst="rect">
            <a:avLst/>
          </a:prstGeom>
        </p:spPr>
        <p:txBody>
          <a:bodyPr wrap="square">
            <a:spAutoFit/>
          </a:bodyPr>
          <a:lstStyle/>
          <a:p>
            <a:r>
              <a:rPr lang="en-US" dirty="0"/>
              <a:t>Domain organization of the conventional kinesin heavy-chain dimer, showing the crystal structure of the catalytic domains and the neck. The structure of the stalk and tail are inferred from electron microscopic images and coiled-coil prediction analyses. Regions predicted to form coiled-coils (neck, coil 1, coil 2, coiled-coil tail) and flexible regions (hinge, kink, stalk-tail linker) are indicated. Image from Günther </a:t>
            </a:r>
            <a:r>
              <a:rPr lang="en-US" dirty="0" err="1"/>
              <a:t>Woehlke</a:t>
            </a:r>
            <a:endParaRPr lang="en-US" dirty="0"/>
          </a:p>
        </p:txBody>
      </p:sp>
      <p:sp>
        <p:nvSpPr>
          <p:cNvPr id="2" name="Rectangle 1">
            <a:extLst>
              <a:ext uri="{FF2B5EF4-FFF2-40B4-BE49-F238E27FC236}">
                <a16:creationId xmlns:a16="http://schemas.microsoft.com/office/drawing/2014/main" id="{B6785DC8-6E6F-6448-960C-9CBE6C43A476}"/>
              </a:ext>
            </a:extLst>
          </p:cNvPr>
          <p:cNvSpPr/>
          <p:nvPr/>
        </p:nvSpPr>
        <p:spPr>
          <a:xfrm>
            <a:off x="5674249" y="3244334"/>
            <a:ext cx="843501" cy="369332"/>
          </a:xfrm>
          <a:prstGeom prst="rect">
            <a:avLst/>
          </a:prstGeom>
        </p:spPr>
        <p:txBody>
          <a:bodyPr wrap="none">
            <a:spAutoFit/>
          </a:bodyPr>
          <a:lstStyle/>
          <a:p>
            <a:r>
              <a:rPr lang="en-US" dirty="0"/>
              <a:t>kinesin</a:t>
            </a:r>
          </a:p>
        </p:txBody>
      </p:sp>
      <p:sp>
        <p:nvSpPr>
          <p:cNvPr id="3" name="Rectangle 2">
            <a:extLst>
              <a:ext uri="{FF2B5EF4-FFF2-40B4-BE49-F238E27FC236}">
                <a16:creationId xmlns:a16="http://schemas.microsoft.com/office/drawing/2014/main" id="{E0E769C6-3A30-3C4E-A930-D3F30F2A7DC9}"/>
              </a:ext>
            </a:extLst>
          </p:cNvPr>
          <p:cNvSpPr/>
          <p:nvPr/>
        </p:nvSpPr>
        <p:spPr>
          <a:xfrm>
            <a:off x="396586" y="275333"/>
            <a:ext cx="843501" cy="369332"/>
          </a:xfrm>
          <a:prstGeom prst="rect">
            <a:avLst/>
          </a:prstGeom>
        </p:spPr>
        <p:txBody>
          <a:bodyPr wrap="none">
            <a:spAutoFit/>
          </a:bodyPr>
          <a:lstStyle/>
          <a:p>
            <a:r>
              <a:rPr lang="en-US" dirty="0"/>
              <a:t>kinesin</a:t>
            </a:r>
          </a:p>
        </p:txBody>
      </p:sp>
    </p:spTree>
    <p:extLst>
      <p:ext uri="{BB962C8B-B14F-4D97-AF65-F5344CB8AC3E}">
        <p14:creationId xmlns:p14="http://schemas.microsoft.com/office/powerpoint/2010/main" val="2935739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701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87A22-428C-3A40-B6C8-5FA317792FA9}"/>
              </a:ext>
            </a:extLst>
          </p:cNvPr>
          <p:cNvSpPr>
            <a:spLocks noGrp="1"/>
          </p:cNvSpPr>
          <p:nvPr>
            <p:ph type="title"/>
          </p:nvPr>
        </p:nvSpPr>
        <p:spPr/>
        <p:txBody>
          <a:bodyPr/>
          <a:lstStyle/>
          <a:p>
            <a:r>
              <a:rPr lang="en-US" dirty="0"/>
              <a:t>Motors</a:t>
            </a:r>
          </a:p>
        </p:txBody>
      </p:sp>
      <p:sp>
        <p:nvSpPr>
          <p:cNvPr id="3" name="Content Placeholder 2">
            <a:extLst>
              <a:ext uri="{FF2B5EF4-FFF2-40B4-BE49-F238E27FC236}">
                <a16:creationId xmlns:a16="http://schemas.microsoft.com/office/drawing/2014/main" id="{9ABEDAB1-66C5-E345-98C7-2700F98DD455}"/>
              </a:ext>
            </a:extLst>
          </p:cNvPr>
          <p:cNvSpPr>
            <a:spLocks noGrp="1"/>
          </p:cNvSpPr>
          <p:nvPr>
            <p:ph idx="1"/>
          </p:nvPr>
        </p:nvSpPr>
        <p:spPr/>
        <p:txBody>
          <a:bodyPr/>
          <a:lstStyle/>
          <a:p>
            <a:r>
              <a:rPr lang="en-US" dirty="0"/>
              <a:t>Bind ATP</a:t>
            </a:r>
          </a:p>
          <a:p>
            <a:r>
              <a:rPr lang="en-US" dirty="0"/>
              <a:t>Hydrolyze ATP</a:t>
            </a:r>
          </a:p>
          <a:p>
            <a:r>
              <a:rPr lang="en-US" dirty="0"/>
              <a:t>Release Phosphate			Translocate (move)</a:t>
            </a:r>
          </a:p>
          <a:p>
            <a:r>
              <a:rPr lang="en-US" dirty="0"/>
              <a:t>Release ADP</a:t>
            </a:r>
          </a:p>
          <a:p>
            <a:r>
              <a:rPr lang="en-US" dirty="0"/>
              <a:t>Repeat</a:t>
            </a:r>
          </a:p>
        </p:txBody>
      </p:sp>
    </p:spTree>
    <p:extLst>
      <p:ext uri="{BB962C8B-B14F-4D97-AF65-F5344CB8AC3E}">
        <p14:creationId xmlns:p14="http://schemas.microsoft.com/office/powerpoint/2010/main" val="1197132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0EC352-0CC5-3E48-8F63-E48631B8AEDD}"/>
              </a:ext>
            </a:extLst>
          </p:cNvPr>
          <p:cNvSpPr/>
          <p:nvPr/>
        </p:nvSpPr>
        <p:spPr>
          <a:xfrm>
            <a:off x="886690" y="210602"/>
            <a:ext cx="10086109" cy="7386638"/>
          </a:xfrm>
          <a:prstGeom prst="rect">
            <a:avLst/>
          </a:prstGeom>
        </p:spPr>
        <p:txBody>
          <a:bodyPr wrap="square">
            <a:spAutoFit/>
          </a:bodyPr>
          <a:lstStyle/>
          <a:p>
            <a:r>
              <a:rPr lang="en-US" sz="2400" dirty="0"/>
              <a:t>Motor Proteins (continued) </a:t>
            </a:r>
          </a:p>
          <a:p>
            <a:endParaRPr lang="en-US" dirty="0"/>
          </a:p>
          <a:p>
            <a:r>
              <a:rPr lang="en-US" dirty="0"/>
              <a:t>Mechano-chemical coupling of ATP (sometimes GTP) hydrolysis and conformational changes </a:t>
            </a:r>
          </a:p>
          <a:p>
            <a:endParaRPr lang="en-US" dirty="0"/>
          </a:p>
          <a:p>
            <a:r>
              <a:rPr lang="en-US" dirty="0"/>
              <a:t>Some walk on cytoskeletal tracks</a:t>
            </a:r>
          </a:p>
          <a:p>
            <a:r>
              <a:rPr lang="en-US" dirty="0"/>
              <a:t>	actin filaments</a:t>
            </a:r>
          </a:p>
          <a:p>
            <a:r>
              <a:rPr lang="en-US" dirty="0"/>
              <a:t>	microtubules</a:t>
            </a:r>
          </a:p>
          <a:p>
            <a:endParaRPr lang="en-US" dirty="0"/>
          </a:p>
          <a:p>
            <a:r>
              <a:rPr lang="en-US" dirty="0"/>
              <a:t>Three superfamilies of motor proteins </a:t>
            </a:r>
          </a:p>
          <a:p>
            <a:endParaRPr lang="en-US" dirty="0"/>
          </a:p>
          <a:p>
            <a:r>
              <a:rPr lang="en-US" dirty="0"/>
              <a:t>Myosin (moves on actin filaments) </a:t>
            </a:r>
          </a:p>
          <a:p>
            <a:r>
              <a:rPr lang="en-US" dirty="0"/>
              <a:t>Kinesin (moves toward the plus end of microtubules toward cell surface, common ancestor with Myosin)</a:t>
            </a:r>
          </a:p>
          <a:p>
            <a:r>
              <a:rPr lang="en-US" dirty="0"/>
              <a:t>Dynein (moves toward the minus end of microtubules, toward cell interior) </a:t>
            </a:r>
          </a:p>
          <a:p>
            <a:endParaRPr lang="en-US" dirty="0"/>
          </a:p>
          <a:p>
            <a:r>
              <a:rPr lang="en-US" dirty="0"/>
              <a:t>Actin filaments</a:t>
            </a:r>
          </a:p>
          <a:p>
            <a:r>
              <a:rPr lang="en-US" dirty="0"/>
              <a:t>	G-actin (monomer) </a:t>
            </a:r>
          </a:p>
          <a:p>
            <a:r>
              <a:rPr lang="en-US" dirty="0"/>
              <a:t>	 F-actin (assembled in microfilament)</a:t>
            </a:r>
          </a:p>
          <a:p>
            <a:r>
              <a:rPr lang="en-US" dirty="0"/>
              <a:t>	dynamic and rapid remodeling</a:t>
            </a:r>
          </a:p>
          <a:p>
            <a:endParaRPr lang="en-US" dirty="0"/>
          </a:p>
          <a:p>
            <a:r>
              <a:rPr lang="en-US" dirty="0" err="1"/>
              <a:t>Microtububules</a:t>
            </a:r>
            <a:endParaRPr lang="en-US" dirty="0"/>
          </a:p>
          <a:p>
            <a:r>
              <a:rPr lang="en-US" dirty="0"/>
              <a:t>	Tubulin filaments</a:t>
            </a:r>
          </a:p>
          <a:p>
            <a:r>
              <a:rPr lang="en-US" dirty="0"/>
              <a:t>	- ends at centromere</a:t>
            </a:r>
          </a:p>
          <a:p>
            <a:r>
              <a:rPr lang="en-US" dirty="0"/>
              <a:t>	+ ends near cell surface</a:t>
            </a:r>
          </a:p>
          <a:p>
            <a:r>
              <a:rPr lang="en-US" dirty="0"/>
              <a:t>	</a:t>
            </a:r>
          </a:p>
          <a:p>
            <a:endParaRPr lang="en-US" dirty="0"/>
          </a:p>
          <a:p>
            <a:endParaRPr lang="en-US" dirty="0"/>
          </a:p>
        </p:txBody>
      </p:sp>
    </p:spTree>
    <p:extLst>
      <p:ext uri="{BB962C8B-B14F-4D97-AF65-F5344CB8AC3E}">
        <p14:creationId xmlns:p14="http://schemas.microsoft.com/office/powerpoint/2010/main" val="228041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93DF8DE6-038E-E943-B4C7-04A6B554AB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5926" y="198911"/>
            <a:ext cx="5306291" cy="6443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923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FAF3A6E-F945-DB4D-8151-9886C5CC78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121840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657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A1E1D6-F62D-3440-9870-04B035C811B9}"/>
              </a:ext>
            </a:extLst>
          </p:cNvPr>
          <p:cNvSpPr txBox="1"/>
          <p:nvPr/>
        </p:nvSpPr>
        <p:spPr>
          <a:xfrm>
            <a:off x="2798618" y="2022764"/>
            <a:ext cx="869662" cy="369332"/>
          </a:xfrm>
          <a:prstGeom prst="rect">
            <a:avLst/>
          </a:prstGeom>
          <a:noFill/>
        </p:spPr>
        <p:txBody>
          <a:bodyPr wrap="none" rtlCol="0">
            <a:spAutoFit/>
          </a:bodyPr>
          <a:lstStyle/>
          <a:p>
            <a:r>
              <a:rPr lang="en-US" dirty="0"/>
              <a:t>Myosin</a:t>
            </a:r>
          </a:p>
        </p:txBody>
      </p:sp>
    </p:spTree>
    <p:extLst>
      <p:ext uri="{BB962C8B-B14F-4D97-AF65-F5344CB8AC3E}">
        <p14:creationId xmlns:p14="http://schemas.microsoft.com/office/powerpoint/2010/main" val="1873294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differences between Actin and Myosin (Actin vs Myosin)">
            <a:extLst>
              <a:ext uri="{FF2B5EF4-FFF2-40B4-BE49-F238E27FC236}">
                <a16:creationId xmlns:a16="http://schemas.microsoft.com/office/drawing/2014/main" id="{D73D362C-38E4-DA4A-B7FA-018AFC7F19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31800"/>
            <a:ext cx="11430000" cy="5994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4A835EB-22D2-DE43-926B-AECFD5F4351A}"/>
              </a:ext>
            </a:extLst>
          </p:cNvPr>
          <p:cNvSpPr/>
          <p:nvPr/>
        </p:nvSpPr>
        <p:spPr>
          <a:xfrm>
            <a:off x="-221673" y="-207818"/>
            <a:ext cx="12815455" cy="1579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5C94E69-2A0F-3942-9A81-1C395454A2F1}"/>
              </a:ext>
            </a:extLst>
          </p:cNvPr>
          <p:cNvSpPr txBox="1"/>
          <p:nvPr/>
        </p:nvSpPr>
        <p:spPr>
          <a:xfrm>
            <a:off x="1397876" y="273269"/>
            <a:ext cx="4099034" cy="369332"/>
          </a:xfrm>
          <a:prstGeom prst="rect">
            <a:avLst/>
          </a:prstGeom>
          <a:noFill/>
        </p:spPr>
        <p:txBody>
          <a:bodyPr wrap="square" rtlCol="0">
            <a:spAutoFit/>
          </a:bodyPr>
          <a:lstStyle/>
          <a:p>
            <a:r>
              <a:rPr lang="en-US" dirty="0"/>
              <a:t>Myosin</a:t>
            </a:r>
          </a:p>
        </p:txBody>
      </p:sp>
    </p:spTree>
    <p:extLst>
      <p:ext uri="{BB962C8B-B14F-4D97-AF65-F5344CB8AC3E}">
        <p14:creationId xmlns:p14="http://schemas.microsoft.com/office/powerpoint/2010/main" val="3373127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2EE12887-530D-B948-9F92-2D90F8A3006E}"/>
              </a:ext>
            </a:extLst>
          </p:cNvPr>
          <p:cNvSpPr txBox="1">
            <a:spLocks noChangeArrowheads="1"/>
          </p:cNvSpPr>
          <p:nvPr/>
        </p:nvSpPr>
        <p:spPr bwMode="auto">
          <a:xfrm>
            <a:off x="1848995" y="381641"/>
            <a:ext cx="8494012"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en-US" sz="1452" b="1" dirty="0">
                <a:latin typeface="Arial" panose="020B0604020202020204" pitchFamily="34" charset="0"/>
              </a:rPr>
              <a:t>Domain structure myosin</a:t>
            </a:r>
          </a:p>
        </p:txBody>
      </p:sp>
      <p:pic>
        <p:nvPicPr>
          <p:cNvPr id="3074" name="Picture 2">
            <a:extLst>
              <a:ext uri="{FF2B5EF4-FFF2-40B4-BE49-F238E27FC236}">
                <a16:creationId xmlns:a16="http://schemas.microsoft.com/office/drawing/2014/main" id="{DDB77BC7-2077-B749-90BD-5CBD5B33CA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011" y="1316182"/>
            <a:ext cx="11555466" cy="21128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Text Box 3">
            <a:extLst>
              <a:ext uri="{FF2B5EF4-FFF2-40B4-BE49-F238E27FC236}">
                <a16:creationId xmlns:a16="http://schemas.microsoft.com/office/drawing/2014/main" id="{C07F8902-CE51-D749-9E0A-C5EF1553A378}"/>
              </a:ext>
            </a:extLst>
          </p:cNvPr>
          <p:cNvSpPr txBox="1">
            <a:spLocks noChangeArrowheads="1"/>
          </p:cNvSpPr>
          <p:nvPr/>
        </p:nvSpPr>
        <p:spPr bwMode="auto">
          <a:xfrm>
            <a:off x="6835904" y="6458359"/>
            <a:ext cx="3918652"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089" b="1">
                <a:latin typeface="Arial" panose="020B0604020202020204" pitchFamily="34" charset="0"/>
              </a:rPr>
              <a:t>H. Lee Sweeney, and Erika L.F. Holzbaur Cold Spring Harb Perspect Biol 2018;10:a021931</a:t>
            </a:r>
          </a:p>
        </p:txBody>
      </p:sp>
      <p:sp>
        <p:nvSpPr>
          <p:cNvPr id="3076" name="Text Box 4">
            <a:extLst>
              <a:ext uri="{FF2B5EF4-FFF2-40B4-BE49-F238E27FC236}">
                <a16:creationId xmlns:a16="http://schemas.microsoft.com/office/drawing/2014/main" id="{F566AA54-6151-1240-84EA-47D933EBF6F6}"/>
              </a:ext>
            </a:extLst>
          </p:cNvPr>
          <p:cNvSpPr txBox="1">
            <a:spLocks noChangeArrowheads="1"/>
          </p:cNvSpPr>
          <p:nvPr/>
        </p:nvSpPr>
        <p:spPr bwMode="auto">
          <a:xfrm>
            <a:off x="1621451" y="6613175"/>
            <a:ext cx="4931078"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9pPr>
          </a:lstStyle>
          <a:p>
            <a:r>
              <a:rPr lang="en-GB" altLang="en-US" sz="907" dirty="0">
                <a:latin typeface="Arial" panose="020B0604020202020204" pitchFamily="34" charset="0"/>
              </a:rPr>
              <a:t>©2018 by Cold Spring </a:t>
            </a:r>
            <a:r>
              <a:rPr lang="en-GB" altLang="en-US" sz="907" dirty="0" err="1">
                <a:latin typeface="Arial" panose="020B0604020202020204" pitchFamily="34" charset="0"/>
              </a:rPr>
              <a:t>Harbor</a:t>
            </a:r>
            <a:r>
              <a:rPr lang="en-GB" altLang="en-US" sz="907" dirty="0">
                <a:latin typeface="Arial" panose="020B0604020202020204" pitchFamily="34" charset="0"/>
              </a:rPr>
              <a:t> Laboratory Press</a:t>
            </a:r>
          </a:p>
        </p:txBody>
      </p:sp>
      <p:sp>
        <p:nvSpPr>
          <p:cNvPr id="2" name="Rectangle 1">
            <a:extLst>
              <a:ext uri="{FF2B5EF4-FFF2-40B4-BE49-F238E27FC236}">
                <a16:creationId xmlns:a16="http://schemas.microsoft.com/office/drawing/2014/main" id="{76352E11-932B-C042-B505-52C13134AF7C}"/>
              </a:ext>
            </a:extLst>
          </p:cNvPr>
          <p:cNvSpPr/>
          <p:nvPr/>
        </p:nvSpPr>
        <p:spPr>
          <a:xfrm>
            <a:off x="456529" y="3961989"/>
            <a:ext cx="11001180" cy="646331"/>
          </a:xfrm>
          <a:prstGeom prst="rect">
            <a:avLst/>
          </a:prstGeom>
        </p:spPr>
        <p:txBody>
          <a:bodyPr wrap="square">
            <a:spAutoFit/>
          </a:bodyPr>
          <a:lstStyle/>
          <a:p>
            <a:r>
              <a:rPr lang="en-US" dirty="0"/>
              <a:t>Domain structure of the myosin superfamily; conserved motor domain and divergence in other domains that mediate movement amplification, self-association, and cargo binding.</a:t>
            </a:r>
          </a:p>
        </p:txBody>
      </p:sp>
      <p:sp>
        <p:nvSpPr>
          <p:cNvPr id="8" name="TextBox 7">
            <a:extLst>
              <a:ext uri="{FF2B5EF4-FFF2-40B4-BE49-F238E27FC236}">
                <a16:creationId xmlns:a16="http://schemas.microsoft.com/office/drawing/2014/main" id="{B1D8D994-0675-3B40-AC8C-CF15EBB5D34C}"/>
              </a:ext>
            </a:extLst>
          </p:cNvPr>
          <p:cNvSpPr txBox="1"/>
          <p:nvPr/>
        </p:nvSpPr>
        <p:spPr>
          <a:xfrm>
            <a:off x="1397876" y="273269"/>
            <a:ext cx="4099034" cy="369332"/>
          </a:xfrm>
          <a:prstGeom prst="rect">
            <a:avLst/>
          </a:prstGeom>
          <a:noFill/>
        </p:spPr>
        <p:txBody>
          <a:bodyPr wrap="square" rtlCol="0">
            <a:spAutoFit/>
          </a:bodyPr>
          <a:lstStyle/>
          <a:p>
            <a:r>
              <a:rPr lang="en-US" dirty="0"/>
              <a:t>Myosin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igure8">
            <a:extLst>
              <a:ext uri="{FF2B5EF4-FFF2-40B4-BE49-F238E27FC236}">
                <a16:creationId xmlns:a16="http://schemas.microsoft.com/office/drawing/2014/main" id="{D6753B84-121B-934A-A7A9-10A1EA8FED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407" y="0"/>
            <a:ext cx="39179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539606D-E090-9F4A-9749-69779E7166FF}"/>
              </a:ext>
            </a:extLst>
          </p:cNvPr>
          <p:cNvPicPr>
            <a:picLocks noChangeAspect="1"/>
          </p:cNvPicPr>
          <p:nvPr/>
        </p:nvPicPr>
        <p:blipFill>
          <a:blip r:embed="rId3"/>
          <a:stretch>
            <a:fillRect/>
          </a:stretch>
        </p:blipFill>
        <p:spPr>
          <a:xfrm>
            <a:off x="8511836" y="8136"/>
            <a:ext cx="3680164" cy="1230153"/>
          </a:xfrm>
          <a:prstGeom prst="rect">
            <a:avLst/>
          </a:prstGeom>
        </p:spPr>
      </p:pic>
      <p:sp>
        <p:nvSpPr>
          <p:cNvPr id="5" name="Rectangle 4">
            <a:extLst>
              <a:ext uri="{FF2B5EF4-FFF2-40B4-BE49-F238E27FC236}">
                <a16:creationId xmlns:a16="http://schemas.microsoft.com/office/drawing/2014/main" id="{96872FDD-E1F7-2542-A388-6C2EF307F4BC}"/>
              </a:ext>
            </a:extLst>
          </p:cNvPr>
          <p:cNvSpPr/>
          <p:nvPr/>
        </p:nvSpPr>
        <p:spPr>
          <a:xfrm>
            <a:off x="5516479" y="7199847"/>
            <a:ext cx="7495309" cy="7201972"/>
          </a:xfrm>
          <a:prstGeom prst="rect">
            <a:avLst/>
          </a:prstGeom>
        </p:spPr>
        <p:txBody>
          <a:bodyPr wrap="square">
            <a:spAutoFit/>
          </a:bodyPr>
          <a:lstStyle/>
          <a:p>
            <a:r>
              <a:rPr lang="en-US" sz="1400"/>
              <a:t>The major KIF14 motor domain conformations determined, semi-closed, open, open*, and closed (Table </a:t>
            </a:r>
            <a:r>
              <a:rPr lang="en-US" sz="1400">
                <a:hlinkClick r:id="rId4"/>
              </a:rPr>
              <a:t>2</a:t>
            </a:r>
            <a:r>
              <a:rPr lang="en-US" sz="1400"/>
              <a:t>) are colored green, cyan blue, and red, respectively. </a:t>
            </a:r>
            <a:r>
              <a:rPr lang="el-GR" sz="1400"/>
              <a:t>α- </a:t>
            </a:r>
            <a:r>
              <a:rPr lang="en-US" sz="1400"/>
              <a:t>and </a:t>
            </a:r>
            <a:r>
              <a:rPr lang="el-GR" sz="1400"/>
              <a:t>β-</a:t>
            </a:r>
            <a:r>
              <a:rPr lang="en-US" sz="1400"/>
              <a:t>tubulin are colored light and dark gray, and the microtubule protofilaments are oriented with the plus end to the right. </a:t>
            </a:r>
          </a:p>
          <a:p>
            <a:endParaRPr lang="en-US" sz="1400"/>
          </a:p>
          <a:p>
            <a:r>
              <a:rPr lang="en-US" sz="1400"/>
              <a:t>State 1. microtubule-unbound semi-closed, ADP-unbound conformation</a:t>
            </a:r>
          </a:p>
          <a:p>
            <a:endParaRPr lang="en-US" sz="1400"/>
          </a:p>
          <a:p>
            <a:r>
              <a:rPr lang="en-US" sz="1400"/>
              <a:t>State 2. One head bound. One motor domain is bound to the microtuble, ADP has been released, the ATP binding pocket is open. The second motor domain remains in the microtubule-unbound semi-closed, ADP-unbound conformation. Both neck-linkers are undocked preventing the tethered motor domain from binding to the next tubulin site. </a:t>
            </a:r>
          </a:p>
          <a:p>
            <a:endParaRPr lang="en-US" sz="1400"/>
          </a:p>
          <a:p>
            <a:r>
              <a:rPr lang="en-US" sz="1400"/>
              <a:t>Opening of the nucleotide pocket in the microtubule-bound head induces ADP release and allows ATP binding.</a:t>
            </a:r>
          </a:p>
          <a:p>
            <a:endParaRPr lang="en-US" sz="1400"/>
          </a:p>
          <a:p>
            <a:r>
              <a:rPr lang="en-US" sz="1400"/>
              <a:t> State 3. A two-head microtubule-bound intermediate.  ATP binding induces closure of the nucleotide-binding pocket and neck-linker docking of the bound head. The docked neck-linker positions the accompanying, tethered head in a leading position (toward the microtubule plus end). The leading head binds to the microtubule with its neck-linker undocked and pulled backward by the microtubule-bound trailing head. The undocked neck-linker in the leading head prevents it from adopting the closed catalytic conformation pausing hydrolysis until the trailing head releases from the microtubule. ATP hydrolysis is then favored in the neck-linker docked trailing head but not in the leading head.</a:t>
            </a:r>
          </a:p>
          <a:p>
            <a:endParaRPr lang="en-US" sz="1400"/>
          </a:p>
          <a:p>
            <a:r>
              <a:rPr lang="en-US" sz="1400"/>
              <a:t>State 4.In this state, inter-head tension caused partial undocking of the trailing head neck-linker accelerating detachment of the trailing head </a:t>
            </a:r>
          </a:p>
          <a:p>
            <a:endParaRPr lang="en-US" sz="1400"/>
          </a:p>
          <a:p>
            <a:r>
              <a:rPr lang="en-US" sz="1400"/>
              <a:t>State 5 A one-head-bound intermediate. In the one-head-bound intermediate, the neck-linker of the ATP-bound leading head docks and places the tethered head forward toward the plus end. </a:t>
            </a:r>
          </a:p>
          <a:p>
            <a:endParaRPr lang="en-US" sz="1400"/>
          </a:p>
          <a:p>
            <a:r>
              <a:rPr lang="en-US" sz="1400"/>
              <a:t>State 6. The two motor heads change leading and trailing positions and the now microtubule-bound leading head in the open configuration releases ADP and binds ATP (state 6). State 6 is similar to 3 but with the two heads exchanging leading and trailing positions and the whole molecule is displaced 8 nm in the plus direction</a:t>
            </a:r>
            <a:endParaRPr lang="en-US" sz="1400" dirty="0"/>
          </a:p>
        </p:txBody>
      </p:sp>
      <p:sp>
        <p:nvSpPr>
          <p:cNvPr id="2" name="Rectangle 1">
            <a:extLst>
              <a:ext uri="{FF2B5EF4-FFF2-40B4-BE49-F238E27FC236}">
                <a16:creationId xmlns:a16="http://schemas.microsoft.com/office/drawing/2014/main" id="{0F7F0770-569C-C246-A1CD-F12A7C45BFFC}"/>
              </a:ext>
            </a:extLst>
          </p:cNvPr>
          <p:cNvSpPr/>
          <p:nvPr/>
        </p:nvSpPr>
        <p:spPr>
          <a:xfrm>
            <a:off x="4629154" y="126163"/>
            <a:ext cx="3742571" cy="523220"/>
          </a:xfrm>
          <a:prstGeom prst="rect">
            <a:avLst/>
          </a:prstGeom>
        </p:spPr>
        <p:txBody>
          <a:bodyPr wrap="square">
            <a:spAutoFit/>
          </a:bodyPr>
          <a:lstStyle/>
          <a:p>
            <a:r>
              <a:rPr lang="en-US" sz="1400" dirty="0"/>
              <a:t>State 1. microtubule-unbound semi-closed, ADP-unbound conformation</a:t>
            </a:r>
          </a:p>
        </p:txBody>
      </p:sp>
      <p:sp>
        <p:nvSpPr>
          <p:cNvPr id="3" name="Rectangle 2">
            <a:extLst>
              <a:ext uri="{FF2B5EF4-FFF2-40B4-BE49-F238E27FC236}">
                <a16:creationId xmlns:a16="http://schemas.microsoft.com/office/drawing/2014/main" id="{8EB64B20-860C-F340-8BD6-814F1C71A274}"/>
              </a:ext>
            </a:extLst>
          </p:cNvPr>
          <p:cNvSpPr/>
          <p:nvPr/>
        </p:nvSpPr>
        <p:spPr>
          <a:xfrm>
            <a:off x="4551450" y="1238289"/>
            <a:ext cx="7640550" cy="738664"/>
          </a:xfrm>
          <a:prstGeom prst="rect">
            <a:avLst/>
          </a:prstGeom>
        </p:spPr>
        <p:txBody>
          <a:bodyPr wrap="square">
            <a:spAutoFit/>
          </a:bodyPr>
          <a:lstStyle/>
          <a:p>
            <a:r>
              <a:rPr lang="en-US" sz="1400" dirty="0"/>
              <a:t>State 2. One head is bound to the </a:t>
            </a:r>
            <a:r>
              <a:rPr lang="en-US" sz="1400" dirty="0" err="1"/>
              <a:t>microtuble</a:t>
            </a:r>
            <a:r>
              <a:rPr lang="en-US" sz="1400" dirty="0"/>
              <a:t>. ADP has been released, the ATP binding pocket is open. The second head remains in microtubule-unbound semi-closed, ATP-unbound. Both neck-linkers are undocked preventing the second head from binding to the next tubulin site. </a:t>
            </a:r>
          </a:p>
        </p:txBody>
      </p:sp>
      <p:sp>
        <p:nvSpPr>
          <p:cNvPr id="6" name="Rectangle 5">
            <a:extLst>
              <a:ext uri="{FF2B5EF4-FFF2-40B4-BE49-F238E27FC236}">
                <a16:creationId xmlns:a16="http://schemas.microsoft.com/office/drawing/2014/main" id="{58212C6C-35F7-444B-98A5-936EDC17A1E4}"/>
              </a:ext>
            </a:extLst>
          </p:cNvPr>
          <p:cNvSpPr/>
          <p:nvPr/>
        </p:nvSpPr>
        <p:spPr>
          <a:xfrm>
            <a:off x="4551450" y="2169663"/>
            <a:ext cx="7495308" cy="1815882"/>
          </a:xfrm>
          <a:prstGeom prst="rect">
            <a:avLst/>
          </a:prstGeom>
        </p:spPr>
        <p:txBody>
          <a:bodyPr wrap="square">
            <a:spAutoFit/>
          </a:bodyPr>
          <a:lstStyle/>
          <a:p>
            <a:r>
              <a:rPr lang="en-US" sz="1400" dirty="0"/>
              <a:t>State 3. A two-head microtubule-bound intermediate.  First head (red); ATP binding induces closure of the nucleotide-binding pocket and neck-linker docking. The docked neck-linker positions the second head (blue). The second head binds to the microtubule with its neck-linker undocked and pulled backward by the microtubule-bound trailing head. The undocked neck-linker in the second head prevents it from adopting the closed catalytic conformation pausing hydrolysis until the first head releases from the microtubule. ATP hydrolysis is then favored in the neck-linker docked first head but not in the second head.</a:t>
            </a:r>
          </a:p>
          <a:p>
            <a:endParaRPr lang="en-US" sz="1400" dirty="0"/>
          </a:p>
        </p:txBody>
      </p:sp>
      <p:sp>
        <p:nvSpPr>
          <p:cNvPr id="7" name="Rectangle 6">
            <a:extLst>
              <a:ext uri="{FF2B5EF4-FFF2-40B4-BE49-F238E27FC236}">
                <a16:creationId xmlns:a16="http://schemas.microsoft.com/office/drawing/2014/main" id="{569379DA-DB25-5442-9C99-5FAA8C57D260}"/>
              </a:ext>
            </a:extLst>
          </p:cNvPr>
          <p:cNvSpPr/>
          <p:nvPr/>
        </p:nvSpPr>
        <p:spPr>
          <a:xfrm>
            <a:off x="4551450" y="3783471"/>
            <a:ext cx="6096000" cy="523220"/>
          </a:xfrm>
          <a:prstGeom prst="rect">
            <a:avLst/>
          </a:prstGeom>
        </p:spPr>
        <p:txBody>
          <a:bodyPr>
            <a:spAutoFit/>
          </a:bodyPr>
          <a:lstStyle/>
          <a:p>
            <a:r>
              <a:rPr lang="en-US" sz="1400" dirty="0"/>
              <a:t>State 4. Inter-head tension causes partial undocking of the trailing head neck-linker accelerating detachment of the trailing head </a:t>
            </a:r>
          </a:p>
        </p:txBody>
      </p:sp>
      <p:sp>
        <p:nvSpPr>
          <p:cNvPr id="8" name="Rectangle 7">
            <a:extLst>
              <a:ext uri="{FF2B5EF4-FFF2-40B4-BE49-F238E27FC236}">
                <a16:creationId xmlns:a16="http://schemas.microsoft.com/office/drawing/2014/main" id="{5B46CEC1-9AE2-4144-8AD8-0FB7ED68FF09}"/>
              </a:ext>
            </a:extLst>
          </p:cNvPr>
          <p:cNvSpPr/>
          <p:nvPr/>
        </p:nvSpPr>
        <p:spPr>
          <a:xfrm>
            <a:off x="4551450" y="4714201"/>
            <a:ext cx="6096000" cy="954107"/>
          </a:xfrm>
          <a:prstGeom prst="rect">
            <a:avLst/>
          </a:prstGeom>
        </p:spPr>
        <p:txBody>
          <a:bodyPr>
            <a:spAutoFit/>
          </a:bodyPr>
          <a:lstStyle/>
          <a:p>
            <a:r>
              <a:rPr lang="en-US" sz="1400" dirty="0"/>
              <a:t>State 5 A one-head-bound intermediate. In the one-head-bound intermediate, the neck-linker of the ATP-bound leading head docks and places the tethered head forward toward the plus end. </a:t>
            </a:r>
          </a:p>
          <a:p>
            <a:endParaRPr lang="en-US" sz="1400" dirty="0"/>
          </a:p>
        </p:txBody>
      </p:sp>
      <p:sp>
        <p:nvSpPr>
          <p:cNvPr id="11" name="Rectangle 10">
            <a:extLst>
              <a:ext uri="{FF2B5EF4-FFF2-40B4-BE49-F238E27FC236}">
                <a16:creationId xmlns:a16="http://schemas.microsoft.com/office/drawing/2014/main" id="{00D6FEBC-678C-A944-8085-FF5FA4897819}"/>
              </a:ext>
            </a:extLst>
          </p:cNvPr>
          <p:cNvSpPr/>
          <p:nvPr/>
        </p:nvSpPr>
        <p:spPr>
          <a:xfrm>
            <a:off x="4551450" y="5709150"/>
            <a:ext cx="6096000" cy="1169551"/>
          </a:xfrm>
          <a:prstGeom prst="rect">
            <a:avLst/>
          </a:prstGeom>
        </p:spPr>
        <p:txBody>
          <a:bodyPr>
            <a:spAutoFit/>
          </a:bodyPr>
          <a:lstStyle/>
          <a:p>
            <a:r>
              <a:rPr lang="en-US" sz="1400" dirty="0"/>
              <a:t>State 6. The two motor heads change leading and trailing positions and the now microtubule-bound leading head in the open configuration releases ADP and binds ATP (state 6). State 6 is similar to 3 but with the two heads exchanging leading and trailing positions and the whole molecule is displaced 8 nm in the plus direction</a:t>
            </a:r>
          </a:p>
        </p:txBody>
      </p:sp>
    </p:spTree>
    <p:extLst>
      <p:ext uri="{BB962C8B-B14F-4D97-AF65-F5344CB8AC3E}">
        <p14:creationId xmlns:p14="http://schemas.microsoft.com/office/powerpoint/2010/main" val="3087448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4910</TotalTime>
  <Words>1323</Words>
  <Application>Microsoft Macintosh PowerPoint</Application>
  <PresentationFormat>Widescreen</PresentationFormat>
  <Paragraphs>84</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Office Theme</vt:lpstr>
      <vt:lpstr>PowerPoint Presentation</vt:lpstr>
      <vt:lpstr>Motors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Justin's Dad</dc:creator>
  <cp:lastModifiedBy>Justin's Dad</cp:lastModifiedBy>
  <cp:revision>41</cp:revision>
  <dcterms:created xsi:type="dcterms:W3CDTF">2021-10-02T13:54:47Z</dcterms:created>
  <dcterms:modified xsi:type="dcterms:W3CDTF">2022-03-10T12:47:25Z</dcterms:modified>
</cp:coreProperties>
</file>