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12" r:id="rId2"/>
    <p:sldId id="298" r:id="rId3"/>
    <p:sldId id="296" r:id="rId4"/>
    <p:sldId id="297" r:id="rId5"/>
    <p:sldId id="299" r:id="rId6"/>
    <p:sldId id="311" r:id="rId7"/>
    <p:sldId id="258" r:id="rId8"/>
    <p:sldId id="284" r:id="rId9"/>
    <p:sldId id="277" r:id="rId10"/>
    <p:sldId id="313" r:id="rId11"/>
    <p:sldId id="278" r:id="rId12"/>
    <p:sldId id="279" r:id="rId13"/>
    <p:sldId id="281" r:id="rId14"/>
    <p:sldId id="301" r:id="rId15"/>
    <p:sldId id="302" r:id="rId16"/>
    <p:sldId id="294" r:id="rId17"/>
    <p:sldId id="300" r:id="rId18"/>
    <p:sldId id="260" r:id="rId19"/>
    <p:sldId id="295" r:id="rId20"/>
    <p:sldId id="285" r:id="rId21"/>
    <p:sldId id="282" r:id="rId22"/>
    <p:sldId id="303" r:id="rId23"/>
    <p:sldId id="304" r:id="rId24"/>
    <p:sldId id="283" r:id="rId25"/>
    <p:sldId id="305" r:id="rId26"/>
    <p:sldId id="306" r:id="rId27"/>
    <p:sldId id="259" r:id="rId28"/>
    <p:sldId id="290" r:id="rId29"/>
    <p:sldId id="293" r:id="rId30"/>
    <p:sldId id="286" r:id="rId31"/>
    <p:sldId id="262" r:id="rId32"/>
    <p:sldId id="307" r:id="rId33"/>
    <p:sldId id="263" r:id="rId34"/>
    <p:sldId id="308" r:id="rId35"/>
    <p:sldId id="287" r:id="rId36"/>
    <p:sldId id="265" r:id="rId37"/>
    <p:sldId id="309" r:id="rId38"/>
    <p:sldId id="266" r:id="rId39"/>
    <p:sldId id="288" r:id="rId40"/>
    <p:sldId id="268" r:id="rId41"/>
    <p:sldId id="310" r:id="rId42"/>
    <p:sldId id="269" r:id="rId43"/>
    <p:sldId id="289" r:id="rId44"/>
    <p:sldId id="27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3"/>
    <p:restoredTop sz="94105"/>
  </p:normalViewPr>
  <p:slideViewPr>
    <p:cSldViewPr snapToGrid="0">
      <p:cViewPr varScale="1">
        <p:scale>
          <a:sx n="60" d="100"/>
          <a:sy n="60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C327D-48EC-3B41-9B3C-623220958DBE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A6D55-83ED-4140-B69B-00A14C524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1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Buddy Holly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4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Dogma</a:t>
            </a:r>
          </a:p>
          <a:p>
            <a:r>
              <a:rPr lang="en-US" dirty="0"/>
              <a:t>The arrows represent information flow in form of sequence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8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Beatles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7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Pink Floyd, Stevie Wonder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Prince and Michael Jackson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13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Nirvana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8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Radiohead and Pink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12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Artic Monkeys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83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Taylor Swift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6D55-83ED-4140-B69B-00A14C5249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20E5-BFBF-E118-FFD9-11E280099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9EB36-F5E5-A463-4E4E-2B719805C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BE31E-6707-39DC-7357-202F76F87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6B769-91F0-4F72-316B-8205320D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F544-CE53-C424-4FB8-61B0C94A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2512-6FC9-6039-0B9F-0919FEEE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48366-FABD-4F65-3B83-E0A24C01D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F37E4-FD7E-00E6-1500-68C1D107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5CC4A-989A-8E9F-E832-A5EFFE19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16F68-007F-3CE0-2380-8B77E9EA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4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5BA224-1B58-D8C1-42CA-B6532CA85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AF63A-D59E-FC7F-A171-96655DD3C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F36C-A195-FE24-58CA-E75173A0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797FC-A3FD-5F65-275A-99398AAA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FDC8-D4D4-D523-31C7-79989E19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1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66EF-F2E7-533F-C473-64CFFC7C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A559-1839-BB52-D6D0-D38E09346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6A974-55B3-979A-1E0F-73AD72BD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EAED6-7B7B-759C-BB73-74A6530E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0B68-7E78-23A4-7902-4AF348EC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4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8AC2D-73C0-0D75-D59F-9E7EBBB5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EF14F-D665-59E6-6D92-4CFFB2C56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0DA58-CC55-F353-3083-ABFDF99F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28CAC-B4F4-C941-7EB9-74139A561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CE52F-9B1C-6C4D-C099-F6D72239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295D-D0B8-2EDD-8C59-6A814115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865FB-69EC-C8A4-F021-B467C0892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AEA5E-8451-AC2E-15E1-462C38B37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9D3C0-2798-404A-DDFD-25C04EE4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6BC67-498F-54AD-FF68-5FD171FE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9F783-FD5B-9300-817F-C2C8FF35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66FE-CAFA-7A2D-386F-C615AE48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80A7-74A5-46D6-3582-9A4407D4E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99052-838A-BB58-0509-A072EA370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A2FFF-01C6-EA1B-444F-C2FE8DA38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E9023-FB95-5525-B48F-1DC9F3EE9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31F27-875D-1220-86A9-74224065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841464-4D21-A9F0-0DD3-DC4E8F1A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9BD4AC-B44A-35D0-7D99-59382DD9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5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D2E3-6A46-5F7B-50B3-711C44A0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304CF-0C68-07E7-253F-3F1A68EB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AB004-637C-0B37-7D48-48D6EFBF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F862D-FC73-6180-E6EF-AD5A2861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2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08338-07A7-2C4B-EB78-38A51113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43ED4-2FAC-668E-8325-70EE96CC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9A8B-7EBD-256D-35E4-CA1E72D1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8031-6C1B-3E69-269B-95CE6AEE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3266A-EEF7-635E-F54E-720EE5A13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88838-740D-741C-914C-5D6673B4B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5575F-A7BF-5FF6-4938-A187F171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1DA7E-E428-5231-8B4F-4FD1A15B7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3423C-981A-74D3-82D1-F4A1026E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0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C086A-0259-7D1F-2B7C-E7ED2C79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DAEDEA-DA45-CF31-5BB6-5A4411E96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CA389-E560-B410-F140-D51353018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57D53-8A2D-A97B-8D3E-8EAE3BA6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5C4FF-F2E4-7782-FEA4-E90A92D7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D397E-7100-0B3E-A794-73728555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9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27DEC-6AC0-009B-9DE3-D4E8030A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EBE37-7608-4C58-DBA7-B6D6EC60D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3FF53-2E2D-95F8-D5CC-6F1258549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583B-DB89-9542-9D17-869C31F14944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09E2A-CA47-B667-968C-A8E86FD1B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4CACD-7DB6-313C-683B-8E4B8BC85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5FE0D-A518-864C-9149-6032D8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F34958-6A7B-A04D-AF5B-B1FE548C60D7}"/>
              </a:ext>
            </a:extLst>
          </p:cNvPr>
          <p:cNvSpPr txBox="1"/>
          <p:nvPr/>
        </p:nvSpPr>
        <p:spPr>
          <a:xfrm>
            <a:off x="435053" y="626533"/>
            <a:ext cx="11321893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Annotated Timeline</a:t>
            </a:r>
          </a:p>
          <a:p>
            <a:pPr algn="ctr"/>
            <a:r>
              <a:rPr lang="en-US" sz="6000" dirty="0"/>
              <a:t>of</a:t>
            </a:r>
          </a:p>
          <a:p>
            <a:pPr algn="ctr"/>
            <a:r>
              <a:rPr lang="en-US" sz="6000" dirty="0"/>
              <a:t>Molecular Biology Techniques</a:t>
            </a:r>
          </a:p>
          <a:p>
            <a:pPr algn="ctr"/>
            <a:r>
              <a:rPr lang="en-US" sz="6000" dirty="0"/>
              <a:t>and Advances </a:t>
            </a:r>
          </a:p>
          <a:p>
            <a:pPr algn="ctr"/>
            <a:r>
              <a:rPr lang="en-US" sz="6000" dirty="0"/>
              <a:t>that are important </a:t>
            </a:r>
          </a:p>
          <a:p>
            <a:pPr algn="ctr"/>
            <a:r>
              <a:rPr lang="en-US" sz="6000" dirty="0"/>
              <a:t>in 2024</a:t>
            </a:r>
          </a:p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Revised 1/9/2024</a:t>
            </a:r>
          </a:p>
        </p:txBody>
      </p:sp>
    </p:spTree>
    <p:extLst>
      <p:ext uri="{BB962C8B-B14F-4D97-AF65-F5344CB8AC3E}">
        <p14:creationId xmlns:p14="http://schemas.microsoft.com/office/powerpoint/2010/main" val="52326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492A9D-AB8E-A6D1-08C5-E4AB38C1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" y="179882"/>
            <a:ext cx="12491845" cy="6678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B9627-5856-FDE6-B964-1FDE6B95C63C}"/>
              </a:ext>
            </a:extLst>
          </p:cNvPr>
          <p:cNvSpPr txBox="1"/>
          <p:nvPr/>
        </p:nvSpPr>
        <p:spPr>
          <a:xfrm>
            <a:off x="2910591" y="654783"/>
            <a:ext cx="6370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Founded in 1974 by Don Comb</a:t>
            </a:r>
          </a:p>
        </p:txBody>
      </p:sp>
    </p:spTree>
    <p:extLst>
      <p:ext uri="{BB962C8B-B14F-4D97-AF65-F5344CB8AC3E}">
        <p14:creationId xmlns:p14="http://schemas.microsoft.com/office/powerpoint/2010/main" val="62212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11D56-0384-1D5F-AF2F-F17A0EEFB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87" y="0"/>
            <a:ext cx="9192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6EC7C-6E8C-1D44-D114-5F9D59541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093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3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211481-A938-6D40-9817-E2F77B743BE8}"/>
              </a:ext>
            </a:extLst>
          </p:cNvPr>
          <p:cNvSpPr/>
          <p:nvPr/>
        </p:nvSpPr>
        <p:spPr>
          <a:xfrm>
            <a:off x="2393090" y="6858000"/>
            <a:ext cx="7974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cost of sequencing a human genome from 2001 to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6A62-D9B0-6075-3B48-08B63446B985}"/>
              </a:ext>
            </a:extLst>
          </p:cNvPr>
          <p:cNvSpPr txBox="1"/>
          <p:nvPr/>
        </p:nvSpPr>
        <p:spPr>
          <a:xfrm>
            <a:off x="417094" y="5940775"/>
            <a:ext cx="11774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www.genome.gov</a:t>
            </a:r>
            <a:r>
              <a:rPr lang="en-US" dirty="0"/>
              <a:t>/sites/default/files/inline-images/2022_Sequencing_cost_per_Human_Genome.jpg</a:t>
            </a:r>
          </a:p>
        </p:txBody>
      </p:sp>
      <p:pic>
        <p:nvPicPr>
          <p:cNvPr id="5" name="Picture 2" descr="Graph: Sequencing Cost Per Genome">
            <a:extLst>
              <a:ext uri="{FF2B5EF4-FFF2-40B4-BE49-F238E27FC236}">
                <a16:creationId xmlns:a16="http://schemas.microsoft.com/office/drawing/2014/main" id="{D0060CD1-A913-692B-DFE3-04337F8AD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2814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71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28703B02-72D1-EBE4-7F78-24F3C236F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0"/>
            <a:ext cx="920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FAAF466-92AA-4B48-9D7A-8091E0C4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2460"/>
            <a:ext cx="12192000" cy="81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185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D80EFD-F693-E741-AA6D-83F42086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34" y="0"/>
            <a:ext cx="9706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4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1">
            <a:extLst>
              <a:ext uri="{FF2B5EF4-FFF2-40B4-BE49-F238E27FC236}">
                <a16:creationId xmlns:a16="http://schemas.microsoft.com/office/drawing/2014/main" id="{E3523235-3EDD-8E41-BA5F-D942AAA6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3" y="0"/>
            <a:ext cx="572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8E2D3-D44F-A94B-BA9E-95749170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90" y="3297030"/>
            <a:ext cx="5099326" cy="3442337"/>
          </a:xfrm>
          <a:prstGeom prst="rect">
            <a:avLst/>
          </a:prstGeom>
        </p:spPr>
      </p:pic>
      <p:pic>
        <p:nvPicPr>
          <p:cNvPr id="2052" name="Picture 4" descr="Jillian F. Banfield , Earth and Environmental Science (2011) | The Franklin  Institute">
            <a:extLst>
              <a:ext uri="{FF2B5EF4-FFF2-40B4-BE49-F238E27FC236}">
                <a16:creationId xmlns:a16="http://schemas.microsoft.com/office/drawing/2014/main" id="{64E565B6-FF59-2547-B68D-3D1CF986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53" y="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9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4D993-C095-E7CE-E1B0-22C140BC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78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31AB-62E3-1C56-D6C4-6F0B503B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60350"/>
            <a:ext cx="74676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1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728134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1950’S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CF66CE-AB3B-7021-3E41-5C944126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0"/>
            <a:ext cx="27940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06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338667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1980’S</a:t>
            </a:r>
          </a:p>
        </p:txBody>
      </p:sp>
      <p:pic>
        <p:nvPicPr>
          <p:cNvPr id="2050" name="Picture 2" descr="Musician, Performance, Guitarist, Guitar, String instrument, Music, Entertainment, Musical instrument, Music artist, String instrument, ">
            <a:extLst>
              <a:ext uri="{FF2B5EF4-FFF2-40B4-BE49-F238E27FC236}">
                <a16:creationId xmlns:a16="http://schemas.microsoft.com/office/drawing/2014/main" id="{490F167D-18F6-A21A-E327-3EA9A3E6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-33867"/>
            <a:ext cx="4401695" cy="31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riller (album) - Wikipedia">
            <a:extLst>
              <a:ext uri="{FF2B5EF4-FFF2-40B4-BE49-F238E27FC236}">
                <a16:creationId xmlns:a16="http://schemas.microsoft.com/office/drawing/2014/main" id="{A9CF830A-1350-4F9B-C340-F44BD2EA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80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76670-B24C-903F-B97C-447563A3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NA sequencer">
            <a:extLst>
              <a:ext uri="{FF2B5EF4-FFF2-40B4-BE49-F238E27FC236}">
                <a16:creationId xmlns:a16="http://schemas.microsoft.com/office/drawing/2014/main" id="{FEFD374D-4D02-1F4C-98A0-2D677522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0"/>
            <a:ext cx="9991558" cy="68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8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DF73A-4262-E949-8E1D-565D94A0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7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5499AA-1023-65BA-582B-1077B3A9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04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C043A-4987-1445-977E-4D233D5A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619250"/>
            <a:ext cx="11645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4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2D913-8FD3-D947-BE0A-9ACAED21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28"/>
            <a:ext cx="12192000" cy="66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41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0A8532-2402-ECC2-76EB-C1BDAB89C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00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lke Uhlenbeck">
            <a:extLst>
              <a:ext uri="{FF2B5EF4-FFF2-40B4-BE49-F238E27FC236}">
                <a16:creationId xmlns:a16="http://schemas.microsoft.com/office/drawing/2014/main" id="{27571F1F-4D25-264C-873C-73973924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743701"/>
            <a:ext cx="3822700" cy="47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15A4C-C1A7-59AD-CC0C-5D33320C2425}"/>
              </a:ext>
            </a:extLst>
          </p:cNvPr>
          <p:cNvSpPr txBox="1"/>
          <p:nvPr/>
        </p:nvSpPr>
        <p:spPr>
          <a:xfrm>
            <a:off x="8381999" y="2967335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Olke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2848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nza facility">
            <a:extLst>
              <a:ext uri="{FF2B5EF4-FFF2-40B4-BE49-F238E27FC236}">
                <a16:creationId xmlns:a16="http://schemas.microsoft.com/office/drawing/2014/main" id="{F4A2F12B-DB14-F749-9B7B-775D89EB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053F86-D5D6-844C-A63E-81EE4EE6EF93}"/>
              </a:ext>
            </a:extLst>
          </p:cNvPr>
          <p:cNvSpPr/>
          <p:nvPr/>
        </p:nvSpPr>
        <p:spPr>
          <a:xfrm>
            <a:off x="0" y="6095651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Moderna</a:t>
            </a:r>
            <a:r>
              <a:rPr lang="en-US" dirty="0"/>
              <a:t> and Lonza have entered a 10-year strategic collaboration to facilitate the large-scale manufacture of </a:t>
            </a:r>
            <a:r>
              <a:rPr lang="en-US" dirty="0" err="1"/>
              <a:t>Moderna’s</a:t>
            </a:r>
            <a:r>
              <a:rPr lang="en-US" dirty="0"/>
              <a:t> mRNA vaccine (mRNA-1273) and additional future </a:t>
            </a:r>
            <a:r>
              <a:rPr lang="en-US" dirty="0" err="1"/>
              <a:t>Moderna</a:t>
            </a:r>
            <a:r>
              <a:rPr lang="en-US" dirty="0"/>
              <a:t> products at Lonza’s facilities in the United States and Switzerland. This image shows a large-scale manufacturing facility at Lonza’s Ibex Dedicate facility in </a:t>
            </a:r>
            <a:r>
              <a:rPr lang="en-US" dirty="0" err="1"/>
              <a:t>Visp</a:t>
            </a:r>
            <a:r>
              <a:rPr lang="en-US" dirty="0"/>
              <a:t>, Switzerland. [Lonza]</a:t>
            </a:r>
          </a:p>
        </p:txBody>
      </p:sp>
    </p:spTree>
    <p:extLst>
      <p:ext uri="{BB962C8B-B14F-4D97-AF65-F5344CB8AC3E}">
        <p14:creationId xmlns:p14="http://schemas.microsoft.com/office/powerpoint/2010/main" val="50638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CA104-4A89-AE4B-9FED-1326C425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82800"/>
            <a:ext cx="10160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92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694267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1990’S</a:t>
            </a:r>
          </a:p>
        </p:txBody>
      </p:sp>
      <p:pic>
        <p:nvPicPr>
          <p:cNvPr id="3074" name="Picture 2" descr="Band Logo Nirvana 4K Wallpaper">
            <a:extLst>
              <a:ext uri="{FF2B5EF4-FFF2-40B4-BE49-F238E27FC236}">
                <a16:creationId xmlns:a16="http://schemas.microsoft.com/office/drawing/2014/main" id="{61C12B3E-5E4F-D6A5-3A88-1A63524C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60" y="0"/>
            <a:ext cx="4575740" cy="28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9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97630B-DECC-9EB1-3517-449C65D65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74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13E5A-D0BA-E24D-93BB-2C44E5A39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09550"/>
            <a:ext cx="9829800" cy="6438900"/>
          </a:xfrm>
          <a:prstGeom prst="rect">
            <a:avLst/>
          </a:prstGeom>
        </p:spPr>
      </p:pic>
      <p:pic>
        <p:nvPicPr>
          <p:cNvPr id="3074" name="Picture 2" descr="QuantStudio&amp;#8482; 6 Pro Real-Time PCR System, 96-well, 0.2 mL from Thermo Fisher Scientific">
            <a:extLst>
              <a:ext uri="{FF2B5EF4-FFF2-40B4-BE49-F238E27FC236}">
                <a16:creationId xmlns:a16="http://schemas.microsoft.com/office/drawing/2014/main" id="{6FCDB9F7-8F5F-E047-AD89-08D1328D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52" y="2758645"/>
            <a:ext cx="3009557" cy="22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59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85356-F456-1A80-47FE-939C106C5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025467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1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7812F-4E74-1846-8668-E53DA4B80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31" y="0"/>
            <a:ext cx="809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8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220134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2000’S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87645470-53B8-CE1D-0968-A1D12D2C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32" y="42333"/>
            <a:ext cx="3437467" cy="34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woman with pink hair behind a green background crouching down with her right hand leaning on her right knee and her left hand up. She is donning a short black top, short black shorts, garters, and red heels. On the left of the image a beige strip displays the words P!NK and TRUTH ABOUT LOVE in black capital letters, while above the latter is written The in cursive">
            <a:extLst>
              <a:ext uri="{FF2B5EF4-FFF2-40B4-BE49-F238E27FC236}">
                <a16:creationId xmlns:a16="http://schemas.microsoft.com/office/drawing/2014/main" id="{0AFD3C4F-CB96-5E58-70FA-7B176CDE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34" y="3446523"/>
            <a:ext cx="3437466" cy="34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86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A6DEB-2CE7-27D3-7141-EB72EFF03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98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BDA1F-E964-E541-819A-A25A03ED7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93" y="113153"/>
            <a:ext cx="9626600" cy="226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B335B-67A1-3B48-8A7A-3F4E6B97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67" y="2107900"/>
            <a:ext cx="6819108" cy="47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1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7D8F7-90C0-0055-BFAE-E62C151D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23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0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2010’S</a:t>
            </a:r>
          </a:p>
        </p:txBody>
      </p:sp>
      <p:pic>
        <p:nvPicPr>
          <p:cNvPr id="5122" name="Picture 2" descr="AM">
            <a:extLst>
              <a:ext uri="{FF2B5EF4-FFF2-40B4-BE49-F238E27FC236}">
                <a16:creationId xmlns:a16="http://schemas.microsoft.com/office/drawing/2014/main" id="{76B79799-67C7-2CDD-0545-59CB29260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767" y="27222"/>
            <a:ext cx="3941233" cy="394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5568E-B333-E24F-A056-AC0F29E1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12700"/>
            <a:ext cx="82931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3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86BFF-FDB6-6F4B-F74D-823EC13C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7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7ECFE6-B450-6742-A818-23CB1DEE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1"/>
            <a:ext cx="7112000" cy="68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24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5D08F-D061-9FD2-AA3C-E375E076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7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152401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2020’S</a:t>
            </a:r>
          </a:p>
        </p:txBody>
      </p:sp>
      <p:pic>
        <p:nvPicPr>
          <p:cNvPr id="6146" name="Picture 2" descr="Taylor Swift - The Eras Tour - Wallpaper | Taylor swift wallpaper, Taylor  swift style, Photos of taylor swift">
            <a:extLst>
              <a:ext uri="{FF2B5EF4-FFF2-40B4-BE49-F238E27FC236}">
                <a16:creationId xmlns:a16="http://schemas.microsoft.com/office/drawing/2014/main" id="{DA8CA077-3F9E-0EBB-B4EF-C118E864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3860800" cy="68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156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B52093-9A5D-8D3D-2028-A5C6BB9F2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728134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1960’S</a:t>
            </a:r>
          </a:p>
        </p:txBody>
      </p:sp>
      <p:pic>
        <p:nvPicPr>
          <p:cNvPr id="8194" name="Picture 2" descr="Abbey Road - Wikipedia">
            <a:extLst>
              <a:ext uri="{FF2B5EF4-FFF2-40B4-BE49-F238E27FC236}">
                <a16:creationId xmlns:a16="http://schemas.microsoft.com/office/drawing/2014/main" id="{53A210B2-9D49-38FA-886E-2A9358A9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0"/>
            <a:ext cx="40132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0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on Landing">
            <a:extLst>
              <a:ext uri="{FF2B5EF4-FFF2-40B4-BE49-F238E27FC236}">
                <a16:creationId xmlns:a16="http://schemas.microsoft.com/office/drawing/2014/main" id="{1EB3C62A-6E9F-6DD0-B6E0-EB26F7A7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2591"/>
            <a:ext cx="12191999" cy="81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8266A-B217-F4D7-8E02-8DCEE18BA08D}"/>
              </a:ext>
            </a:extLst>
          </p:cNvPr>
          <p:cNvSpPr txBox="1"/>
          <p:nvPr/>
        </p:nvSpPr>
        <p:spPr>
          <a:xfrm>
            <a:off x="718789" y="5960026"/>
            <a:ext cx="10754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slow decade for biology, but lots of other exciting things were going on.</a:t>
            </a:r>
          </a:p>
        </p:txBody>
      </p:sp>
    </p:spTree>
    <p:extLst>
      <p:ext uri="{BB962C8B-B14F-4D97-AF65-F5344CB8AC3E}">
        <p14:creationId xmlns:p14="http://schemas.microsoft.com/office/powerpoint/2010/main" val="47661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F9F2E5-C1D5-13AF-BBD2-4F590CC6C749}"/>
              </a:ext>
            </a:extLst>
          </p:cNvPr>
          <p:cNvSpPr txBox="1"/>
          <p:nvPr/>
        </p:nvSpPr>
        <p:spPr>
          <a:xfrm>
            <a:off x="728134" y="1997839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/>
              <a:t>1970’S</a:t>
            </a:r>
          </a:p>
        </p:txBody>
      </p:sp>
      <p:pic>
        <p:nvPicPr>
          <p:cNvPr id="1026" name="Picture 2" descr="A black square album cover with a triangle prism showing refraction of a rainbow of light.">
            <a:extLst>
              <a:ext uri="{FF2B5EF4-FFF2-40B4-BE49-F238E27FC236}">
                <a16:creationId xmlns:a16="http://schemas.microsoft.com/office/drawing/2014/main" id="{D410B223-B6DA-957C-88F4-7737943F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35" y="0"/>
            <a:ext cx="3539066" cy="35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26FBED-605B-9BB3-0929-B736D93A3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35" y="3463160"/>
            <a:ext cx="3539066" cy="35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88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06A9D-88A3-1A74-A6F4-6DD61FDA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3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E6E555-C92F-80EA-9BC7-594E9021F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87" y="0"/>
            <a:ext cx="9192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4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182</Words>
  <Application>Microsoft Macintosh PowerPoint</Application>
  <PresentationFormat>Widescreen</PresentationFormat>
  <Paragraphs>41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Loren D</dc:creator>
  <cp:lastModifiedBy>Williams, Loren D</cp:lastModifiedBy>
  <cp:revision>25</cp:revision>
  <dcterms:created xsi:type="dcterms:W3CDTF">2024-01-05T14:16:43Z</dcterms:created>
  <dcterms:modified xsi:type="dcterms:W3CDTF">2024-01-08T20:41:57Z</dcterms:modified>
</cp:coreProperties>
</file>