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78" r:id="rId2"/>
    <p:sldId id="477" r:id="rId3"/>
    <p:sldId id="399" r:id="rId4"/>
    <p:sldId id="448" r:id="rId5"/>
    <p:sldId id="466" r:id="rId6"/>
    <p:sldId id="464" r:id="rId7"/>
    <p:sldId id="385" r:id="rId8"/>
    <p:sldId id="446" r:id="rId9"/>
    <p:sldId id="465" r:id="rId10"/>
    <p:sldId id="476" r:id="rId11"/>
    <p:sldId id="345" r:id="rId12"/>
    <p:sldId id="474" r:id="rId13"/>
    <p:sldId id="479" r:id="rId14"/>
    <p:sldId id="480" r:id="rId15"/>
    <p:sldId id="268" r:id="rId16"/>
    <p:sldId id="394" r:id="rId17"/>
    <p:sldId id="447" r:id="rId18"/>
    <p:sldId id="454" r:id="rId19"/>
    <p:sldId id="455" r:id="rId20"/>
    <p:sldId id="481" r:id="rId21"/>
    <p:sldId id="482" r:id="rId2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/>
    <p:restoredTop sz="94840"/>
  </p:normalViewPr>
  <p:slideViewPr>
    <p:cSldViewPr>
      <p:cViewPr>
        <p:scale>
          <a:sx n="78" d="100"/>
          <a:sy n="78" d="100"/>
        </p:scale>
        <p:origin x="1584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3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5C1119-B455-5047-9D13-8EC052A8A5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EBE8938-1391-3F43-B2DF-1FD1DDE7BE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73354E38-7940-8844-9350-C74AE11FC3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E328B1D2-EDB2-AF4B-9F9D-87A09EE40A4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F18050-14B1-D044-AC19-F86CC2672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324E7BA-72D4-114F-B152-F39B4EF4A8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02864A2-BEF5-AB42-BA9E-45014DDA40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2A5652-4804-7A48-89BE-B4CE793892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15D0B923-A8CF-5443-8402-7CAC4EA9F3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8BC038A9-11D5-7442-A546-65CAC3879D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B505BF89-5820-F14A-990A-CB2AC9FFB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C14EA1-0AB4-274A-A8C6-7FFC26FFD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FD98182B-A8A3-174B-B99D-8DA1E1228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9517EE8-7D42-1047-B6A8-9F86BA392652}" type="slidenum">
              <a:rPr lang="en-US" altLang="en-US" sz="1200" smtClean="0">
                <a:latin typeface="Times" pitchFamily="2" charset="0"/>
              </a:rPr>
              <a:pPr/>
              <a:t>15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0771365-8283-EC47-9826-806129DE0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D30361E5-96FB-A345-A0BA-EECCCF976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3A5EF-6439-1A4D-9E81-49E58AA90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64754-5C67-5642-B08E-E1FDEE62D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9D1A4F-D4D7-5443-B545-7AFD1AD75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7835E-9C34-1342-85FE-A192AF19F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8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B524F9-EFAB-CE44-9037-AE7032601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F3C07-EABC-904E-ABCC-38174E891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CDF11-4BB4-0845-9966-26439C0D4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7206-0C50-2441-BBEE-52C01EC29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49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A4116F-E206-0548-B30B-DC808B6FB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2B757-D347-2448-A917-E4E652FD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409E0F-9C07-4D40-9F20-EACC15973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AB5D-DAAF-CE4E-8FB3-9C568937C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7A3A1-ABAA-374B-97E9-03C0EEC6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38F01-4A4F-B04A-A283-BEF37D9D8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94054-F605-FC41-A986-E519A7442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7F48-9C6E-0946-BE02-29296A191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74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7F4929-ADE0-344E-9EE1-244C1A3BC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C3843-AC54-9946-BB9F-335E3FF58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DA5AD7-0D76-AE4A-BD4B-5E61B19E8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2942-F70B-D143-9A1F-531A6E2BA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8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D66EC-4F14-5543-A3B5-4D5531054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C5C1F-CF24-9843-A830-C9CB0961B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DB469-655A-0148-AEBC-A665A2EA0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9B5C3-386A-524D-8F0C-DFA915DC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0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A3C019-C711-AD4D-B268-50EC53AD6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3C97B-D88B-484E-B585-91A0206F3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0531BB-BD89-284E-9290-6700E9DA7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AA7-6AA3-B444-B577-C5CA15F06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6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F90825-C569-2940-B7A8-5C0048690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12C43-DC7D-C543-BE84-72B9E44E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8CFBB-4A85-6B40-BF1D-56695E233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D191-1AB9-6E4C-9732-7E6E53303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1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EBC67B-DC75-E94D-91FC-2A58E1F3B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B9B712-8C5B-9F45-B045-15C41D8C9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286DC5-B520-A043-911C-20C36DF30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28994-5474-3448-BEF4-ED82BBFEE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3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67C38-66A2-0B41-977B-7A34A8BAE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978E6-9034-E84E-B6F7-790EFB4FA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2792B-5135-6F4E-833F-301F4AC92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4855-DF24-E740-B3B2-F46CD9D5D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388E3-28AE-724A-8973-399350F01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B93BB-F8F4-5143-A629-A30724F87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466F62-827D-A040-97B6-5A5D53934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0E85-F21C-9440-9F2E-CDFE0B5C0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21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C01C0F-B83F-2846-BE2B-6F907A1C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0C6D3-AE48-6543-97AF-0A50DF687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902B7E-FB77-914A-9B34-BD4269A0EF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796013-5736-5447-89F7-FB8F027C5B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029D73-ACD1-F944-BED4-227CD9223A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B13097-7E9C-A64F-958B-8AF3C3C7F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FC25-0C0A-AF38-2DAC-2BC12ED82466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24121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A7D3E-CF53-719E-0D17-8E074F1C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200"/>
            <a:ext cx="6449518" cy="3098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B035D-0075-D81B-AA3A-F0261BE08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6449518" cy="3239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057D8-062F-BD5A-0B3F-66960A96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8426" y="2209159"/>
            <a:ext cx="2286318" cy="2744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3F0E5-AFA2-7DA9-D78C-9E180257664F}"/>
              </a:ext>
            </a:extLst>
          </p:cNvPr>
          <p:cNvSpPr txBox="1"/>
          <p:nvPr/>
        </p:nvSpPr>
        <p:spPr>
          <a:xfrm>
            <a:off x="7391400" y="4900422"/>
            <a:ext cx="1622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From the flashcards</a:t>
            </a:r>
          </a:p>
        </p:txBody>
      </p:sp>
    </p:spTree>
    <p:extLst>
      <p:ext uri="{BB962C8B-B14F-4D97-AF65-F5344CB8AC3E}">
        <p14:creationId xmlns:p14="http://schemas.microsoft.com/office/powerpoint/2010/main" val="3290386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base_pair__major_minor_groove.jpg">
            <a:extLst>
              <a:ext uri="{FF2B5EF4-FFF2-40B4-BE49-F238E27FC236}">
                <a16:creationId xmlns:a16="http://schemas.microsoft.com/office/drawing/2014/main" id="{DE96A495-C6A8-6E43-A433-B20DD643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91440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8998F-9787-8356-2616-9EA36771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4973383" cy="3771537"/>
          </a:xfrm>
          <a:prstGeom prst="rect">
            <a:avLst/>
          </a:prstGeom>
        </p:spPr>
      </p:pic>
      <p:pic>
        <p:nvPicPr>
          <p:cNvPr id="7" name="Picture 1" descr="base_pair__major_minor_groove.jpg">
            <a:extLst>
              <a:ext uri="{FF2B5EF4-FFF2-40B4-BE49-F238E27FC236}">
                <a16:creationId xmlns:a16="http://schemas.microsoft.com/office/drawing/2014/main" id="{B2A07633-33E8-A94C-AF62-69B6BE376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27" y="374021"/>
            <a:ext cx="4973383" cy="18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80639-F7FB-9831-13B4-C7679635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83" y="2819400"/>
            <a:ext cx="4257318" cy="37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70205A-674A-D4CC-5C46-544C9117A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5003800" cy="579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AFB5D-2FBF-4771-8C30-F111B661F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55" y="1724025"/>
            <a:ext cx="4341045" cy="3752850"/>
          </a:xfrm>
          <a:prstGeom prst="rect">
            <a:avLst/>
          </a:prstGeom>
        </p:spPr>
      </p:pic>
      <p:pic>
        <p:nvPicPr>
          <p:cNvPr id="1026" name="Picture 2" descr="Free picture: coins, dollar, metal, fortune, rich, investment, cent, many,  money, pile">
            <a:extLst>
              <a:ext uri="{FF2B5EF4-FFF2-40B4-BE49-F238E27FC236}">
                <a16:creationId xmlns:a16="http://schemas.microsoft.com/office/drawing/2014/main" id="{02C70E0B-13FE-1A96-2767-A8B7DBB6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0" y="1123950"/>
            <a:ext cx="127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FC19FE1-77F4-B06A-86A0-1B849D7E8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B-Form Helix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(B-DNA)</a:t>
            </a:r>
          </a:p>
        </p:txBody>
      </p:sp>
    </p:spTree>
    <p:extLst>
      <p:ext uri="{BB962C8B-B14F-4D97-AF65-F5344CB8AC3E}">
        <p14:creationId xmlns:p14="http://schemas.microsoft.com/office/powerpoint/2010/main" val="263822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888273A-CDBD-E8B2-84CA-51F72F3B3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A-Form Helix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(A-DNA, RNA)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1A676-BFD6-3E22-A31E-564069452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51809"/>
            <a:ext cx="3615133" cy="3154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B5361-A2A7-A532-F83D-5572A037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3" y="685800"/>
            <a:ext cx="457395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4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ig_24_02b">
            <a:extLst>
              <a:ext uri="{FF2B5EF4-FFF2-40B4-BE49-F238E27FC236}">
                <a16:creationId xmlns:a16="http://schemas.microsoft.com/office/drawing/2014/main" id="{67117E44-2199-DD4A-818B-85775AF4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73100"/>
            <a:ext cx="85312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>
            <a:extLst>
              <a:ext uri="{FF2B5EF4-FFF2-40B4-BE49-F238E27FC236}">
                <a16:creationId xmlns:a16="http://schemas.microsoft.com/office/drawing/2014/main" id="{2649F3C4-CCD8-8D4B-9840-AF1AAB1A8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24-2b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>
            <a:extLst>
              <a:ext uri="{FF2B5EF4-FFF2-40B4-BE49-F238E27FC236}">
                <a16:creationId xmlns:a16="http://schemas.microsoft.com/office/drawing/2014/main" id="{323AA46C-C06D-9F4C-823C-3742D603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919149-0948-534F-B57F-522218BC105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F9A2ACC6-7439-0D42-AB4D-95E8BE05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1676400"/>
            <a:ext cx="1776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Helical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Parameters</a:t>
            </a:r>
          </a:p>
        </p:txBody>
      </p:sp>
      <p:pic>
        <p:nvPicPr>
          <p:cNvPr id="41988" name="Picture 11">
            <a:extLst>
              <a:ext uri="{FF2B5EF4-FFF2-40B4-BE49-F238E27FC236}">
                <a16:creationId xmlns:a16="http://schemas.microsoft.com/office/drawing/2014/main" id="{4C9EB7E1-D4BC-F94E-A632-88F656498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28600"/>
            <a:ext cx="5118100" cy="652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A717B53F-6154-5E4D-B0CA-7A1F8134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242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>
            <a:extLst>
              <a:ext uri="{FF2B5EF4-FFF2-40B4-BE49-F238E27FC236}">
                <a16:creationId xmlns:a16="http://schemas.microsoft.com/office/drawing/2014/main" id="{BCCFDC84-2C8E-754A-9B5D-6A486875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81000"/>
            <a:ext cx="21859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Torsion Angles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Sugar Puckers</a:t>
            </a: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98AD74C4-DB91-724D-851E-5319A4FB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752600"/>
            <a:ext cx="34036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146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7">
            <a:extLst>
              <a:ext uri="{FF2B5EF4-FFF2-40B4-BE49-F238E27FC236}">
                <a16:creationId xmlns:a16="http://schemas.microsoft.com/office/drawing/2014/main" id="{65AC5403-39DE-4742-84AC-6AB96AB8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3962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>
            <a:extLst>
              <a:ext uri="{FF2B5EF4-FFF2-40B4-BE49-F238E27FC236}">
                <a16:creationId xmlns:a16="http://schemas.microsoft.com/office/drawing/2014/main" id="{D2B86519-C005-9242-BC72-D592DA4BB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881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hoogsteenpb.jpg">
            <a:extLst>
              <a:ext uri="{FF2B5EF4-FFF2-40B4-BE49-F238E27FC236}">
                <a16:creationId xmlns:a16="http://schemas.microsoft.com/office/drawing/2014/main" id="{64E1F273-CA26-B54F-A9C7-32176E92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477837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5" descr="hoogsteen.gif">
            <a:extLst>
              <a:ext uri="{FF2B5EF4-FFF2-40B4-BE49-F238E27FC236}">
                <a16:creationId xmlns:a16="http://schemas.microsoft.com/office/drawing/2014/main" id="{0EF0193F-8E89-5647-B77D-418E5DDD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400"/>
            <a:ext cx="74422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3F55-AFE4-7C99-D047-DAFFC321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4753" y="1689847"/>
            <a:ext cx="3227294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934D9-E8DB-5B58-D509-9E47F569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104" y="3316619"/>
            <a:ext cx="3646774" cy="344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7E523-CEE7-CC1D-9A38-B7E20C39A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898" y="0"/>
            <a:ext cx="3937000" cy="3341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303465-87A4-2E76-60C6-45AE9CD13D1D}"/>
              </a:ext>
            </a:extLst>
          </p:cNvPr>
          <p:cNvSpPr txBox="1"/>
          <p:nvPr/>
        </p:nvSpPr>
        <p:spPr>
          <a:xfrm>
            <a:off x="152400" y="273506"/>
            <a:ext cx="4251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ATP</a:t>
            </a:r>
          </a:p>
          <a:p>
            <a:r>
              <a:rPr lang="en-US" dirty="0"/>
              <a:t>The energy currency and a building block of RNA</a:t>
            </a:r>
          </a:p>
          <a:p>
            <a:r>
              <a:rPr lang="en-US" dirty="0"/>
              <a:t>There are </a:t>
            </a:r>
          </a:p>
          <a:p>
            <a:r>
              <a:rPr lang="en-US" dirty="0"/>
              <a:t>4 NTPs, and</a:t>
            </a:r>
          </a:p>
          <a:p>
            <a:r>
              <a:rPr lang="en-US" dirty="0"/>
              <a:t>4 dNTPs</a:t>
            </a:r>
          </a:p>
        </p:txBody>
      </p:sp>
    </p:spTree>
    <p:extLst>
      <p:ext uri="{BB962C8B-B14F-4D97-AF65-F5344CB8AC3E}">
        <p14:creationId xmlns:p14="http://schemas.microsoft.com/office/powerpoint/2010/main" val="702532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36BAC4-73E1-A316-8CF6-DAD38201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78" y="1115519"/>
            <a:ext cx="4385476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246B4-128E-6250-5F98-1DDA921D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4" y="3492709"/>
            <a:ext cx="397002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6ED34-4551-6F6C-85AB-A2B9D11F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190" y="1524631"/>
            <a:ext cx="4647809" cy="47999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8F42BE-EB30-FC4A-1DFF-9CDEDD3D7133}"/>
              </a:ext>
            </a:extLst>
          </p:cNvPr>
          <p:cNvSpPr txBox="1">
            <a:spLocks/>
          </p:cNvSpPr>
          <p:nvPr/>
        </p:nvSpPr>
        <p:spPr>
          <a:xfrm>
            <a:off x="457554" y="411605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G-quadruplexes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19665-7894-C3FA-9885-E5645B0E09B1}"/>
              </a:ext>
            </a:extLst>
          </p:cNvPr>
          <p:cNvSpPr txBox="1"/>
          <p:nvPr/>
        </p:nvSpPr>
        <p:spPr>
          <a:xfrm>
            <a:off x="5247684" y="1537091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baseline="-25000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42720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AB84DF-F979-3A55-627D-7C940179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</a:t>
            </a:r>
            <a:r>
              <a:rPr lang="en-US" sz="2000" dirty="0">
                <a:solidFill>
                  <a:schemeClr val="bg1"/>
                </a:solidFill>
              </a:rPr>
              <a:t>RNA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0BBCE-C6B0-D4FD-D6D6-61E4A5614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2937718" cy="5791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3B804A-9BD2-2289-1395-297F934F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20117"/>
            <a:ext cx="5181600" cy="20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2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8A6E7A01-4AAC-1D4B-87B2-BC185F0F7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2362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watson_crick_1.jpg">
            <a:extLst>
              <a:ext uri="{FF2B5EF4-FFF2-40B4-BE49-F238E27FC236}">
                <a16:creationId xmlns:a16="http://schemas.microsoft.com/office/drawing/2014/main" id="{21BD9019-5679-6E44-8BBB-CAA0C90EC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52400"/>
            <a:ext cx="3905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escaped_notice_watson_crick_1953.jpg">
            <a:extLst>
              <a:ext uri="{FF2B5EF4-FFF2-40B4-BE49-F238E27FC236}">
                <a16:creationId xmlns:a16="http://schemas.microsoft.com/office/drawing/2014/main" id="{DE60C407-0D6B-B641-BBB9-8818AF2FD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38500"/>
            <a:ext cx="5907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8">
            <a:extLst>
              <a:ext uri="{FF2B5EF4-FFF2-40B4-BE49-F238E27FC236}">
                <a16:creationId xmlns:a16="http://schemas.microsoft.com/office/drawing/2014/main" id="{6D0970CC-CE0C-0641-ADCB-5185298B3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44" y="4251975"/>
            <a:ext cx="571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</a:rPr>
              <a:t>Watson, J. D., and Crick, F. H. (1953) Molecular Structure of Nucleic Acids: A Structure for Deoxyribose Nucleic Acid., Nature 171, 737-738.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81A86-7D3D-9FDB-8131-075C296417F3}"/>
              </a:ext>
            </a:extLst>
          </p:cNvPr>
          <p:cNvSpPr txBox="1"/>
          <p:nvPr/>
        </p:nvSpPr>
        <p:spPr>
          <a:xfrm>
            <a:off x="19050" y="11046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4F2FF83-8137-B6B7-3EF1-228496CA9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71" y="4825354"/>
            <a:ext cx="2533650" cy="1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72D5E39-B081-5E31-D44B-C6D0FE14E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003869"/>
            <a:ext cx="2533650" cy="1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watson_crick_1953.pdf">
            <a:extLst>
              <a:ext uri="{FF2B5EF4-FFF2-40B4-BE49-F238E27FC236}">
                <a16:creationId xmlns:a16="http://schemas.microsoft.com/office/drawing/2014/main" id="{0D58F109-CE6C-D141-A7D3-F16AD610B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5" descr="watson_crick_1953.pdf">
            <a:extLst>
              <a:ext uri="{FF2B5EF4-FFF2-40B4-BE49-F238E27FC236}">
                <a16:creationId xmlns:a16="http://schemas.microsoft.com/office/drawing/2014/main" id="{F493759B-08CB-BC41-BA9E-43D11339C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e Placeholder 1">
            <a:extLst>
              <a:ext uri="{FF2B5EF4-FFF2-40B4-BE49-F238E27FC236}">
                <a16:creationId xmlns:a16="http://schemas.microsoft.com/office/drawing/2014/main" id="{7965C8A3-A5DD-C24B-9089-40AECFD96D4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Fall 2011</a:t>
            </a:r>
          </a:p>
        </p:txBody>
      </p:sp>
      <p:sp>
        <p:nvSpPr>
          <p:cNvPr id="17410" name="Footer Placeholder 2">
            <a:extLst>
              <a:ext uri="{FF2B5EF4-FFF2-40B4-BE49-F238E27FC236}">
                <a16:creationId xmlns:a16="http://schemas.microsoft.com/office/drawing/2014/main" id="{F3C92BF2-BEAB-F641-9A30-CFB995D38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Chem 6572 (3)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AFE6DA0E-4059-E046-96F8-4270E1E0F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2BAA2D-06FC-8D43-9276-4C526402C1A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44D13C18-1930-F640-A702-C92E0AE1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6350"/>
            <a:ext cx="5038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id="{A195258A-FDC8-804C-8644-DD209E56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59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Photograph 51 · Rosalind Franklin University">
            <a:extLst>
              <a:ext uri="{FF2B5EF4-FFF2-40B4-BE49-F238E27FC236}">
                <a16:creationId xmlns:a16="http://schemas.microsoft.com/office/drawing/2014/main" id="{33EB8DF4-F7E7-1B42-97C4-9A043634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43200"/>
            <a:ext cx="2057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D943320F-4C99-9646-9089-8AAFDEF0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6">
            <a:extLst>
              <a:ext uri="{FF2B5EF4-FFF2-40B4-BE49-F238E27FC236}">
                <a16:creationId xmlns:a16="http://schemas.microsoft.com/office/drawing/2014/main" id="{264CC212-63C7-5E4D-8352-DE790DF25B8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6213" y="583565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photo 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Ray Gosling, Rosalind Franklin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E77FD1CA-9E0D-2A4A-AB2A-4C78035E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669E9F-E9C3-2A4E-A488-613B3C3C66C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77AA715-B207-CB46-B03D-7C5C27C49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Nucleic Acid Covalent Structure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03730F5F-B848-DC4A-A3C3-ABDEAE875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9550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>
            <a:extLst>
              <a:ext uri="{FF2B5EF4-FFF2-40B4-BE49-F238E27FC236}">
                <a16:creationId xmlns:a16="http://schemas.microsoft.com/office/drawing/2014/main" id="{20F084BA-91DB-1F44-A8A2-CB5AC7F2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9B3C0A-A643-BC4E-BD16-A838E3B9641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  <p:pic>
        <p:nvPicPr>
          <p:cNvPr id="22530" name="Picture 4">
            <a:extLst>
              <a:ext uri="{FF2B5EF4-FFF2-40B4-BE49-F238E27FC236}">
                <a16:creationId xmlns:a16="http://schemas.microsoft.com/office/drawing/2014/main" id="{30714F1A-EAB5-3249-B4F9-2F8F20BCE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28600"/>
            <a:ext cx="53355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>
            <a:extLst>
              <a:ext uri="{FF2B5EF4-FFF2-40B4-BE49-F238E27FC236}">
                <a16:creationId xmlns:a16="http://schemas.microsoft.com/office/drawing/2014/main" id="{5D103F5A-6464-874E-80DA-EC286EEB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429000"/>
            <a:ext cx="53355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3">
            <a:extLst>
              <a:ext uri="{FF2B5EF4-FFF2-40B4-BE49-F238E27FC236}">
                <a16:creationId xmlns:a16="http://schemas.microsoft.com/office/drawing/2014/main" id="{A8B31269-4830-DD47-A4EF-85C40392F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117" y="1600200"/>
            <a:ext cx="28248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Canonical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Base Pairs in double-stranded DNA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(aka: Watson-Crick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base pairs)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>
            <a:extLst>
              <a:ext uri="{FF2B5EF4-FFF2-40B4-BE49-F238E27FC236}">
                <a16:creationId xmlns:a16="http://schemas.microsoft.com/office/drawing/2014/main" id="{BEDD06AB-0024-564A-BCDC-A8541E88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3" y="3972114"/>
            <a:ext cx="1725871" cy="159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>
            <a:extLst>
              <a:ext uri="{FF2B5EF4-FFF2-40B4-BE49-F238E27FC236}">
                <a16:creationId xmlns:a16="http://schemas.microsoft.com/office/drawing/2014/main" id="{2FB71DA4-05C5-3642-8FCC-4A1261262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71" y="685708"/>
            <a:ext cx="2142554" cy="22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8E77B9-EB05-8271-AA81-0B09196C6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759896"/>
            <a:ext cx="5760698" cy="2767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39067E-AB87-8B3B-EFBA-08FDB29C9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273" y="330778"/>
            <a:ext cx="5760698" cy="28932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D669D7-6064-FCCA-BEA8-147B3656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0" y="3710861"/>
            <a:ext cx="1398659" cy="15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12CFB-0627-ABF1-2F62-10CDA649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6" y="658514"/>
            <a:ext cx="1481340" cy="19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0617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21154</TotalTime>
  <Words>118</Words>
  <Application>Microsoft Macintosh PowerPoint</Application>
  <PresentationFormat>On-screen Show (4:3)</PresentationFormat>
  <Paragraphs>37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                                                              RNA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238</cp:revision>
  <cp:lastPrinted>2011-10-05T13:54:09Z</cp:lastPrinted>
  <dcterms:created xsi:type="dcterms:W3CDTF">2011-09-19T13:06:50Z</dcterms:created>
  <dcterms:modified xsi:type="dcterms:W3CDTF">2024-03-26T13:28:12Z</dcterms:modified>
</cp:coreProperties>
</file>