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0"/>
  </p:notesMasterIdLst>
  <p:sldIdLst>
    <p:sldId id="380" r:id="rId2"/>
    <p:sldId id="392" r:id="rId3"/>
    <p:sldId id="393" r:id="rId4"/>
    <p:sldId id="394" r:id="rId5"/>
    <p:sldId id="322" r:id="rId6"/>
    <p:sldId id="385" r:id="rId7"/>
    <p:sldId id="381" r:id="rId8"/>
    <p:sldId id="382" r:id="rId9"/>
    <p:sldId id="383" r:id="rId10"/>
    <p:sldId id="384" r:id="rId11"/>
    <p:sldId id="386" r:id="rId12"/>
    <p:sldId id="395" r:id="rId13"/>
    <p:sldId id="389" r:id="rId14"/>
    <p:sldId id="390" r:id="rId15"/>
    <p:sldId id="391" r:id="rId16"/>
    <p:sldId id="388" r:id="rId17"/>
    <p:sldId id="396" r:id="rId18"/>
    <p:sldId id="397" r:id="rId19"/>
    <p:sldId id="268" r:id="rId20"/>
    <p:sldId id="264" r:id="rId21"/>
    <p:sldId id="315" r:id="rId22"/>
    <p:sldId id="267" r:id="rId23"/>
    <p:sldId id="266" r:id="rId24"/>
    <p:sldId id="324" r:id="rId25"/>
    <p:sldId id="269" r:id="rId26"/>
    <p:sldId id="325" r:id="rId27"/>
    <p:sldId id="326" r:id="rId28"/>
    <p:sldId id="328" r:id="rId29"/>
    <p:sldId id="327" r:id="rId30"/>
    <p:sldId id="273" r:id="rId31"/>
    <p:sldId id="329" r:id="rId32"/>
    <p:sldId id="398" r:id="rId33"/>
    <p:sldId id="344" r:id="rId34"/>
    <p:sldId id="345" r:id="rId35"/>
    <p:sldId id="346" r:id="rId36"/>
    <p:sldId id="347" r:id="rId37"/>
    <p:sldId id="265" r:id="rId38"/>
    <p:sldId id="356" r:id="rId39"/>
    <p:sldId id="357" r:id="rId40"/>
    <p:sldId id="355" r:id="rId41"/>
    <p:sldId id="337" r:id="rId42"/>
    <p:sldId id="353" r:id="rId43"/>
    <p:sldId id="352" r:id="rId44"/>
    <p:sldId id="276" r:id="rId45"/>
    <p:sldId id="335" r:id="rId46"/>
    <p:sldId id="279" r:id="rId47"/>
    <p:sldId id="348" r:id="rId48"/>
    <p:sldId id="349" r:id="rId49"/>
    <p:sldId id="350" r:id="rId50"/>
    <p:sldId id="351" r:id="rId51"/>
    <p:sldId id="330" r:id="rId52"/>
    <p:sldId id="331" r:id="rId53"/>
    <p:sldId id="338" r:id="rId54"/>
    <p:sldId id="336" r:id="rId55"/>
    <p:sldId id="334" r:id="rId56"/>
    <p:sldId id="342" r:id="rId57"/>
    <p:sldId id="343" r:id="rId58"/>
    <p:sldId id="280" r:id="rId59"/>
    <p:sldId id="260" r:id="rId60"/>
    <p:sldId id="261" r:id="rId61"/>
    <p:sldId id="262" r:id="rId62"/>
    <p:sldId id="263" r:id="rId63"/>
    <p:sldId id="291" r:id="rId64"/>
    <p:sldId id="292" r:id="rId65"/>
    <p:sldId id="293" r:id="rId66"/>
    <p:sldId id="294" r:id="rId67"/>
    <p:sldId id="295" r:id="rId68"/>
    <p:sldId id="296" r:id="rId69"/>
    <p:sldId id="297" r:id="rId70"/>
    <p:sldId id="298" r:id="rId71"/>
    <p:sldId id="299" r:id="rId72"/>
    <p:sldId id="300" r:id="rId73"/>
    <p:sldId id="301" r:id="rId74"/>
    <p:sldId id="302" r:id="rId75"/>
    <p:sldId id="303" r:id="rId76"/>
    <p:sldId id="316" r:id="rId77"/>
    <p:sldId id="317" r:id="rId78"/>
    <p:sldId id="304" r:id="rId79"/>
    <p:sldId id="305" r:id="rId80"/>
    <p:sldId id="306" r:id="rId81"/>
    <p:sldId id="307" r:id="rId82"/>
    <p:sldId id="308" r:id="rId83"/>
    <p:sldId id="309" r:id="rId84"/>
    <p:sldId id="310" r:id="rId85"/>
    <p:sldId id="311" r:id="rId86"/>
    <p:sldId id="312" r:id="rId87"/>
    <p:sldId id="313" r:id="rId88"/>
    <p:sldId id="314" r:id="rId8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9"/>
    <p:restoredTop sz="94717"/>
  </p:normalViewPr>
  <p:slideViewPr>
    <p:cSldViewPr>
      <p:cViewPr>
        <p:scale>
          <a:sx n="71" d="100"/>
          <a:sy n="71" d="100"/>
        </p:scale>
        <p:origin x="1784" y="3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C273443F-35B5-B646-B07D-EEC7BF6B4D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104451" name="Rectangle 3">
            <a:extLst>
              <a:ext uri="{FF2B5EF4-FFF2-40B4-BE49-F238E27FC236}">
                <a16:creationId xmlns:a16="http://schemas.microsoft.com/office/drawing/2014/main" id="{7C8438E6-1ED8-2941-AF96-25CF7B9B10B3}"/>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D3782308-3437-A646-95B1-23FB26768BD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a:extLst>
              <a:ext uri="{FF2B5EF4-FFF2-40B4-BE49-F238E27FC236}">
                <a16:creationId xmlns:a16="http://schemas.microsoft.com/office/drawing/2014/main" id="{2D810420-F282-2144-BBA0-E4904BAD7D2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4454" name="Rectangle 6">
            <a:extLst>
              <a:ext uri="{FF2B5EF4-FFF2-40B4-BE49-F238E27FC236}">
                <a16:creationId xmlns:a16="http://schemas.microsoft.com/office/drawing/2014/main" id="{8D09B685-F61F-7F4D-8CE0-44CC7B79964C}"/>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104455" name="Rectangle 7">
            <a:extLst>
              <a:ext uri="{FF2B5EF4-FFF2-40B4-BE49-F238E27FC236}">
                <a16:creationId xmlns:a16="http://schemas.microsoft.com/office/drawing/2014/main" id="{5242310F-55EB-5F47-86A1-4E7FB297C0B1}"/>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7969CAE-5B9E-BB40-BEEE-7D8FFE2FBD2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5BC22124-65B0-8D47-9E02-A530894544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31E664C-D8BD-CB46-AA67-CD9FE42AA583}" type="slidenum">
              <a:rPr lang="en-US" altLang="en-US" sz="1200"/>
              <a:pPr/>
              <a:t>16</a:t>
            </a:fld>
            <a:endParaRPr lang="en-US" altLang="en-US" sz="1200"/>
          </a:p>
        </p:txBody>
      </p:sp>
      <p:sp>
        <p:nvSpPr>
          <p:cNvPr id="21506" name="Rectangle 2">
            <a:extLst>
              <a:ext uri="{FF2B5EF4-FFF2-40B4-BE49-F238E27FC236}">
                <a16:creationId xmlns:a16="http://schemas.microsoft.com/office/drawing/2014/main" id="{126245CA-98FE-4046-9EFE-B1BAE40A53E4}"/>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2CF98012-2061-D54C-BEB7-02CE775051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190439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B5A1DA7C-76E3-304B-A456-4775AAD8A1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C815EF8-760A-7846-975B-1F1E43A87E92}" type="slidenum">
              <a:rPr lang="en-US" altLang="en-US" sz="1200"/>
              <a:pPr/>
              <a:t>30</a:t>
            </a:fld>
            <a:endParaRPr lang="en-US" altLang="en-US" sz="1200"/>
          </a:p>
        </p:txBody>
      </p:sp>
      <p:sp>
        <p:nvSpPr>
          <p:cNvPr id="44034" name="Rectangle 2">
            <a:extLst>
              <a:ext uri="{FF2B5EF4-FFF2-40B4-BE49-F238E27FC236}">
                <a16:creationId xmlns:a16="http://schemas.microsoft.com/office/drawing/2014/main" id="{D358EAA9-AB54-8A43-B92A-3D50BD68ECD7}"/>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2D8EF7F3-4AEE-8141-AB3D-26BD87653D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F9C33DFC-FCC8-1C42-8544-A53FC12EE3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6B303CA-72D9-8246-A31C-7BC03EC2EE7B}" type="slidenum">
              <a:rPr lang="en-US" altLang="en-US" sz="1200"/>
              <a:pPr/>
              <a:t>31</a:t>
            </a:fld>
            <a:endParaRPr lang="en-US" altLang="en-US" sz="1200"/>
          </a:p>
        </p:txBody>
      </p:sp>
      <p:sp>
        <p:nvSpPr>
          <p:cNvPr id="46082" name="Rectangle 2">
            <a:extLst>
              <a:ext uri="{FF2B5EF4-FFF2-40B4-BE49-F238E27FC236}">
                <a16:creationId xmlns:a16="http://schemas.microsoft.com/office/drawing/2014/main" id="{286588CF-278B-9347-ACA1-BD38250F824C}"/>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E86E8C14-4A1A-7646-A136-B32E205E22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AD05FD62-A449-294D-9CFC-EAAB9DE602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45EB163-8A75-D64B-B157-B5B138E0AA19}" type="slidenum">
              <a:rPr lang="en-US" altLang="en-US" sz="1200"/>
              <a:pPr/>
              <a:t>32</a:t>
            </a:fld>
            <a:endParaRPr lang="en-US" altLang="en-US" sz="1200"/>
          </a:p>
        </p:txBody>
      </p:sp>
      <p:sp>
        <p:nvSpPr>
          <p:cNvPr id="79874" name="Rectangle 2">
            <a:extLst>
              <a:ext uri="{FF2B5EF4-FFF2-40B4-BE49-F238E27FC236}">
                <a16:creationId xmlns:a16="http://schemas.microsoft.com/office/drawing/2014/main" id="{99AD3CDE-46A3-B846-A4B7-5898FE4FD23F}"/>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322563C1-579A-0440-AB55-5F8C168D03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964395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D3716D13-C47F-2D4E-BD02-C40B9DD120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F817DE0-AA9A-4A42-B427-7F63C3B60310}" type="slidenum">
              <a:rPr lang="en-US" altLang="en-US" sz="1200"/>
              <a:pPr/>
              <a:t>37</a:t>
            </a:fld>
            <a:endParaRPr lang="en-US" altLang="en-US" sz="1200"/>
          </a:p>
        </p:txBody>
      </p:sp>
      <p:sp>
        <p:nvSpPr>
          <p:cNvPr id="19458" name="Rectangle 2">
            <a:extLst>
              <a:ext uri="{FF2B5EF4-FFF2-40B4-BE49-F238E27FC236}">
                <a16:creationId xmlns:a16="http://schemas.microsoft.com/office/drawing/2014/main" id="{2E355071-D136-2A4B-8BBA-A93A0456878C}"/>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ECB8D7B4-7076-8D4C-B032-15816A7513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964675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AE399E8F-7D87-C742-B033-3D1CC6D5E5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96139C4-AE4D-EF46-A6C8-22DFAF7877A4}" type="slidenum">
              <a:rPr lang="en-US" altLang="en-US" sz="1200"/>
              <a:pPr/>
              <a:t>41</a:t>
            </a:fld>
            <a:endParaRPr lang="en-US" altLang="en-US" sz="1200"/>
          </a:p>
        </p:txBody>
      </p:sp>
      <p:sp>
        <p:nvSpPr>
          <p:cNvPr id="53250" name="Rectangle 2">
            <a:extLst>
              <a:ext uri="{FF2B5EF4-FFF2-40B4-BE49-F238E27FC236}">
                <a16:creationId xmlns:a16="http://schemas.microsoft.com/office/drawing/2014/main" id="{E4BE8DFC-1807-094B-97B8-4691FDBAA4A6}"/>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63A36485-9F58-2044-ACE2-7471EBFA6A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5FCD8E19-0A0F-604E-9210-4464C1FE93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8A6B5DE-8C74-8D44-9783-364701C5C604}" type="slidenum">
              <a:rPr lang="en-US" altLang="en-US" sz="1200"/>
              <a:pPr/>
              <a:t>44</a:t>
            </a:fld>
            <a:endParaRPr lang="en-US" altLang="en-US" sz="1200"/>
          </a:p>
        </p:txBody>
      </p:sp>
      <p:sp>
        <p:nvSpPr>
          <p:cNvPr id="57346" name="Rectangle 2">
            <a:extLst>
              <a:ext uri="{FF2B5EF4-FFF2-40B4-BE49-F238E27FC236}">
                <a16:creationId xmlns:a16="http://schemas.microsoft.com/office/drawing/2014/main" id="{D38CA2F0-3A88-284A-B6E4-574067A14631}"/>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A1BC14DC-AB62-7B46-9F60-331DE591FF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pitchFamily="2" charset="0"/>
                <a:ea typeface="ＭＳ Ｐゴシック" panose="020B0600070205080204" pitchFamily="34" charset="-128"/>
              </a:rPr>
              <a:t>bacteria</a:t>
            </a:r>
          </a:p>
          <a:p>
            <a:endParaRPr lang="en-US" altLang="en-US">
              <a:latin typeface="Times" pitchFamily="2" charset="0"/>
              <a:ea typeface="ＭＳ Ｐゴシック" panose="020B0600070205080204" pitchFamily="34" charset="-128"/>
            </a:endParaRPr>
          </a:p>
          <a:p>
            <a:r>
              <a:rPr lang="en-US" altLang="en-US">
                <a:latin typeface="Times" pitchFamily="2" charset="0"/>
                <a:ea typeface="ＭＳ Ｐゴシック" panose="020B0600070205080204" pitchFamily="34" charset="-128"/>
              </a:rPr>
              <a:t>    * α: two α subunits help with assembly and bind with regulatory elements. </a:t>
            </a:r>
          </a:p>
          <a:p>
            <a:r>
              <a:rPr lang="en-US" altLang="en-US">
                <a:latin typeface="Times" pitchFamily="2" charset="0"/>
                <a:ea typeface="ＭＳ Ｐゴシック" panose="020B0600070205080204" pitchFamily="34" charset="-128"/>
              </a:rPr>
              <a:t>    * β: the polymerase activity (catalyzes the synthesis of RNA).</a:t>
            </a:r>
          </a:p>
          <a:p>
            <a:r>
              <a:rPr lang="en-US" altLang="en-US">
                <a:latin typeface="Times" pitchFamily="2" charset="0"/>
                <a:ea typeface="ＭＳ Ｐゴシック" panose="020B0600070205080204" pitchFamily="34" charset="-128"/>
              </a:rPr>
              <a:t>    * β': binds to DNA (nonspecifically) (</a:t>
            </a:r>
            <a:r>
              <a:rPr lang="en-US" altLang="en-US">
                <a:latin typeface="Symbol" pitchFamily="2" charset="2"/>
                <a:ea typeface="ＭＳ Ｐゴシック" panose="020B0600070205080204" pitchFamily="34" charset="-128"/>
              </a:rPr>
              <a:t>b</a:t>
            </a:r>
            <a:r>
              <a:rPr lang="en-US" altLang="en-US">
                <a:latin typeface="Times" pitchFamily="2" charset="0"/>
                <a:ea typeface="ＭＳ Ｐゴシック" panose="020B0600070205080204" pitchFamily="34" charset="-128"/>
              </a:rPr>
              <a:t> + </a:t>
            </a:r>
            <a:r>
              <a:rPr lang="en-US" altLang="en-US">
                <a:latin typeface="Symbol" pitchFamily="2" charset="2"/>
                <a:ea typeface="ＭＳ Ｐゴシック" panose="020B0600070205080204" pitchFamily="34" charset="-128"/>
              </a:rPr>
              <a:t>b</a:t>
            </a:r>
            <a:r>
              <a:rPr lang="en-US" altLang="en-US">
                <a:latin typeface="Times" pitchFamily="2" charset="0"/>
                <a:ea typeface="ＭＳ Ｐゴシック" panose="020B0600070205080204" pitchFamily="34" charset="-128"/>
              </a:rPr>
              <a:t>’ form claw).</a:t>
            </a:r>
          </a:p>
          <a:p>
            <a:r>
              <a:rPr lang="en-US" altLang="en-US">
                <a:latin typeface="Times" pitchFamily="2" charset="0"/>
                <a:ea typeface="ＭＳ Ｐゴシック" panose="020B0600070205080204" pitchFamily="34" charset="-128"/>
              </a:rPr>
              <a:t>    * ω: promotes assembly </a:t>
            </a:r>
          </a:p>
          <a:p>
            <a:r>
              <a:rPr lang="en-US" altLang="en-US">
                <a:latin typeface="Times" pitchFamily="2" charset="0"/>
                <a:ea typeface="ＭＳ Ｐゴシック" panose="020B0600070205080204" pitchFamily="34" charset="-128"/>
              </a:rPr>
              <a:t>    * </a:t>
            </a:r>
            <a:r>
              <a:rPr lang="en-US" altLang="en-US">
                <a:latin typeface="Symbol" pitchFamily="2" charset="2"/>
                <a:ea typeface="ＭＳ Ｐゴシック" panose="020B0600070205080204" pitchFamily="34" charset="-128"/>
              </a:rPr>
              <a:t>s:</a:t>
            </a:r>
            <a:r>
              <a:rPr lang="en-US" altLang="en-US">
                <a:latin typeface="Times" pitchFamily="2" charset="0"/>
                <a:ea typeface="ＭＳ Ｐゴシック" panose="020B0600070205080204" pitchFamily="34" charset="-128"/>
              </a:rPr>
              <a:t> dissociates after initiation (not shown above, there are many different </a:t>
            </a:r>
            <a:r>
              <a:rPr lang="en-US" altLang="en-US">
                <a:latin typeface="Symbol" pitchFamily="2" charset="2"/>
                <a:ea typeface="ＭＳ Ｐゴシック" panose="020B0600070205080204" pitchFamily="34" charset="-128"/>
              </a:rPr>
              <a:t>s</a:t>
            </a:r>
            <a:r>
              <a:rPr lang="en-US" altLang="en-US">
                <a:latin typeface="Times" pitchFamily="2" charset="0"/>
                <a:ea typeface="ＭＳ Ｐゴシック" panose="020B0600070205080204" pitchFamily="34" charset="-128"/>
              </a:rPr>
              <a:t>’s)</a:t>
            </a:r>
          </a:p>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72AF6E2F-107B-7942-BC23-15E6424AD1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D774B9A-B6E2-2349-9E82-7862D6F1535C}" type="slidenum">
              <a:rPr lang="en-US" altLang="en-US" sz="1200"/>
              <a:pPr/>
              <a:t>45</a:t>
            </a:fld>
            <a:endParaRPr lang="en-US" altLang="en-US" sz="1200"/>
          </a:p>
        </p:txBody>
      </p:sp>
      <p:sp>
        <p:nvSpPr>
          <p:cNvPr id="59394" name="Rectangle 2">
            <a:extLst>
              <a:ext uri="{FF2B5EF4-FFF2-40B4-BE49-F238E27FC236}">
                <a16:creationId xmlns:a16="http://schemas.microsoft.com/office/drawing/2014/main" id="{90DD5BF9-77AE-8045-B3D8-FC1A8EBC0065}"/>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FA887C84-E352-2444-974E-93DABC81B6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5DB788A9-FDC2-314D-8836-9FCFA47CA7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4D7E9F1-F0D4-B141-96EF-48D3578DD4D3}" type="slidenum">
              <a:rPr lang="en-US" altLang="en-US" sz="1200"/>
              <a:pPr/>
              <a:t>46</a:t>
            </a:fld>
            <a:endParaRPr lang="en-US" altLang="en-US" sz="1200"/>
          </a:p>
        </p:txBody>
      </p:sp>
      <p:sp>
        <p:nvSpPr>
          <p:cNvPr id="61442" name="Rectangle 2">
            <a:extLst>
              <a:ext uri="{FF2B5EF4-FFF2-40B4-BE49-F238E27FC236}">
                <a16:creationId xmlns:a16="http://schemas.microsoft.com/office/drawing/2014/main" id="{712095F8-02DE-F84F-AE6B-DD1E73E42D3F}"/>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09EA2C2B-EA70-FD42-B959-EAF716A262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1B45199F-2436-EA4D-9034-2E3209DF5A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1BA29FD-DAD2-2F48-8A86-5EC1ACABC6CA}" type="slidenum">
              <a:rPr lang="en-US" altLang="en-US" sz="1200"/>
              <a:pPr/>
              <a:t>51</a:t>
            </a:fld>
            <a:endParaRPr lang="en-US" altLang="en-US" sz="1200"/>
          </a:p>
        </p:txBody>
      </p:sp>
      <p:sp>
        <p:nvSpPr>
          <p:cNvPr id="67586" name="Rectangle 2">
            <a:extLst>
              <a:ext uri="{FF2B5EF4-FFF2-40B4-BE49-F238E27FC236}">
                <a16:creationId xmlns:a16="http://schemas.microsoft.com/office/drawing/2014/main" id="{84D157F5-7CCC-E342-8E8C-A1085EDB9F5D}"/>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F9394352-C819-BF48-B8AE-DEEE5CB4B1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7195E79A-C48B-974D-B696-2D1CD4E992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98BA663-D68D-1941-A948-AD5ACC06C056}" type="slidenum">
              <a:rPr lang="en-US" altLang="en-US" sz="1200"/>
              <a:pPr/>
              <a:t>52</a:t>
            </a:fld>
            <a:endParaRPr lang="en-US" altLang="en-US" sz="1200"/>
          </a:p>
        </p:txBody>
      </p:sp>
      <p:sp>
        <p:nvSpPr>
          <p:cNvPr id="69634" name="Rectangle 2">
            <a:extLst>
              <a:ext uri="{FF2B5EF4-FFF2-40B4-BE49-F238E27FC236}">
                <a16:creationId xmlns:a16="http://schemas.microsoft.com/office/drawing/2014/main" id="{2D8B9BDB-5BD3-124B-9853-B0121CEDB17A}"/>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4744B722-3E37-974F-8AD0-4721C725AE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969CAE-5B9E-BB40-BEEE-7D8FFE2FBD26}" type="slidenum">
              <a:rPr lang="en-US" altLang="en-US" smtClean="0"/>
              <a:pPr/>
              <a:t>18</a:t>
            </a:fld>
            <a:endParaRPr lang="en-US" altLang="en-US"/>
          </a:p>
        </p:txBody>
      </p:sp>
    </p:spTree>
    <p:extLst>
      <p:ext uri="{BB962C8B-B14F-4D97-AF65-F5344CB8AC3E}">
        <p14:creationId xmlns:p14="http://schemas.microsoft.com/office/powerpoint/2010/main" val="3373454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93981882-FCD2-1242-8F7E-34854B6D81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7751520-4758-1D43-AE68-3B90ACCD5EDF}" type="slidenum">
              <a:rPr lang="en-US" altLang="en-US" sz="1200"/>
              <a:pPr/>
              <a:t>53</a:t>
            </a:fld>
            <a:endParaRPr lang="en-US" altLang="en-US" sz="1200"/>
          </a:p>
        </p:txBody>
      </p:sp>
      <p:sp>
        <p:nvSpPr>
          <p:cNvPr id="71682" name="Rectangle 2">
            <a:extLst>
              <a:ext uri="{FF2B5EF4-FFF2-40B4-BE49-F238E27FC236}">
                <a16:creationId xmlns:a16="http://schemas.microsoft.com/office/drawing/2014/main" id="{B6BDFE1A-2BC9-6345-BB9A-57944A5727C8}"/>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8C5D0023-29E9-2440-9204-7D9B8C9681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F65FC602-BC52-A047-B05E-A8F247F895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58DBBFC-004D-934E-B333-88EE85859D40}" type="slidenum">
              <a:rPr lang="en-US" altLang="en-US" sz="1200"/>
              <a:pPr/>
              <a:t>54</a:t>
            </a:fld>
            <a:endParaRPr lang="en-US" altLang="en-US" sz="1200"/>
          </a:p>
        </p:txBody>
      </p:sp>
      <p:sp>
        <p:nvSpPr>
          <p:cNvPr id="73730" name="Rectangle 2">
            <a:extLst>
              <a:ext uri="{FF2B5EF4-FFF2-40B4-BE49-F238E27FC236}">
                <a16:creationId xmlns:a16="http://schemas.microsoft.com/office/drawing/2014/main" id="{8EE2EAA7-EF47-A64D-96D0-257C764C41EE}"/>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311FBDCC-0B43-0E4F-ADA2-225BD898F2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ACF8BA94-54AF-6C42-A875-CAF666DBE2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BA6EA1F-CE3C-9744-81E4-B577580442C3}" type="slidenum">
              <a:rPr lang="en-US" altLang="en-US" sz="1200"/>
              <a:pPr/>
              <a:t>55</a:t>
            </a:fld>
            <a:endParaRPr lang="en-US" altLang="en-US" sz="1200"/>
          </a:p>
        </p:txBody>
      </p:sp>
      <p:sp>
        <p:nvSpPr>
          <p:cNvPr id="75778" name="Rectangle 2">
            <a:extLst>
              <a:ext uri="{FF2B5EF4-FFF2-40B4-BE49-F238E27FC236}">
                <a16:creationId xmlns:a16="http://schemas.microsoft.com/office/drawing/2014/main" id="{FA738457-C78B-0748-9E46-CBFE01D64AA4}"/>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B2659675-5560-FB4C-A2C8-2A5ADA2E3F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AD05FD62-A449-294D-9CFC-EAAB9DE602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45EB163-8A75-D64B-B157-B5B138E0AA19}" type="slidenum">
              <a:rPr lang="en-US" altLang="en-US" sz="1200"/>
              <a:pPr/>
              <a:t>58</a:t>
            </a:fld>
            <a:endParaRPr lang="en-US" altLang="en-US" sz="1200"/>
          </a:p>
        </p:txBody>
      </p:sp>
      <p:sp>
        <p:nvSpPr>
          <p:cNvPr id="79874" name="Rectangle 2">
            <a:extLst>
              <a:ext uri="{FF2B5EF4-FFF2-40B4-BE49-F238E27FC236}">
                <a16:creationId xmlns:a16="http://schemas.microsoft.com/office/drawing/2014/main" id="{99AD3CDE-46A3-B846-A4B7-5898FE4FD23F}"/>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322563C1-579A-0440-AB55-5F8C168D03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4CCE64DA-3BD5-AE4E-A057-29B3B369B4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9F09D89-5BB6-E345-81B5-74A552040631}" type="slidenum">
              <a:rPr lang="en-US" altLang="en-US" sz="1200"/>
              <a:pPr/>
              <a:t>59</a:t>
            </a:fld>
            <a:endParaRPr lang="en-US" altLang="en-US" sz="1200"/>
          </a:p>
        </p:txBody>
      </p:sp>
      <p:sp>
        <p:nvSpPr>
          <p:cNvPr id="81922" name="Rectangle 2">
            <a:extLst>
              <a:ext uri="{FF2B5EF4-FFF2-40B4-BE49-F238E27FC236}">
                <a16:creationId xmlns:a16="http://schemas.microsoft.com/office/drawing/2014/main" id="{1E66A698-8DBA-CE43-8435-5C7514B0A8A4}"/>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2E12D9D9-124E-EF4D-9049-F87A918C3E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179AD86C-0BAD-FB4A-9356-B9BC8FE6D3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4579BC9-5FB7-1542-8180-4EA1FFCFFA55}" type="slidenum">
              <a:rPr lang="en-US" altLang="en-US" sz="1200"/>
              <a:pPr/>
              <a:t>60</a:t>
            </a:fld>
            <a:endParaRPr lang="en-US" altLang="en-US" sz="1200"/>
          </a:p>
        </p:txBody>
      </p:sp>
      <p:sp>
        <p:nvSpPr>
          <p:cNvPr id="83970" name="Rectangle 2">
            <a:extLst>
              <a:ext uri="{FF2B5EF4-FFF2-40B4-BE49-F238E27FC236}">
                <a16:creationId xmlns:a16="http://schemas.microsoft.com/office/drawing/2014/main" id="{FBB2E9BC-E13A-F849-9B7E-4A022286FC28}"/>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7201255E-1637-6E4F-A012-451B62CB65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A8973C32-A133-2F4F-841B-6104DCC842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B420DB4-7E12-7648-94D9-7D03B53E10D7}" type="slidenum">
              <a:rPr lang="en-US" altLang="en-US" sz="1200"/>
              <a:pPr/>
              <a:t>61</a:t>
            </a:fld>
            <a:endParaRPr lang="en-US" altLang="en-US" sz="1200"/>
          </a:p>
        </p:txBody>
      </p:sp>
      <p:sp>
        <p:nvSpPr>
          <p:cNvPr id="86018" name="Rectangle 2">
            <a:extLst>
              <a:ext uri="{FF2B5EF4-FFF2-40B4-BE49-F238E27FC236}">
                <a16:creationId xmlns:a16="http://schemas.microsoft.com/office/drawing/2014/main" id="{5B23DD68-2F4E-314B-87AD-064E35F7A967}"/>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61ED4D62-B465-4243-A85A-0429FD9013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EB11FEDA-606A-C045-BA1D-56311D6E25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EBA6EA7-5DDB-A14A-A446-C11CB4C2D24C}" type="slidenum">
              <a:rPr lang="en-US" altLang="en-US" sz="1200"/>
              <a:pPr/>
              <a:t>62</a:t>
            </a:fld>
            <a:endParaRPr lang="en-US" altLang="en-US" sz="1200"/>
          </a:p>
        </p:txBody>
      </p:sp>
      <p:sp>
        <p:nvSpPr>
          <p:cNvPr id="88066" name="Rectangle 2">
            <a:extLst>
              <a:ext uri="{FF2B5EF4-FFF2-40B4-BE49-F238E27FC236}">
                <a16:creationId xmlns:a16="http://schemas.microsoft.com/office/drawing/2014/main" id="{03D4890F-315F-0246-99DB-2AB7C1284C70}"/>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0780AF7E-0FA3-A04F-8613-F10C80A911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FC50BCC9-3EC4-2648-BC75-CB6335F13E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3674EEE-AA71-0149-92A0-BC00E1826714}" type="slidenum">
              <a:rPr lang="en-US" altLang="en-US" sz="1200"/>
              <a:pPr/>
              <a:t>63</a:t>
            </a:fld>
            <a:endParaRPr lang="en-US" altLang="en-US" sz="1200"/>
          </a:p>
        </p:txBody>
      </p:sp>
      <p:sp>
        <p:nvSpPr>
          <p:cNvPr id="90114" name="Rectangle 2">
            <a:extLst>
              <a:ext uri="{FF2B5EF4-FFF2-40B4-BE49-F238E27FC236}">
                <a16:creationId xmlns:a16="http://schemas.microsoft.com/office/drawing/2014/main" id="{2CEE9C03-29EE-B349-99EA-9F40D5BAA82A}"/>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61280263-4354-0B45-9C6C-596B95CF71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65E2AE43-B869-F745-96FD-FCF8C73017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42F8000-AF85-DB47-AF04-7E95A95EC081}" type="slidenum">
              <a:rPr lang="en-US" altLang="en-US" sz="1200"/>
              <a:pPr/>
              <a:t>64</a:t>
            </a:fld>
            <a:endParaRPr lang="en-US" altLang="en-US" sz="1200"/>
          </a:p>
        </p:txBody>
      </p:sp>
      <p:sp>
        <p:nvSpPr>
          <p:cNvPr id="92162" name="Rectangle 2">
            <a:extLst>
              <a:ext uri="{FF2B5EF4-FFF2-40B4-BE49-F238E27FC236}">
                <a16:creationId xmlns:a16="http://schemas.microsoft.com/office/drawing/2014/main" id="{0101BC8B-4FD8-2242-B7F5-0878D2910653}"/>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305AE68E-3429-224B-8A1B-86887FB33E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F93E399E-92D4-C149-972D-16C3344297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93FF14C-37B2-5042-A63A-F3C140FB848E}" type="slidenum">
              <a:rPr lang="en-US" altLang="en-US" sz="1200"/>
              <a:pPr/>
              <a:t>19</a:t>
            </a:fld>
            <a:endParaRPr lang="en-US" altLang="en-US" sz="1200"/>
          </a:p>
        </p:txBody>
      </p:sp>
      <p:sp>
        <p:nvSpPr>
          <p:cNvPr id="33794" name="Rectangle 2">
            <a:extLst>
              <a:ext uri="{FF2B5EF4-FFF2-40B4-BE49-F238E27FC236}">
                <a16:creationId xmlns:a16="http://schemas.microsoft.com/office/drawing/2014/main" id="{0EF443D6-F01B-324B-86D8-331C3451BCF2}"/>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6C8221ED-A69E-5E48-BF24-485386E464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516242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096922EE-6FC8-DB4C-AFED-7839EDE6AD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5E76FA2-00FC-5E4F-AC39-EBF29B594F1C}" type="slidenum">
              <a:rPr lang="en-US" altLang="en-US" sz="1200"/>
              <a:pPr/>
              <a:t>65</a:t>
            </a:fld>
            <a:endParaRPr lang="en-US" altLang="en-US" sz="1200"/>
          </a:p>
        </p:txBody>
      </p:sp>
      <p:sp>
        <p:nvSpPr>
          <p:cNvPr id="94210" name="Rectangle 2">
            <a:extLst>
              <a:ext uri="{FF2B5EF4-FFF2-40B4-BE49-F238E27FC236}">
                <a16:creationId xmlns:a16="http://schemas.microsoft.com/office/drawing/2014/main" id="{B36CFE12-0248-6C48-B8F9-D8356C95DAAE}"/>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3C7722F0-55B8-804B-B80B-4635C70E7A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C71E32EA-E06F-FB48-95C0-1204F31CA7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A8EA64C-299C-B24C-8C79-046E747A08F3}" type="slidenum">
              <a:rPr lang="en-US" altLang="en-US" sz="1200"/>
              <a:pPr/>
              <a:t>66</a:t>
            </a:fld>
            <a:endParaRPr lang="en-US" altLang="en-US" sz="1200"/>
          </a:p>
        </p:txBody>
      </p:sp>
      <p:sp>
        <p:nvSpPr>
          <p:cNvPr id="96258" name="Rectangle 2">
            <a:extLst>
              <a:ext uri="{FF2B5EF4-FFF2-40B4-BE49-F238E27FC236}">
                <a16:creationId xmlns:a16="http://schemas.microsoft.com/office/drawing/2014/main" id="{15A8D552-B10C-FD44-A088-DECCB6379141}"/>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8C82875B-00C2-224C-933E-1BC8F89E74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FF6245FF-7F8C-6A46-A474-4816575644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2DF496E-59AB-434D-834A-5DA6A3A81D03}" type="slidenum">
              <a:rPr lang="en-US" altLang="en-US" sz="1200"/>
              <a:pPr/>
              <a:t>67</a:t>
            </a:fld>
            <a:endParaRPr lang="en-US" altLang="en-US" sz="1200"/>
          </a:p>
        </p:txBody>
      </p:sp>
      <p:sp>
        <p:nvSpPr>
          <p:cNvPr id="98306" name="Rectangle 2">
            <a:extLst>
              <a:ext uri="{FF2B5EF4-FFF2-40B4-BE49-F238E27FC236}">
                <a16:creationId xmlns:a16="http://schemas.microsoft.com/office/drawing/2014/main" id="{48E80EF3-D103-404A-94F3-42C67AF561E5}"/>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F1416C70-2546-4F43-9509-171E9C6EB4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C3ADE5F8-61D4-6F4C-B146-D3A380453D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AB1230E-E771-0841-8A6B-89A1BD71C96F}" type="slidenum">
              <a:rPr lang="en-US" altLang="en-US" sz="1200"/>
              <a:pPr/>
              <a:t>68</a:t>
            </a:fld>
            <a:endParaRPr lang="en-US" altLang="en-US" sz="1200"/>
          </a:p>
        </p:txBody>
      </p:sp>
      <p:sp>
        <p:nvSpPr>
          <p:cNvPr id="100354" name="Rectangle 2">
            <a:extLst>
              <a:ext uri="{FF2B5EF4-FFF2-40B4-BE49-F238E27FC236}">
                <a16:creationId xmlns:a16="http://schemas.microsoft.com/office/drawing/2014/main" id="{96A51EEF-4487-BA41-A405-9286A8E5CB72}"/>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68198ACC-DE24-0246-B743-BD5732AFDF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20618DB6-51A6-B547-82DC-BD36C1E983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0F25CEA-E5A6-6B4C-AA44-B925F72232B7}" type="slidenum">
              <a:rPr lang="en-US" altLang="en-US" sz="1200"/>
              <a:pPr/>
              <a:t>69</a:t>
            </a:fld>
            <a:endParaRPr lang="en-US" altLang="en-US" sz="1200"/>
          </a:p>
        </p:txBody>
      </p:sp>
      <p:sp>
        <p:nvSpPr>
          <p:cNvPr id="102402" name="Rectangle 2">
            <a:extLst>
              <a:ext uri="{FF2B5EF4-FFF2-40B4-BE49-F238E27FC236}">
                <a16:creationId xmlns:a16="http://schemas.microsoft.com/office/drawing/2014/main" id="{13B7C5EE-CAA8-984B-A1C6-67EAB1ADA9E4}"/>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CFC4931E-E54D-1246-925E-2F284DF4F3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588CB0C9-5C19-314A-83AD-C83F215F1D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4E9DCC2-485C-0F44-B30D-20F1B006159B}" type="slidenum">
              <a:rPr lang="en-US" altLang="en-US" sz="1200"/>
              <a:pPr/>
              <a:t>70</a:t>
            </a:fld>
            <a:endParaRPr lang="en-US" altLang="en-US" sz="1200"/>
          </a:p>
        </p:txBody>
      </p:sp>
      <p:sp>
        <p:nvSpPr>
          <p:cNvPr id="104450" name="Rectangle 2">
            <a:extLst>
              <a:ext uri="{FF2B5EF4-FFF2-40B4-BE49-F238E27FC236}">
                <a16:creationId xmlns:a16="http://schemas.microsoft.com/office/drawing/2014/main" id="{D35878A4-0C05-824E-B09C-63F9ABFE79F0}"/>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4FF14281-A43C-AE42-80A4-3716DF0F0E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415CB494-4924-3545-936B-782C747F26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E231DDB-B023-754E-A5E1-9CD396156543}" type="slidenum">
              <a:rPr lang="en-US" altLang="en-US" sz="1200"/>
              <a:pPr/>
              <a:t>71</a:t>
            </a:fld>
            <a:endParaRPr lang="en-US" altLang="en-US" sz="1200"/>
          </a:p>
        </p:txBody>
      </p:sp>
      <p:sp>
        <p:nvSpPr>
          <p:cNvPr id="106498" name="Rectangle 2">
            <a:extLst>
              <a:ext uri="{FF2B5EF4-FFF2-40B4-BE49-F238E27FC236}">
                <a16:creationId xmlns:a16="http://schemas.microsoft.com/office/drawing/2014/main" id="{354D1AFC-3EBC-AD47-BABD-0099F4FAB34F}"/>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1CC9991D-136D-9442-9363-073E0D01C6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4D0852FC-D63D-7746-AAD9-75DD83D2C1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665E4D3-F513-214E-817B-7EE3F76DC9A3}" type="slidenum">
              <a:rPr lang="en-US" altLang="en-US" sz="1200"/>
              <a:pPr/>
              <a:t>72</a:t>
            </a:fld>
            <a:endParaRPr lang="en-US" altLang="en-US" sz="1200"/>
          </a:p>
        </p:txBody>
      </p:sp>
      <p:sp>
        <p:nvSpPr>
          <p:cNvPr id="108546" name="Rectangle 2">
            <a:extLst>
              <a:ext uri="{FF2B5EF4-FFF2-40B4-BE49-F238E27FC236}">
                <a16:creationId xmlns:a16="http://schemas.microsoft.com/office/drawing/2014/main" id="{45352029-189D-064C-914C-A2B3A1819B38}"/>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C6DC6BB7-238C-E541-9B26-AACED148F0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3C950D89-81D3-3D48-B39F-1826794A72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591F601-744D-3C47-9BA2-8E681DC53363}" type="slidenum">
              <a:rPr lang="en-US" altLang="en-US" sz="1200"/>
              <a:pPr/>
              <a:t>73</a:t>
            </a:fld>
            <a:endParaRPr lang="en-US" altLang="en-US" sz="1200"/>
          </a:p>
        </p:txBody>
      </p:sp>
      <p:sp>
        <p:nvSpPr>
          <p:cNvPr id="110594" name="Rectangle 2">
            <a:extLst>
              <a:ext uri="{FF2B5EF4-FFF2-40B4-BE49-F238E27FC236}">
                <a16:creationId xmlns:a16="http://schemas.microsoft.com/office/drawing/2014/main" id="{3E52CFB4-9A11-1D4E-905E-A1AC3DD23E8F}"/>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A61AA150-0A71-2F40-A336-C12612834A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03296371-A723-C74B-9D46-ABBE67B1CB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E752F54-D102-FF44-B301-97BB47671B8C}" type="slidenum">
              <a:rPr lang="en-US" altLang="en-US" sz="1200"/>
              <a:pPr/>
              <a:t>74</a:t>
            </a:fld>
            <a:endParaRPr lang="en-US" altLang="en-US" sz="1200"/>
          </a:p>
        </p:txBody>
      </p:sp>
      <p:sp>
        <p:nvSpPr>
          <p:cNvPr id="112642" name="Rectangle 2">
            <a:extLst>
              <a:ext uri="{FF2B5EF4-FFF2-40B4-BE49-F238E27FC236}">
                <a16:creationId xmlns:a16="http://schemas.microsoft.com/office/drawing/2014/main" id="{ED645C46-95A2-5F4A-9202-E69DF53A41CD}"/>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EFAEE77-A69B-6540-B76F-BBFF6BA251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5BC22124-65B0-8D47-9E02-A530894544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31E664C-D8BD-CB46-AA67-CD9FE42AA583}" type="slidenum">
              <a:rPr lang="en-US" altLang="en-US" sz="1200"/>
              <a:pPr/>
              <a:t>20</a:t>
            </a:fld>
            <a:endParaRPr lang="en-US" altLang="en-US" sz="1200"/>
          </a:p>
        </p:txBody>
      </p:sp>
      <p:sp>
        <p:nvSpPr>
          <p:cNvPr id="21506" name="Rectangle 2">
            <a:extLst>
              <a:ext uri="{FF2B5EF4-FFF2-40B4-BE49-F238E27FC236}">
                <a16:creationId xmlns:a16="http://schemas.microsoft.com/office/drawing/2014/main" id="{126245CA-98FE-4046-9EFE-B1BAE40A53E4}"/>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2CF98012-2061-D54C-BEB7-02CE775051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29681485-A342-7247-86F5-EB685AFC76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20A3EC9-CCCD-3C4F-8207-14FACE533079}" type="slidenum">
              <a:rPr lang="en-US" altLang="en-US" sz="1200"/>
              <a:pPr/>
              <a:t>75</a:t>
            </a:fld>
            <a:endParaRPr lang="en-US" altLang="en-US" sz="1200"/>
          </a:p>
        </p:txBody>
      </p:sp>
      <p:sp>
        <p:nvSpPr>
          <p:cNvPr id="114690" name="Rectangle 2">
            <a:extLst>
              <a:ext uri="{FF2B5EF4-FFF2-40B4-BE49-F238E27FC236}">
                <a16:creationId xmlns:a16="http://schemas.microsoft.com/office/drawing/2014/main" id="{2D8A434A-A2AE-0944-A9AB-D7EDC5B4ECFD}"/>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57033794-1516-DE40-AC4B-F72FCABA19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BD2B77C1-71E3-E043-965C-C0F747997C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F3893E0-B770-374E-A6D2-6D0B3F7E1ACD}" type="slidenum">
              <a:rPr lang="en-US" altLang="en-US" sz="1200"/>
              <a:pPr/>
              <a:t>76</a:t>
            </a:fld>
            <a:endParaRPr lang="en-US" altLang="en-US" sz="1200"/>
          </a:p>
        </p:txBody>
      </p:sp>
      <p:sp>
        <p:nvSpPr>
          <p:cNvPr id="116738" name="Rectangle 2">
            <a:extLst>
              <a:ext uri="{FF2B5EF4-FFF2-40B4-BE49-F238E27FC236}">
                <a16:creationId xmlns:a16="http://schemas.microsoft.com/office/drawing/2014/main" id="{AFCD53F7-272D-234F-8AD3-6F6DE9D6F0DE}"/>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DFD5B967-C059-6447-A110-215BCB8420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1BDE49B0-FB59-1147-8314-805B137A0D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08A63B1-09E0-774A-BA19-CE4A6DF4C449}" type="slidenum">
              <a:rPr lang="en-US" altLang="en-US" sz="1200"/>
              <a:pPr/>
              <a:t>77</a:t>
            </a:fld>
            <a:endParaRPr lang="en-US" altLang="en-US" sz="1200"/>
          </a:p>
        </p:txBody>
      </p:sp>
      <p:sp>
        <p:nvSpPr>
          <p:cNvPr id="118786" name="Rectangle 2">
            <a:extLst>
              <a:ext uri="{FF2B5EF4-FFF2-40B4-BE49-F238E27FC236}">
                <a16:creationId xmlns:a16="http://schemas.microsoft.com/office/drawing/2014/main" id="{C55BCEDE-0AE7-F74C-A3EA-3383ECB58F1A}"/>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271B47F7-D9CE-C641-B16F-10D44E6806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CE7FE916-8FA7-524A-B493-37E5B3AC4B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FB946EC-C242-B649-8400-E638BA0F0F60}" type="slidenum">
              <a:rPr lang="en-US" altLang="en-US" sz="1200"/>
              <a:pPr/>
              <a:t>78</a:t>
            </a:fld>
            <a:endParaRPr lang="en-US" altLang="en-US" sz="1200"/>
          </a:p>
        </p:txBody>
      </p:sp>
      <p:sp>
        <p:nvSpPr>
          <p:cNvPr id="120834" name="Rectangle 2">
            <a:extLst>
              <a:ext uri="{FF2B5EF4-FFF2-40B4-BE49-F238E27FC236}">
                <a16:creationId xmlns:a16="http://schemas.microsoft.com/office/drawing/2014/main" id="{481B8C35-8328-084C-BAFA-0DAB92E335F5}"/>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B1D4B7AD-C7DD-734B-B27C-F5978DFD04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A2C350B1-0523-FA42-B949-5226E81FDB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C7DDEA8-AFDE-E344-9D87-370CC18CD94B}" type="slidenum">
              <a:rPr lang="en-US" altLang="en-US" sz="1200"/>
              <a:pPr/>
              <a:t>79</a:t>
            </a:fld>
            <a:endParaRPr lang="en-US" altLang="en-US" sz="1200"/>
          </a:p>
        </p:txBody>
      </p:sp>
      <p:sp>
        <p:nvSpPr>
          <p:cNvPr id="122882" name="Rectangle 2">
            <a:extLst>
              <a:ext uri="{FF2B5EF4-FFF2-40B4-BE49-F238E27FC236}">
                <a16:creationId xmlns:a16="http://schemas.microsoft.com/office/drawing/2014/main" id="{37989DD5-533A-FB48-8073-DD769DAFA96C}"/>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FEE75A51-AB41-6E4A-B129-13839BB91C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CDCCFB3D-C43F-C148-966C-0DDC8D590B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004907C-F0A8-0445-9F3C-4FEE5F9703EA}" type="slidenum">
              <a:rPr lang="en-US" altLang="en-US" sz="1200"/>
              <a:pPr/>
              <a:t>80</a:t>
            </a:fld>
            <a:endParaRPr lang="en-US" altLang="en-US" sz="1200"/>
          </a:p>
        </p:txBody>
      </p:sp>
      <p:sp>
        <p:nvSpPr>
          <p:cNvPr id="124930" name="Rectangle 2">
            <a:extLst>
              <a:ext uri="{FF2B5EF4-FFF2-40B4-BE49-F238E27FC236}">
                <a16:creationId xmlns:a16="http://schemas.microsoft.com/office/drawing/2014/main" id="{254BF6FF-D0F0-8144-9006-99348E05C74E}"/>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6291B7BD-DEAB-0A49-A9D0-4D20257A5A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945F4AA5-4539-1A44-BBEF-EA0DD6C510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9700680-7ACF-F141-8FE3-D303C96E0D64}" type="slidenum">
              <a:rPr lang="en-US" altLang="en-US" sz="1200"/>
              <a:pPr/>
              <a:t>81</a:t>
            </a:fld>
            <a:endParaRPr lang="en-US" altLang="en-US" sz="1200"/>
          </a:p>
        </p:txBody>
      </p:sp>
      <p:sp>
        <p:nvSpPr>
          <p:cNvPr id="126978" name="Rectangle 2">
            <a:extLst>
              <a:ext uri="{FF2B5EF4-FFF2-40B4-BE49-F238E27FC236}">
                <a16:creationId xmlns:a16="http://schemas.microsoft.com/office/drawing/2014/main" id="{7CB759BD-2AFE-A445-BE30-1BB27BB332B5}"/>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61B5B947-9896-A44E-879F-DD24EF6EE8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F07752B3-EE24-E042-B80C-B503E0D167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BF55428-FE63-CB48-9D7F-696D357211AC}" type="slidenum">
              <a:rPr lang="en-US" altLang="en-US" sz="1200"/>
              <a:pPr/>
              <a:t>82</a:t>
            </a:fld>
            <a:endParaRPr lang="en-US" altLang="en-US" sz="1200"/>
          </a:p>
        </p:txBody>
      </p:sp>
      <p:sp>
        <p:nvSpPr>
          <p:cNvPr id="129026" name="Rectangle 2">
            <a:extLst>
              <a:ext uri="{FF2B5EF4-FFF2-40B4-BE49-F238E27FC236}">
                <a16:creationId xmlns:a16="http://schemas.microsoft.com/office/drawing/2014/main" id="{90AD3906-0EF9-F34E-81CA-8F134A14ABBA}"/>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11C181E9-54CF-9E41-8390-5065FD297B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98385FFE-EA8C-9F45-8774-B86BDA1FD0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D96E08A-838A-1D4E-85D9-B9E3F49FE4A4}" type="slidenum">
              <a:rPr lang="en-US" altLang="en-US" sz="1200"/>
              <a:pPr/>
              <a:t>83</a:t>
            </a:fld>
            <a:endParaRPr lang="en-US" altLang="en-US" sz="1200"/>
          </a:p>
        </p:txBody>
      </p:sp>
      <p:sp>
        <p:nvSpPr>
          <p:cNvPr id="131074" name="Rectangle 2">
            <a:extLst>
              <a:ext uri="{FF2B5EF4-FFF2-40B4-BE49-F238E27FC236}">
                <a16:creationId xmlns:a16="http://schemas.microsoft.com/office/drawing/2014/main" id="{160CD5FC-E20C-C34C-A307-3BD47A96F5BE}"/>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82FB4BAB-0900-6D40-A43E-50C63BB980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8A24C0BF-C644-A040-AEB7-8360C1A173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B96CF9D-EA54-3745-99F1-B9A410E0E24E}" type="slidenum">
              <a:rPr lang="en-US" altLang="en-US" sz="1200"/>
              <a:pPr/>
              <a:t>84</a:t>
            </a:fld>
            <a:endParaRPr lang="en-US" altLang="en-US" sz="1200"/>
          </a:p>
        </p:txBody>
      </p:sp>
      <p:sp>
        <p:nvSpPr>
          <p:cNvPr id="133122" name="Rectangle 2">
            <a:extLst>
              <a:ext uri="{FF2B5EF4-FFF2-40B4-BE49-F238E27FC236}">
                <a16:creationId xmlns:a16="http://schemas.microsoft.com/office/drawing/2014/main" id="{0EFB08A7-0B09-034D-AC90-579F13AD5406}"/>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A08CA3CD-3DA4-8B43-9C32-30F8E4C5C1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DD0509F7-057D-9E43-BB25-D7F85264C6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2CF1993-491B-B248-8BD7-A1B63075F378}" type="slidenum">
              <a:rPr lang="en-US" altLang="en-US" sz="1200"/>
              <a:pPr/>
              <a:t>21</a:t>
            </a:fld>
            <a:endParaRPr lang="en-US" altLang="en-US" sz="1200"/>
          </a:p>
        </p:txBody>
      </p:sp>
      <p:sp>
        <p:nvSpPr>
          <p:cNvPr id="27650" name="Rectangle 2">
            <a:extLst>
              <a:ext uri="{FF2B5EF4-FFF2-40B4-BE49-F238E27FC236}">
                <a16:creationId xmlns:a16="http://schemas.microsoft.com/office/drawing/2014/main" id="{6A2AD839-73EC-AE47-AC50-CD2DA379D38F}"/>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3BBA6578-F082-DF48-8BBD-7FC0EDAF43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9009631B-7620-4145-807E-0CFECF08CF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78E0F8E-C275-8748-87A5-1790624BE6D6}" type="slidenum">
              <a:rPr lang="en-US" altLang="en-US" sz="1200"/>
              <a:pPr/>
              <a:t>85</a:t>
            </a:fld>
            <a:endParaRPr lang="en-US" altLang="en-US" sz="1200"/>
          </a:p>
        </p:txBody>
      </p:sp>
      <p:sp>
        <p:nvSpPr>
          <p:cNvPr id="135170" name="Rectangle 2">
            <a:extLst>
              <a:ext uri="{FF2B5EF4-FFF2-40B4-BE49-F238E27FC236}">
                <a16:creationId xmlns:a16="http://schemas.microsoft.com/office/drawing/2014/main" id="{00F697E7-30B5-134E-AFC3-D30DF8C213FF}"/>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9DBC3680-61D9-1447-A20F-96D4DD209E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D586AC65-ECDB-8D4F-A466-BDC6787E3E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5F035BC-FA6C-9B40-974C-9B1979A8F91C}" type="slidenum">
              <a:rPr lang="en-US" altLang="en-US" sz="1200"/>
              <a:pPr/>
              <a:t>86</a:t>
            </a:fld>
            <a:endParaRPr lang="en-US" altLang="en-US" sz="1200"/>
          </a:p>
        </p:txBody>
      </p:sp>
      <p:sp>
        <p:nvSpPr>
          <p:cNvPr id="137218" name="Rectangle 2">
            <a:extLst>
              <a:ext uri="{FF2B5EF4-FFF2-40B4-BE49-F238E27FC236}">
                <a16:creationId xmlns:a16="http://schemas.microsoft.com/office/drawing/2014/main" id="{2AB09285-BDB5-E240-8C67-90B0FC4AB639}"/>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97DEC25E-84C1-6F48-8BF9-AFDBC884D5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B91D74EC-7B49-8243-A344-A87D2E366F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BF06D1A-0DAA-5141-AA65-96E6E56D6615}" type="slidenum">
              <a:rPr lang="en-US" altLang="en-US" sz="1200"/>
              <a:pPr/>
              <a:t>87</a:t>
            </a:fld>
            <a:endParaRPr lang="en-US" altLang="en-US" sz="1200"/>
          </a:p>
        </p:txBody>
      </p:sp>
      <p:sp>
        <p:nvSpPr>
          <p:cNvPr id="139266" name="Rectangle 2">
            <a:extLst>
              <a:ext uri="{FF2B5EF4-FFF2-40B4-BE49-F238E27FC236}">
                <a16:creationId xmlns:a16="http://schemas.microsoft.com/office/drawing/2014/main" id="{C7A1099A-CBD6-034B-AC76-BA45C162BCDA}"/>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85371E0F-0320-8B47-8D39-8FF8B88C83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F362A950-3185-9541-AD1F-CB49776934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471672B-F133-2341-8AD5-A0A7B0BACA04}" type="slidenum">
              <a:rPr lang="en-US" altLang="en-US" sz="1200"/>
              <a:pPr/>
              <a:t>88</a:t>
            </a:fld>
            <a:endParaRPr lang="en-US" altLang="en-US" sz="1200"/>
          </a:p>
        </p:txBody>
      </p:sp>
      <p:sp>
        <p:nvSpPr>
          <p:cNvPr id="141314" name="Rectangle 2">
            <a:extLst>
              <a:ext uri="{FF2B5EF4-FFF2-40B4-BE49-F238E27FC236}">
                <a16:creationId xmlns:a16="http://schemas.microsoft.com/office/drawing/2014/main" id="{C2750A21-3CF5-2E4F-8B80-A72A245BEEAC}"/>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89DD5621-4CE5-CF49-BFC2-8E146C4917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A63398E5-267E-BD4D-BE14-763E2713A9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EB1B2AE-E539-FE43-87DA-A8BAD1EDD422}" type="slidenum">
              <a:rPr lang="en-US" altLang="en-US" sz="1200"/>
              <a:pPr/>
              <a:t>22</a:t>
            </a:fld>
            <a:endParaRPr lang="en-US" altLang="en-US" sz="1200"/>
          </a:p>
        </p:txBody>
      </p:sp>
      <p:sp>
        <p:nvSpPr>
          <p:cNvPr id="31746" name="Rectangle 2">
            <a:extLst>
              <a:ext uri="{FF2B5EF4-FFF2-40B4-BE49-F238E27FC236}">
                <a16:creationId xmlns:a16="http://schemas.microsoft.com/office/drawing/2014/main" id="{09891597-45CC-A44A-8830-787240413A4B}"/>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E17D4A3D-3407-D947-B5C5-94FC17A676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AE168E0C-160F-7B4D-8BBE-421D49F24D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89FF039-E9CD-834A-9813-53E7C7982E88}" type="slidenum">
              <a:rPr lang="en-US" altLang="en-US" sz="1200"/>
              <a:pPr/>
              <a:t>23</a:t>
            </a:fld>
            <a:endParaRPr lang="en-US" altLang="en-US" sz="1200"/>
          </a:p>
        </p:txBody>
      </p:sp>
      <p:sp>
        <p:nvSpPr>
          <p:cNvPr id="29698" name="Rectangle 2">
            <a:extLst>
              <a:ext uri="{FF2B5EF4-FFF2-40B4-BE49-F238E27FC236}">
                <a16:creationId xmlns:a16="http://schemas.microsoft.com/office/drawing/2014/main" id="{8A79B059-72C1-1245-A976-EAD24607800D}"/>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4F1D9954-074C-A64C-9FCE-09C87F352B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pitchFamily="2"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C22D9F03-F229-334C-9D56-EFF866ABAA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CDF7656-58FA-2341-B781-EB57962503DF}" type="slidenum">
              <a:rPr lang="en-US" altLang="en-US" sz="1200"/>
              <a:pPr/>
              <a:t>25</a:t>
            </a:fld>
            <a:endParaRPr lang="en-US" altLang="en-US" sz="1200"/>
          </a:p>
        </p:txBody>
      </p:sp>
      <p:sp>
        <p:nvSpPr>
          <p:cNvPr id="36866" name="Rectangle 2">
            <a:extLst>
              <a:ext uri="{FF2B5EF4-FFF2-40B4-BE49-F238E27FC236}">
                <a16:creationId xmlns:a16="http://schemas.microsoft.com/office/drawing/2014/main" id="{EDA1F849-DC9B-A24A-AF55-4F25687D5884}"/>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2FE61B3A-F7A1-1B43-90D7-236C9956A7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E889F457-FDC8-7C47-A338-0CB7CC9844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8D909EF-F0DF-BE46-8DDE-5560F2C62CD9}" type="slidenum">
              <a:rPr lang="en-US" altLang="en-US" sz="1200"/>
              <a:pPr/>
              <a:t>28</a:t>
            </a:fld>
            <a:endParaRPr lang="en-US" altLang="en-US" sz="1200"/>
          </a:p>
        </p:txBody>
      </p:sp>
      <p:sp>
        <p:nvSpPr>
          <p:cNvPr id="40962" name="Rectangle 2">
            <a:extLst>
              <a:ext uri="{FF2B5EF4-FFF2-40B4-BE49-F238E27FC236}">
                <a16:creationId xmlns:a16="http://schemas.microsoft.com/office/drawing/2014/main" id="{C617D65C-E79B-1B48-95E9-AEEDA667F8D4}"/>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AC740421-295E-5443-839C-24A558FD60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79E39C4-2BED-D545-AF00-9EB14BE78C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7675479-744B-054B-B1E3-B61D1D02B2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6EC7F34-DE8A-8147-898B-AA273F14ECB3}"/>
              </a:ext>
            </a:extLst>
          </p:cNvPr>
          <p:cNvSpPr>
            <a:spLocks noGrp="1" noChangeArrowheads="1"/>
          </p:cNvSpPr>
          <p:nvPr>
            <p:ph type="sldNum" sz="quarter" idx="12"/>
          </p:nvPr>
        </p:nvSpPr>
        <p:spPr>
          <a:ln/>
        </p:spPr>
        <p:txBody>
          <a:bodyPr/>
          <a:lstStyle>
            <a:lvl1pPr>
              <a:defRPr/>
            </a:lvl1pPr>
          </a:lstStyle>
          <a:p>
            <a:fld id="{63EA6372-D321-B045-94CD-15175AADAA35}" type="slidenum">
              <a:rPr lang="en-US" altLang="en-US"/>
              <a:pPr/>
              <a:t>‹#›</a:t>
            </a:fld>
            <a:endParaRPr lang="en-US" altLang="en-US"/>
          </a:p>
        </p:txBody>
      </p:sp>
    </p:spTree>
    <p:extLst>
      <p:ext uri="{BB962C8B-B14F-4D97-AF65-F5344CB8AC3E}">
        <p14:creationId xmlns:p14="http://schemas.microsoft.com/office/powerpoint/2010/main" val="1884126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C0787A5-A346-C04E-82DE-C2967D39AE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93C2AE-327F-B340-B221-3EB331AF4D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E1FD235-952D-C54F-9867-C7484501D301}"/>
              </a:ext>
            </a:extLst>
          </p:cNvPr>
          <p:cNvSpPr>
            <a:spLocks noGrp="1" noChangeArrowheads="1"/>
          </p:cNvSpPr>
          <p:nvPr>
            <p:ph type="sldNum" sz="quarter" idx="12"/>
          </p:nvPr>
        </p:nvSpPr>
        <p:spPr>
          <a:ln/>
        </p:spPr>
        <p:txBody>
          <a:bodyPr/>
          <a:lstStyle>
            <a:lvl1pPr>
              <a:defRPr/>
            </a:lvl1pPr>
          </a:lstStyle>
          <a:p>
            <a:fld id="{EF1780D8-5C9E-4B44-9754-D21273CDAE2A}" type="slidenum">
              <a:rPr lang="en-US" altLang="en-US"/>
              <a:pPr/>
              <a:t>‹#›</a:t>
            </a:fld>
            <a:endParaRPr lang="en-US" altLang="en-US"/>
          </a:p>
        </p:txBody>
      </p:sp>
    </p:spTree>
    <p:extLst>
      <p:ext uri="{BB962C8B-B14F-4D97-AF65-F5344CB8AC3E}">
        <p14:creationId xmlns:p14="http://schemas.microsoft.com/office/powerpoint/2010/main" val="3751269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949336-4292-464B-94DD-58928831DC2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3B17F4-31C4-8446-B97F-4A7D70B694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7307B4B-E828-1B42-802A-52230128A699}"/>
              </a:ext>
            </a:extLst>
          </p:cNvPr>
          <p:cNvSpPr>
            <a:spLocks noGrp="1" noChangeArrowheads="1"/>
          </p:cNvSpPr>
          <p:nvPr>
            <p:ph type="sldNum" sz="quarter" idx="12"/>
          </p:nvPr>
        </p:nvSpPr>
        <p:spPr>
          <a:ln/>
        </p:spPr>
        <p:txBody>
          <a:bodyPr/>
          <a:lstStyle>
            <a:lvl1pPr>
              <a:defRPr/>
            </a:lvl1pPr>
          </a:lstStyle>
          <a:p>
            <a:fld id="{BF722C96-3ED1-F54B-B6C2-254DECD1F97E}" type="slidenum">
              <a:rPr lang="en-US" altLang="en-US"/>
              <a:pPr/>
              <a:t>‹#›</a:t>
            </a:fld>
            <a:endParaRPr lang="en-US" altLang="en-US"/>
          </a:p>
        </p:txBody>
      </p:sp>
    </p:spTree>
    <p:extLst>
      <p:ext uri="{BB962C8B-B14F-4D97-AF65-F5344CB8AC3E}">
        <p14:creationId xmlns:p14="http://schemas.microsoft.com/office/powerpoint/2010/main" val="2050347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58ED1F-D69F-F24C-BC62-A990C91FB2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04A993-E0D0-A142-A210-82AA6EF18F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E242B9-0A06-4143-8D94-DEE103CCC15C}"/>
              </a:ext>
            </a:extLst>
          </p:cNvPr>
          <p:cNvSpPr>
            <a:spLocks noGrp="1" noChangeArrowheads="1"/>
          </p:cNvSpPr>
          <p:nvPr>
            <p:ph type="sldNum" sz="quarter" idx="12"/>
          </p:nvPr>
        </p:nvSpPr>
        <p:spPr>
          <a:ln/>
        </p:spPr>
        <p:txBody>
          <a:bodyPr/>
          <a:lstStyle>
            <a:lvl1pPr>
              <a:defRPr/>
            </a:lvl1pPr>
          </a:lstStyle>
          <a:p>
            <a:fld id="{1DC55E9A-EFE0-3649-86A5-8E4B7D06583C}" type="slidenum">
              <a:rPr lang="en-US" altLang="en-US"/>
              <a:pPr/>
              <a:t>‹#›</a:t>
            </a:fld>
            <a:endParaRPr lang="en-US" altLang="en-US"/>
          </a:p>
        </p:txBody>
      </p:sp>
    </p:spTree>
    <p:extLst>
      <p:ext uri="{BB962C8B-B14F-4D97-AF65-F5344CB8AC3E}">
        <p14:creationId xmlns:p14="http://schemas.microsoft.com/office/powerpoint/2010/main" val="2319000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2B1E81E-96AD-4F42-A00C-81975D0529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396A19C-8E76-1C4B-AB9F-6739624D60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018A82-BE4E-F247-970E-9A7D7FAF1033}"/>
              </a:ext>
            </a:extLst>
          </p:cNvPr>
          <p:cNvSpPr>
            <a:spLocks noGrp="1" noChangeArrowheads="1"/>
          </p:cNvSpPr>
          <p:nvPr>
            <p:ph type="sldNum" sz="quarter" idx="12"/>
          </p:nvPr>
        </p:nvSpPr>
        <p:spPr>
          <a:ln/>
        </p:spPr>
        <p:txBody>
          <a:bodyPr/>
          <a:lstStyle>
            <a:lvl1pPr>
              <a:defRPr/>
            </a:lvl1pPr>
          </a:lstStyle>
          <a:p>
            <a:fld id="{3C6D0F60-5448-5C4F-90A0-17824365E9B5}" type="slidenum">
              <a:rPr lang="en-US" altLang="en-US"/>
              <a:pPr/>
              <a:t>‹#›</a:t>
            </a:fld>
            <a:endParaRPr lang="en-US" altLang="en-US"/>
          </a:p>
        </p:txBody>
      </p:sp>
    </p:spTree>
    <p:extLst>
      <p:ext uri="{BB962C8B-B14F-4D97-AF65-F5344CB8AC3E}">
        <p14:creationId xmlns:p14="http://schemas.microsoft.com/office/powerpoint/2010/main" val="2628290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2C53D88-2171-7946-952E-DC1CA79B1C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E68129-40BE-5646-98DD-2E3012BCB9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8DEBCD-1428-104A-8963-4BDA960D5684}"/>
              </a:ext>
            </a:extLst>
          </p:cNvPr>
          <p:cNvSpPr>
            <a:spLocks noGrp="1" noChangeArrowheads="1"/>
          </p:cNvSpPr>
          <p:nvPr>
            <p:ph type="sldNum" sz="quarter" idx="12"/>
          </p:nvPr>
        </p:nvSpPr>
        <p:spPr>
          <a:ln/>
        </p:spPr>
        <p:txBody>
          <a:bodyPr/>
          <a:lstStyle>
            <a:lvl1pPr>
              <a:defRPr/>
            </a:lvl1pPr>
          </a:lstStyle>
          <a:p>
            <a:fld id="{4813FA5B-7BCA-7A42-9150-0BE12B564823}" type="slidenum">
              <a:rPr lang="en-US" altLang="en-US"/>
              <a:pPr/>
              <a:t>‹#›</a:t>
            </a:fld>
            <a:endParaRPr lang="en-US" altLang="en-US"/>
          </a:p>
        </p:txBody>
      </p:sp>
    </p:spTree>
    <p:extLst>
      <p:ext uri="{BB962C8B-B14F-4D97-AF65-F5344CB8AC3E}">
        <p14:creationId xmlns:p14="http://schemas.microsoft.com/office/powerpoint/2010/main" val="2068488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4F500B6-7877-B949-9012-2BB0623CF09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1F4B5D4-7775-9A41-9F95-8C511F578E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0F32731-EA2E-E143-8436-892F588258C4}"/>
              </a:ext>
            </a:extLst>
          </p:cNvPr>
          <p:cNvSpPr>
            <a:spLocks noGrp="1" noChangeArrowheads="1"/>
          </p:cNvSpPr>
          <p:nvPr>
            <p:ph type="sldNum" sz="quarter" idx="12"/>
          </p:nvPr>
        </p:nvSpPr>
        <p:spPr>
          <a:ln/>
        </p:spPr>
        <p:txBody>
          <a:bodyPr/>
          <a:lstStyle>
            <a:lvl1pPr>
              <a:defRPr/>
            </a:lvl1pPr>
          </a:lstStyle>
          <a:p>
            <a:fld id="{57200200-A80E-2C4D-85B7-B02102F40ABF}" type="slidenum">
              <a:rPr lang="en-US" altLang="en-US"/>
              <a:pPr/>
              <a:t>‹#›</a:t>
            </a:fld>
            <a:endParaRPr lang="en-US" altLang="en-US"/>
          </a:p>
        </p:txBody>
      </p:sp>
    </p:spTree>
    <p:extLst>
      <p:ext uri="{BB962C8B-B14F-4D97-AF65-F5344CB8AC3E}">
        <p14:creationId xmlns:p14="http://schemas.microsoft.com/office/powerpoint/2010/main" val="1979858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8CBFE34-98FC-A84D-BC8E-93200085DED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91ADFF5-43B3-2B40-A540-FB53C17616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BFC2017-2482-5647-B570-4972758885EA}"/>
              </a:ext>
            </a:extLst>
          </p:cNvPr>
          <p:cNvSpPr>
            <a:spLocks noGrp="1" noChangeArrowheads="1"/>
          </p:cNvSpPr>
          <p:nvPr>
            <p:ph type="sldNum" sz="quarter" idx="12"/>
          </p:nvPr>
        </p:nvSpPr>
        <p:spPr>
          <a:ln/>
        </p:spPr>
        <p:txBody>
          <a:bodyPr/>
          <a:lstStyle>
            <a:lvl1pPr>
              <a:defRPr/>
            </a:lvl1pPr>
          </a:lstStyle>
          <a:p>
            <a:fld id="{4A3F9781-2149-AA4A-B570-6C58901E40FC}" type="slidenum">
              <a:rPr lang="en-US" altLang="en-US"/>
              <a:pPr/>
              <a:t>‹#›</a:t>
            </a:fld>
            <a:endParaRPr lang="en-US" altLang="en-US"/>
          </a:p>
        </p:txBody>
      </p:sp>
    </p:spTree>
    <p:extLst>
      <p:ext uri="{BB962C8B-B14F-4D97-AF65-F5344CB8AC3E}">
        <p14:creationId xmlns:p14="http://schemas.microsoft.com/office/powerpoint/2010/main" val="3057279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6434E3A-16B2-A142-93D1-D86E68C08EE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29E35B2-41F6-1B43-9E64-C53936E474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CE55858-60B3-A746-BE64-36A17528A312}"/>
              </a:ext>
            </a:extLst>
          </p:cNvPr>
          <p:cNvSpPr>
            <a:spLocks noGrp="1" noChangeArrowheads="1"/>
          </p:cNvSpPr>
          <p:nvPr>
            <p:ph type="sldNum" sz="quarter" idx="12"/>
          </p:nvPr>
        </p:nvSpPr>
        <p:spPr>
          <a:ln/>
        </p:spPr>
        <p:txBody>
          <a:bodyPr/>
          <a:lstStyle>
            <a:lvl1pPr>
              <a:defRPr/>
            </a:lvl1pPr>
          </a:lstStyle>
          <a:p>
            <a:fld id="{38A83A99-398D-3946-952B-4F83CF0E2D3F}" type="slidenum">
              <a:rPr lang="en-US" altLang="en-US"/>
              <a:pPr/>
              <a:t>‹#›</a:t>
            </a:fld>
            <a:endParaRPr lang="en-US" altLang="en-US"/>
          </a:p>
        </p:txBody>
      </p:sp>
    </p:spTree>
    <p:extLst>
      <p:ext uri="{BB962C8B-B14F-4D97-AF65-F5344CB8AC3E}">
        <p14:creationId xmlns:p14="http://schemas.microsoft.com/office/powerpoint/2010/main" val="1557557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681289-D416-1B41-985D-71B894FFA88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E0A6DFD-DAB1-5F47-8429-93F724A415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75CB8E6-39E3-724E-A8E5-244EB639D97D}"/>
              </a:ext>
            </a:extLst>
          </p:cNvPr>
          <p:cNvSpPr>
            <a:spLocks noGrp="1" noChangeArrowheads="1"/>
          </p:cNvSpPr>
          <p:nvPr>
            <p:ph type="sldNum" sz="quarter" idx="12"/>
          </p:nvPr>
        </p:nvSpPr>
        <p:spPr>
          <a:ln/>
        </p:spPr>
        <p:txBody>
          <a:bodyPr/>
          <a:lstStyle>
            <a:lvl1pPr>
              <a:defRPr/>
            </a:lvl1pPr>
          </a:lstStyle>
          <a:p>
            <a:fld id="{56B38590-C601-5D4F-AF61-A885E874FDCA}" type="slidenum">
              <a:rPr lang="en-US" altLang="en-US"/>
              <a:pPr/>
              <a:t>‹#›</a:t>
            </a:fld>
            <a:endParaRPr lang="en-US" altLang="en-US"/>
          </a:p>
        </p:txBody>
      </p:sp>
    </p:spTree>
    <p:extLst>
      <p:ext uri="{BB962C8B-B14F-4D97-AF65-F5344CB8AC3E}">
        <p14:creationId xmlns:p14="http://schemas.microsoft.com/office/powerpoint/2010/main" val="601186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2FCEB96-8712-994C-8B7F-C271E71499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FA6816-62E0-3047-B5B8-60F2DCDBA9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404039B-B1D4-AF44-9B1A-4B037DE9B5D4}"/>
              </a:ext>
            </a:extLst>
          </p:cNvPr>
          <p:cNvSpPr>
            <a:spLocks noGrp="1" noChangeArrowheads="1"/>
          </p:cNvSpPr>
          <p:nvPr>
            <p:ph type="sldNum" sz="quarter" idx="12"/>
          </p:nvPr>
        </p:nvSpPr>
        <p:spPr>
          <a:ln/>
        </p:spPr>
        <p:txBody>
          <a:bodyPr/>
          <a:lstStyle>
            <a:lvl1pPr>
              <a:defRPr/>
            </a:lvl1pPr>
          </a:lstStyle>
          <a:p>
            <a:fld id="{99B963B4-2923-A449-A694-72E3FB1A618A}" type="slidenum">
              <a:rPr lang="en-US" altLang="en-US"/>
              <a:pPr/>
              <a:t>‹#›</a:t>
            </a:fld>
            <a:endParaRPr lang="en-US" altLang="en-US"/>
          </a:p>
        </p:txBody>
      </p:sp>
    </p:spTree>
    <p:extLst>
      <p:ext uri="{BB962C8B-B14F-4D97-AF65-F5344CB8AC3E}">
        <p14:creationId xmlns:p14="http://schemas.microsoft.com/office/powerpoint/2010/main" val="856559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D474647-4973-514A-8B6B-3BBACC420A8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905B52F-03F1-C449-B255-167467CB8DC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72649F4-CC08-C241-A8B7-A5E5C80E96E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8808D133-4C68-3D4E-897D-32430E5B0F2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42B813C3-D6A1-2C4B-B44D-4458A26EEFF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64CBE23-074D-D540-B6FF-E34B554414F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cdn.rcsb.org/pdb101/motm/260/6ahu.tif" TargetMode="External"/><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mailto:dmitry@uab.edu"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013C70-7AA0-EE46-9E4B-98F2D94D1DBF}"/>
              </a:ext>
            </a:extLst>
          </p:cNvPr>
          <p:cNvPicPr>
            <a:picLocks noChangeAspect="1"/>
          </p:cNvPicPr>
          <p:nvPr/>
        </p:nvPicPr>
        <p:blipFill>
          <a:blip r:embed="rId2"/>
          <a:stretch>
            <a:fillRect/>
          </a:stretch>
        </p:blipFill>
        <p:spPr>
          <a:xfrm>
            <a:off x="-6849" y="457200"/>
            <a:ext cx="9144000" cy="4059597"/>
          </a:xfrm>
          <a:prstGeom prst="rect">
            <a:avLst/>
          </a:prstGeom>
        </p:spPr>
      </p:pic>
    </p:spTree>
    <p:extLst>
      <p:ext uri="{BB962C8B-B14F-4D97-AF65-F5344CB8AC3E}">
        <p14:creationId xmlns:p14="http://schemas.microsoft.com/office/powerpoint/2010/main" val="685931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a:extLst>
              <a:ext uri="{FF2B5EF4-FFF2-40B4-BE49-F238E27FC236}">
                <a16:creationId xmlns:a16="http://schemas.microsoft.com/office/drawing/2014/main" id="{AFF1B711-0002-7149-960C-40B55B9B7C64}"/>
              </a:ext>
            </a:extLst>
          </p:cNvPr>
          <p:cNvSpPr txBox="1">
            <a:spLocks noChangeArrowheads="1"/>
          </p:cNvSpPr>
          <p:nvPr/>
        </p:nvSpPr>
        <p:spPr bwMode="auto">
          <a:xfrm>
            <a:off x="457200" y="-12877800"/>
            <a:ext cx="8458200" cy="2151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dirty="0">
              <a:latin typeface="Calibri" panose="020F0502020204030204" pitchFamily="34" charset="0"/>
              <a:cs typeface="Calibri" panose="020F0502020204030204" pitchFamily="34" charset="0"/>
            </a:endParaRPr>
          </a:p>
          <a:p>
            <a:r>
              <a:rPr lang="en-US" altLang="en-US" dirty="0">
                <a:latin typeface="Calibri" panose="020F0502020204030204" pitchFamily="34" charset="0"/>
                <a:cs typeface="Calibri" panose="020F0502020204030204" pitchFamily="34" charset="0"/>
              </a:rPr>
              <a:t>All RNA is made by transcription. There are many types of RNA produced by transcription.</a:t>
            </a:r>
          </a:p>
          <a:p>
            <a:endParaRPr lang="en-US" altLang="en-US" dirty="0">
              <a:latin typeface="Calibri" panose="020F0502020204030204" pitchFamily="34" charset="0"/>
              <a:cs typeface="Calibri" panose="020F0502020204030204" pitchFamily="34" charset="0"/>
            </a:endParaRPr>
          </a:p>
          <a:p>
            <a:pPr>
              <a:buFontTx/>
              <a:buAutoNum type="arabicParenR"/>
            </a:pPr>
            <a:r>
              <a:rPr lang="en-US" altLang="en-US" b="1" dirty="0">
                <a:latin typeface="Calibri" panose="020F0502020204030204" pitchFamily="34" charset="0"/>
                <a:cs typeface="Calibri" panose="020F0502020204030204" pitchFamily="34" charset="0"/>
              </a:rPr>
              <a:t> Messenger RNAs</a:t>
            </a:r>
            <a:r>
              <a:rPr lang="en-US" altLang="en-US" dirty="0">
                <a:latin typeface="Calibri" panose="020F0502020204030204" pitchFamily="34" charset="0"/>
                <a:cs typeface="Calibri" panose="020F0502020204030204" pitchFamily="34" charset="0"/>
              </a:rPr>
              <a:t> (mRNA) are coding RNAs. mRNAs carry information contained within DNA to the ribosome, where they direct the sequence of amino acids during protein synthesis, according to the mRNA sequence and the 'genetic code'. The sequence of codons (nucleotide triplets) in an mRNA determines the amino acid sequence in a protein. Some mRNAs contain cis regulatory elements, such as riboswitches, in the untranslated regions (either 3' or 5' UTRs).</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Ribosomal RNAs </a:t>
            </a:r>
            <a:r>
              <a:rPr lang="en-US" altLang="en-US" dirty="0">
                <a:solidFill>
                  <a:schemeClr val="bg1">
                    <a:lumMod val="75000"/>
                  </a:schemeClr>
                </a:solidFill>
                <a:latin typeface="Calibri" panose="020F0502020204030204" pitchFamily="34" charset="0"/>
                <a:cs typeface="Calibri" panose="020F0502020204030204" pitchFamily="34" charset="0"/>
              </a:rPr>
              <a:t>(rRNA) are structural and catalytic components of the ribosome, the large RNA-protein assembly where protein is synthesized in all living systems. In the ribosome, amino acids are </a:t>
            </a:r>
            <a:r>
              <a:rPr lang="en-US" altLang="en-US" dirty="0" err="1">
                <a:solidFill>
                  <a:schemeClr val="bg1">
                    <a:lumMod val="75000"/>
                  </a:schemeClr>
                </a:solidFill>
                <a:latin typeface="Calibri" panose="020F0502020204030204" pitchFamily="34" charset="0"/>
                <a:cs typeface="Calibri" panose="020F0502020204030204" pitchFamily="34" charset="0"/>
              </a:rPr>
              <a:t>transfered</a:t>
            </a:r>
            <a:r>
              <a:rPr lang="en-US" altLang="en-US" dirty="0">
                <a:solidFill>
                  <a:schemeClr val="bg1">
                    <a:lumMod val="75000"/>
                  </a:schemeClr>
                </a:solidFill>
                <a:latin typeface="Calibri" panose="020F0502020204030204" pitchFamily="34" charset="0"/>
                <a:cs typeface="Calibri" panose="020F0502020204030204" pitchFamily="34" charset="0"/>
              </a:rPr>
              <a:t> from tRNAs to a nascent (growing) polypeptide chain, with the amino acid sequence controlled by the mRNA. The peptidyl transferase center, which is the catalytic site of the ribosome, is all rRNA. So technically the ribosome is a ribozyme, not a protein enzyme.</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Transfer RNAs </a:t>
            </a:r>
            <a:r>
              <a:rPr lang="en-US" altLang="en-US" dirty="0">
                <a:solidFill>
                  <a:schemeClr val="bg1">
                    <a:lumMod val="75000"/>
                  </a:schemeClr>
                </a:solidFill>
                <a:latin typeface="Calibri" panose="020F0502020204030204" pitchFamily="34" charset="0"/>
                <a:cs typeface="Calibri" panose="020F0502020204030204" pitchFamily="34" charset="0"/>
              </a:rPr>
              <a:t>(tRNA) are RNAs that become covalently linked to amino acids (activating the amino acids). tRNAs contain anti-codons that interact with </a:t>
            </a:r>
            <a:r>
              <a:rPr lang="en-US" altLang="en-US" dirty="0" err="1">
                <a:solidFill>
                  <a:schemeClr val="bg1">
                    <a:lumMod val="75000"/>
                  </a:schemeClr>
                </a:solidFill>
                <a:latin typeface="Calibri" panose="020F0502020204030204" pitchFamily="34" charset="0"/>
                <a:cs typeface="Calibri" panose="020F0502020204030204" pitchFamily="34" charset="0"/>
              </a:rPr>
              <a:t>condons</a:t>
            </a:r>
            <a:r>
              <a:rPr lang="en-US" altLang="en-US" dirty="0">
                <a:solidFill>
                  <a:schemeClr val="bg1">
                    <a:lumMod val="75000"/>
                  </a:schemeClr>
                </a:solidFill>
                <a:latin typeface="Calibri" panose="020F0502020204030204" pitchFamily="34" charset="0"/>
                <a:cs typeface="Calibri" panose="020F0502020204030204" pitchFamily="34" charset="0"/>
              </a:rPr>
              <a:t> on mRNAs. tRNAs transfer amino acids to a nascent polypeptide chain in the ribosome. The covalent linkage between a given amino acid and the correct (cognate) tRNA is catalyzed by a specific aminoacyl-tRNA synthetase (one for each amino acid). The aminoacyl-tRNA synthetases establish and enforce the genetic code. </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MicroRNAs</a:t>
            </a:r>
            <a:r>
              <a:rPr lang="en-US" altLang="en-US" dirty="0">
                <a:solidFill>
                  <a:schemeClr val="bg1">
                    <a:lumMod val="75000"/>
                  </a:schemeClr>
                </a:solidFill>
                <a:latin typeface="Calibri" panose="020F0502020204030204" pitchFamily="34" charset="0"/>
                <a:cs typeface="Calibri" panose="020F0502020204030204" pitchFamily="34" charset="0"/>
              </a:rPr>
              <a:t> (miRNAs) are ~22 nucleotides in length and are found only in eukaryotic  cells (but not fungi, algae, </a:t>
            </a:r>
            <a:r>
              <a:rPr lang="en-US" altLang="en-US" dirty="0" err="1">
                <a:solidFill>
                  <a:schemeClr val="bg1">
                    <a:lumMod val="75000"/>
                  </a:schemeClr>
                </a:solidFill>
                <a:latin typeface="Calibri" panose="020F0502020204030204" pitchFamily="34" charset="0"/>
                <a:cs typeface="Calibri" panose="020F0502020204030204" pitchFamily="34" charset="0"/>
              </a:rPr>
              <a:t>etc</a:t>
            </a:r>
            <a:r>
              <a:rPr lang="en-US" altLang="en-US" dirty="0">
                <a:solidFill>
                  <a:schemeClr val="bg1">
                    <a:lumMod val="75000"/>
                  </a:schemeClr>
                </a:solidFill>
                <a:latin typeface="Calibri" panose="020F0502020204030204" pitchFamily="34" charset="0"/>
                <a:cs typeface="Calibri" panose="020F0502020204030204" pitchFamily="34" charset="0"/>
              </a:rPr>
              <a:t>). miRNAs bind to complementary sequences on target mRNAs, usually resulting in down regulation and silencing of gene expression (mRNA degradation &amp; sequestering and translational suppression</a:t>
            </a:r>
            <a:r>
              <a:rPr lang="en-US" altLang="en-US" dirty="0">
                <a:latin typeface="Calibri" panose="020F0502020204030204" pitchFamily="34" charset="0"/>
                <a:cs typeface="Calibri" panose="020F0502020204030204" pitchFamily="34" charset="0"/>
              </a:rPr>
              <a:t>)</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latin typeface="Calibri" panose="020F0502020204030204" pitchFamily="34" charset="0"/>
                <a:cs typeface="Calibri" panose="020F0502020204030204" pitchFamily="34" charset="0"/>
              </a:rPr>
              <a:t> </a:t>
            </a:r>
            <a:r>
              <a:rPr lang="en-US" altLang="en-US" b="1" dirty="0">
                <a:latin typeface="Calibri" panose="020F0502020204030204" pitchFamily="34" charset="0"/>
                <a:cs typeface="Calibri" panose="020F0502020204030204" pitchFamily="34" charset="0"/>
              </a:rPr>
              <a:t>Small nucleolar RNAs</a:t>
            </a:r>
            <a:r>
              <a:rPr lang="en-US" altLang="en-US" dirty="0">
                <a:latin typeface="Calibri" panose="020F0502020204030204" pitchFamily="34" charset="0"/>
                <a:cs typeface="Calibri" panose="020F0502020204030204" pitchFamily="34" charset="0"/>
              </a:rPr>
              <a:t> (snoRNAs). </a:t>
            </a:r>
            <a:r>
              <a:rPr lang="en-US" dirty="0">
                <a:latin typeface="Calibri" panose="020F0502020204030204" pitchFamily="34" charset="0"/>
                <a:cs typeface="Calibri" panose="020F0502020204030204" pitchFamily="34" charset="0"/>
              </a:rPr>
              <a:t>SnoRNAs are found in the nucleolus, and are involved in maturation and modification rRNAs and tRNAs, small nuclear RNAs (snRNAs), and other cellular RNAs.</a:t>
            </a:r>
            <a:r>
              <a:rPr lang="en-US" altLang="en-US" dirty="0">
                <a:latin typeface="Calibri" panose="020F0502020204030204" pitchFamily="34" charset="0"/>
                <a:cs typeface="Calibri" panose="020F0502020204030204" pitchFamily="34" charset="0"/>
              </a:rPr>
              <a:t> 150 protein factors and more than 70 small nucleolar RNAs are involved in eukaryotic ribosome biogenesis. </a:t>
            </a: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latin typeface="Calibri" panose="020F0502020204030204" pitchFamily="34" charset="0"/>
              <a:cs typeface="Calibri" panose="020F0502020204030204" pitchFamily="34" charset="0"/>
            </a:endParaRPr>
          </a:p>
          <a:p>
            <a:pPr>
              <a:buFontTx/>
              <a:buAutoNum type="arabicParenR"/>
            </a:pPr>
            <a:r>
              <a:rPr lang="en-US" altLang="en-US" dirty="0">
                <a:latin typeface="Calibri" panose="020F0502020204030204" pitchFamily="34" charset="0"/>
                <a:cs typeface="Calibri" panose="020F0502020204030204" pitchFamily="34" charset="0"/>
              </a:rPr>
              <a:t> guide chemical modifications of other RNAs, mainly ribosomal RNAs, transfer RNAs and small nuclear RNAs. (</a:t>
            </a:r>
            <a:r>
              <a:rPr lang="en-US" altLang="en-US" dirty="0" err="1">
                <a:latin typeface="Calibri" panose="020F0502020204030204" pitchFamily="34" charset="0"/>
                <a:cs typeface="Calibri" panose="020F0502020204030204" pitchFamily="34" charset="0"/>
              </a:rPr>
              <a:t>i</a:t>
            </a:r>
            <a:r>
              <a:rPr lang="en-US" altLang="en-US" dirty="0">
                <a:latin typeface="Calibri" panose="020F0502020204030204" pitchFamily="34" charset="0"/>
                <a:cs typeface="Calibri" panose="020F0502020204030204" pitchFamily="34" charset="0"/>
              </a:rPr>
              <a:t>) Long Non-coding RNAs (</a:t>
            </a:r>
            <a:r>
              <a:rPr lang="en-US" altLang="en-US" dirty="0" err="1">
                <a:latin typeface="Calibri" panose="020F0502020204030204" pitchFamily="34" charset="0"/>
                <a:cs typeface="Calibri" panose="020F0502020204030204" pitchFamily="34" charset="0"/>
              </a:rPr>
              <a:t>lncRNAs</a:t>
            </a:r>
            <a:r>
              <a:rPr lang="en-US" altLang="en-US" dirty="0">
                <a:latin typeface="Calibri" panose="020F0502020204030204" pitchFamily="34" charset="0"/>
                <a:cs typeface="Calibri" panose="020F0502020204030204" pitchFamily="34" charset="0"/>
              </a:rPr>
              <a:t>), (3) (4)…</a:t>
            </a:r>
          </a:p>
          <a:p>
            <a:endParaRPr lang="en-US" altLang="en-US"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5585996-9B4C-DD92-9F50-44C3B24DA069}"/>
              </a:ext>
            </a:extLst>
          </p:cNvPr>
          <p:cNvPicPr>
            <a:picLocks noChangeAspect="1"/>
          </p:cNvPicPr>
          <p:nvPr/>
        </p:nvPicPr>
        <p:blipFill>
          <a:blip r:embed="rId2"/>
          <a:stretch>
            <a:fillRect/>
          </a:stretch>
        </p:blipFill>
        <p:spPr>
          <a:xfrm>
            <a:off x="4572000" y="2819400"/>
            <a:ext cx="4496396" cy="3962400"/>
          </a:xfrm>
          <a:prstGeom prst="rect">
            <a:avLst/>
          </a:prstGeom>
        </p:spPr>
      </p:pic>
    </p:spTree>
    <p:extLst>
      <p:ext uri="{BB962C8B-B14F-4D97-AF65-F5344CB8AC3E}">
        <p14:creationId xmlns:p14="http://schemas.microsoft.com/office/powerpoint/2010/main" val="251883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a:extLst>
              <a:ext uri="{FF2B5EF4-FFF2-40B4-BE49-F238E27FC236}">
                <a16:creationId xmlns:a16="http://schemas.microsoft.com/office/drawing/2014/main" id="{AFF1B711-0002-7149-960C-40B55B9B7C64}"/>
              </a:ext>
            </a:extLst>
          </p:cNvPr>
          <p:cNvSpPr txBox="1">
            <a:spLocks noChangeArrowheads="1"/>
          </p:cNvSpPr>
          <p:nvPr/>
        </p:nvSpPr>
        <p:spPr bwMode="auto">
          <a:xfrm>
            <a:off x="533400" y="-14859000"/>
            <a:ext cx="8458200" cy="24098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dirty="0">
              <a:latin typeface="Calibri" panose="020F0502020204030204" pitchFamily="34" charset="0"/>
              <a:cs typeface="Calibri" panose="020F0502020204030204" pitchFamily="34" charset="0"/>
            </a:endParaRPr>
          </a:p>
          <a:p>
            <a:r>
              <a:rPr lang="en-US" altLang="en-US" dirty="0">
                <a:latin typeface="Calibri" panose="020F0502020204030204" pitchFamily="34" charset="0"/>
                <a:cs typeface="Calibri" panose="020F0502020204030204" pitchFamily="34" charset="0"/>
              </a:rPr>
              <a:t>All RNA is made by transcription. There are many types of RNA produced by transcription.</a:t>
            </a:r>
          </a:p>
          <a:p>
            <a:endParaRPr lang="en-US" altLang="en-US" dirty="0">
              <a:latin typeface="Calibri" panose="020F0502020204030204" pitchFamily="34" charset="0"/>
              <a:cs typeface="Calibri" panose="020F0502020204030204" pitchFamily="34" charset="0"/>
            </a:endParaRPr>
          </a:p>
          <a:p>
            <a:pPr>
              <a:buFontTx/>
              <a:buAutoNum type="arabicParenR"/>
            </a:pPr>
            <a:r>
              <a:rPr lang="en-US" altLang="en-US" b="1" dirty="0">
                <a:latin typeface="Calibri" panose="020F0502020204030204" pitchFamily="34" charset="0"/>
                <a:cs typeface="Calibri" panose="020F0502020204030204" pitchFamily="34" charset="0"/>
              </a:rPr>
              <a:t> Messenger RNAs</a:t>
            </a:r>
            <a:r>
              <a:rPr lang="en-US" altLang="en-US" dirty="0">
                <a:latin typeface="Calibri" panose="020F0502020204030204" pitchFamily="34" charset="0"/>
                <a:cs typeface="Calibri" panose="020F0502020204030204" pitchFamily="34" charset="0"/>
              </a:rPr>
              <a:t> (mRNA) are coding RNAs. mRNAs carry information contained within DNA to the ribosome, where they direct the sequence of amino acids during protein synthesis, according to the mRNA sequence and the 'genetic code'. The sequence of codons (nucleotide triplets) in an mRNA determines the amino acid sequence in a protein. Some mRNAs contain cis regulatory elements, such as riboswitches, in the untranslated regions (either 3' or 5' UTRs).</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Ribosomal RNAs </a:t>
            </a:r>
            <a:r>
              <a:rPr lang="en-US" altLang="en-US" dirty="0">
                <a:solidFill>
                  <a:schemeClr val="bg1">
                    <a:lumMod val="75000"/>
                  </a:schemeClr>
                </a:solidFill>
                <a:latin typeface="Calibri" panose="020F0502020204030204" pitchFamily="34" charset="0"/>
                <a:cs typeface="Calibri" panose="020F0502020204030204" pitchFamily="34" charset="0"/>
              </a:rPr>
              <a:t>(rRNA) are structural and catalytic components of the ribosome, the large RNA-protein assembly where protein is synthesized in all living systems. In the ribosome, amino acids are </a:t>
            </a:r>
            <a:r>
              <a:rPr lang="en-US" altLang="en-US" dirty="0" err="1">
                <a:solidFill>
                  <a:schemeClr val="bg1">
                    <a:lumMod val="75000"/>
                  </a:schemeClr>
                </a:solidFill>
                <a:latin typeface="Calibri" panose="020F0502020204030204" pitchFamily="34" charset="0"/>
                <a:cs typeface="Calibri" panose="020F0502020204030204" pitchFamily="34" charset="0"/>
              </a:rPr>
              <a:t>transfered</a:t>
            </a:r>
            <a:r>
              <a:rPr lang="en-US" altLang="en-US" dirty="0">
                <a:solidFill>
                  <a:schemeClr val="bg1">
                    <a:lumMod val="75000"/>
                  </a:schemeClr>
                </a:solidFill>
                <a:latin typeface="Calibri" panose="020F0502020204030204" pitchFamily="34" charset="0"/>
                <a:cs typeface="Calibri" panose="020F0502020204030204" pitchFamily="34" charset="0"/>
              </a:rPr>
              <a:t> from tRNAs to a nascent (growing) polypeptide chain, with the amino acid sequence controlled by the mRNA. The peptidyl transferase center, which is the catalytic site of the ribosome, is all rRNA. So technically the ribosome is a ribozyme, not a protein enzyme.</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Transfer RNAs </a:t>
            </a:r>
            <a:r>
              <a:rPr lang="en-US" altLang="en-US" dirty="0">
                <a:solidFill>
                  <a:schemeClr val="bg1">
                    <a:lumMod val="75000"/>
                  </a:schemeClr>
                </a:solidFill>
                <a:latin typeface="Calibri" panose="020F0502020204030204" pitchFamily="34" charset="0"/>
                <a:cs typeface="Calibri" panose="020F0502020204030204" pitchFamily="34" charset="0"/>
              </a:rPr>
              <a:t>(tRNA) are RNAs that become covalently linked to amino acids (activating the amino acids). tRNAs contain anti-codons that interact with </a:t>
            </a:r>
            <a:r>
              <a:rPr lang="en-US" altLang="en-US" dirty="0" err="1">
                <a:solidFill>
                  <a:schemeClr val="bg1">
                    <a:lumMod val="75000"/>
                  </a:schemeClr>
                </a:solidFill>
                <a:latin typeface="Calibri" panose="020F0502020204030204" pitchFamily="34" charset="0"/>
                <a:cs typeface="Calibri" panose="020F0502020204030204" pitchFamily="34" charset="0"/>
              </a:rPr>
              <a:t>condons</a:t>
            </a:r>
            <a:r>
              <a:rPr lang="en-US" altLang="en-US" dirty="0">
                <a:solidFill>
                  <a:schemeClr val="bg1">
                    <a:lumMod val="75000"/>
                  </a:schemeClr>
                </a:solidFill>
                <a:latin typeface="Calibri" panose="020F0502020204030204" pitchFamily="34" charset="0"/>
                <a:cs typeface="Calibri" panose="020F0502020204030204" pitchFamily="34" charset="0"/>
              </a:rPr>
              <a:t> on mRNAs. tRNAs transfer amino acids to a nascent polypeptide chain in the ribosome. The covalent linkage between a given amino acid and the correct (cognate) tRNA is catalyzed by a specific aminoacyl-tRNA synthetase (one for each amino acid). The aminoacyl-tRNA synthetases establish and enforce the genetic code. </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MicroRNAs</a:t>
            </a:r>
            <a:r>
              <a:rPr lang="en-US" altLang="en-US" dirty="0">
                <a:solidFill>
                  <a:schemeClr val="bg1">
                    <a:lumMod val="75000"/>
                  </a:schemeClr>
                </a:solidFill>
                <a:latin typeface="Calibri" panose="020F0502020204030204" pitchFamily="34" charset="0"/>
                <a:cs typeface="Calibri" panose="020F0502020204030204" pitchFamily="34" charset="0"/>
              </a:rPr>
              <a:t> (miRNAs) are ~22 nucleotides in length and are found only in eukaryotic  cells (but not fungi, algae, </a:t>
            </a:r>
            <a:r>
              <a:rPr lang="en-US" altLang="en-US" dirty="0" err="1">
                <a:solidFill>
                  <a:schemeClr val="bg1">
                    <a:lumMod val="75000"/>
                  </a:schemeClr>
                </a:solidFill>
                <a:latin typeface="Calibri" panose="020F0502020204030204" pitchFamily="34" charset="0"/>
                <a:cs typeface="Calibri" panose="020F0502020204030204" pitchFamily="34" charset="0"/>
              </a:rPr>
              <a:t>etc</a:t>
            </a:r>
            <a:r>
              <a:rPr lang="en-US" altLang="en-US" dirty="0">
                <a:solidFill>
                  <a:schemeClr val="bg1">
                    <a:lumMod val="75000"/>
                  </a:schemeClr>
                </a:solidFill>
                <a:latin typeface="Calibri" panose="020F0502020204030204" pitchFamily="34" charset="0"/>
                <a:cs typeface="Calibri" panose="020F0502020204030204" pitchFamily="34" charset="0"/>
              </a:rPr>
              <a:t>). miRNAs bind to complementary sequences on target mRNAs, usually resulting in down regulation and silencing of gene expression (mRNA degradation &amp; sequestering and translational suppression)</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solidFill>
                  <a:schemeClr val="bg1">
                    <a:lumMod val="75000"/>
                  </a:schemeClr>
                </a:solidFill>
                <a:latin typeface="Calibri" panose="020F0502020204030204" pitchFamily="34" charset="0"/>
                <a:cs typeface="Calibri" panose="020F0502020204030204" pitchFamily="34" charset="0"/>
              </a:rPr>
              <a:t> </a:t>
            </a:r>
            <a:r>
              <a:rPr lang="en-US" altLang="en-US" b="1" dirty="0">
                <a:solidFill>
                  <a:schemeClr val="bg1">
                    <a:lumMod val="75000"/>
                  </a:schemeClr>
                </a:solidFill>
                <a:latin typeface="Calibri" panose="020F0502020204030204" pitchFamily="34" charset="0"/>
                <a:cs typeface="Calibri" panose="020F0502020204030204" pitchFamily="34" charset="0"/>
              </a:rPr>
              <a:t>Small nucleolar RNAs</a:t>
            </a:r>
            <a:r>
              <a:rPr lang="en-US" altLang="en-US" dirty="0">
                <a:solidFill>
                  <a:schemeClr val="bg1">
                    <a:lumMod val="75000"/>
                  </a:schemeClr>
                </a:solidFill>
                <a:latin typeface="Calibri" panose="020F0502020204030204" pitchFamily="34" charset="0"/>
                <a:cs typeface="Calibri" panose="020F0502020204030204" pitchFamily="34" charset="0"/>
              </a:rPr>
              <a:t> (snoRNAs). </a:t>
            </a:r>
            <a:r>
              <a:rPr lang="en-US" dirty="0">
                <a:solidFill>
                  <a:schemeClr val="bg1">
                    <a:lumMod val="75000"/>
                  </a:schemeClr>
                </a:solidFill>
                <a:latin typeface="Calibri" panose="020F0502020204030204" pitchFamily="34" charset="0"/>
                <a:cs typeface="Calibri" panose="020F0502020204030204" pitchFamily="34" charset="0"/>
              </a:rPr>
              <a:t>SnoRNAs are found in the nucleolus, and are involved in maturation and modification rRNAs. small nuclear RNAs (snRNAs), and other cellular RNAs.</a:t>
            </a:r>
            <a:r>
              <a:rPr lang="en-US" altLang="en-US" dirty="0">
                <a:solidFill>
                  <a:schemeClr val="bg1">
                    <a:lumMod val="75000"/>
                  </a:schemeClr>
                </a:solidFill>
                <a:latin typeface="Calibri" panose="020F0502020204030204" pitchFamily="34" charset="0"/>
                <a:cs typeface="Calibri" panose="020F0502020204030204" pitchFamily="34" charset="0"/>
              </a:rPr>
              <a:t> 150 protein factors and more than 70 small nucleolar RNAs are involved in eukaryotic ribosome biogenesis. </a:t>
            </a:r>
            <a:br>
              <a:rPr lang="en-US" altLang="en-US" dirty="0">
                <a:solidFill>
                  <a:schemeClr val="bg1">
                    <a:lumMod val="75000"/>
                  </a:schemeClr>
                </a:solidFill>
                <a:latin typeface="Calibri" panose="020F0502020204030204" pitchFamily="34" charset="0"/>
                <a:cs typeface="Calibri" panose="020F0502020204030204" pitchFamily="34" charset="0"/>
              </a:rPr>
            </a:b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latin typeface="Calibri" panose="020F0502020204030204" pitchFamily="34" charset="0"/>
                <a:cs typeface="Calibri" panose="020F0502020204030204" pitchFamily="34" charset="0"/>
              </a:rPr>
              <a:t> RNase P. </a:t>
            </a:r>
            <a:r>
              <a:rPr lang="en-US" altLang="en-US" dirty="0">
                <a:latin typeface="Calibri" panose="020F0502020204030204" pitchFamily="34" charset="0"/>
                <a:cs typeface="Calibri" panose="020F0502020204030204" pitchFamily="34" charset="0"/>
              </a:rPr>
              <a:t>RNase P is ribonuclease ribozyme that cleaves pre-tRNA, 3’ leaving the CCA tail. RNase P is complex of RNA and protein.</a:t>
            </a:r>
            <a:br>
              <a:rPr lang="en-US" altLang="en-US" dirty="0">
                <a:solidFill>
                  <a:schemeClr val="bg1">
                    <a:lumMod val="75000"/>
                  </a:schemeClr>
                </a:solidFill>
                <a:latin typeface="Calibri" panose="020F0502020204030204" pitchFamily="34" charset="0"/>
                <a:cs typeface="Calibri" panose="020F0502020204030204" pitchFamily="34" charset="0"/>
              </a:rPr>
            </a:b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latin typeface="Calibri" panose="020F0502020204030204" pitchFamily="34" charset="0"/>
                <a:cs typeface="Calibri" panose="020F0502020204030204" pitchFamily="34" charset="0"/>
              </a:rPr>
              <a:t> guide chemical modifications of other RNAs, mainly ribosomal RNAs, transfer RNAs and small nuclear RNAs. (</a:t>
            </a:r>
            <a:r>
              <a:rPr lang="en-US" altLang="en-US" dirty="0" err="1">
                <a:latin typeface="Calibri" panose="020F0502020204030204" pitchFamily="34" charset="0"/>
                <a:cs typeface="Calibri" panose="020F0502020204030204" pitchFamily="34" charset="0"/>
              </a:rPr>
              <a:t>i</a:t>
            </a:r>
            <a:r>
              <a:rPr lang="en-US" altLang="en-US" dirty="0">
                <a:latin typeface="Calibri" panose="020F0502020204030204" pitchFamily="34" charset="0"/>
                <a:cs typeface="Calibri" panose="020F0502020204030204" pitchFamily="34" charset="0"/>
              </a:rPr>
              <a:t>) Long Non-coding RNAs (</a:t>
            </a:r>
            <a:r>
              <a:rPr lang="en-US" altLang="en-US" dirty="0" err="1">
                <a:latin typeface="Calibri" panose="020F0502020204030204" pitchFamily="34" charset="0"/>
                <a:cs typeface="Calibri" panose="020F0502020204030204" pitchFamily="34" charset="0"/>
              </a:rPr>
              <a:t>lncRNAs</a:t>
            </a:r>
            <a:r>
              <a:rPr lang="en-US" altLang="en-US" dirty="0">
                <a:latin typeface="Calibri" panose="020F0502020204030204" pitchFamily="34" charset="0"/>
                <a:cs typeface="Calibri" panose="020F0502020204030204" pitchFamily="34" charset="0"/>
              </a:rPr>
              <a:t>), (3) (4)…</a:t>
            </a:r>
          </a:p>
          <a:p>
            <a:endParaRPr lang="en-US" altLang="en-US"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B4D689A-7BB0-7888-7E7A-0E48394D3109}"/>
              </a:ext>
            </a:extLst>
          </p:cNvPr>
          <p:cNvPicPr>
            <a:picLocks noChangeAspect="1"/>
          </p:cNvPicPr>
          <p:nvPr/>
        </p:nvPicPr>
        <p:blipFill>
          <a:blip r:embed="rId2"/>
          <a:stretch>
            <a:fillRect/>
          </a:stretch>
        </p:blipFill>
        <p:spPr>
          <a:xfrm>
            <a:off x="4724400" y="1828800"/>
            <a:ext cx="3505200" cy="4750357"/>
          </a:xfrm>
          <a:prstGeom prst="rect">
            <a:avLst/>
          </a:prstGeom>
        </p:spPr>
      </p:pic>
    </p:spTree>
    <p:extLst>
      <p:ext uri="{BB962C8B-B14F-4D97-AF65-F5344CB8AC3E}">
        <p14:creationId xmlns:p14="http://schemas.microsoft.com/office/powerpoint/2010/main" val="4270050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uman nuclear RNase P in complex with tRNA. The RNase P RNA is shown in red, proteins in blue, and cleaved tRNA in yellow.">
            <a:extLst>
              <a:ext uri="{FF2B5EF4-FFF2-40B4-BE49-F238E27FC236}">
                <a16:creationId xmlns:a16="http://schemas.microsoft.com/office/drawing/2014/main" id="{61FAA6C8-1B74-A382-7505-669A1EE39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193435" cy="5384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20FA2FC0-EA27-E068-7364-225EE703C29A}"/>
              </a:ext>
            </a:extLst>
          </p:cNvPr>
          <p:cNvSpPr>
            <a:spLocks noChangeArrowheads="1"/>
          </p:cNvSpPr>
          <p:nvPr/>
        </p:nvSpPr>
        <p:spPr bwMode="auto">
          <a:xfrm>
            <a:off x="419100" y="6005258"/>
            <a:ext cx="8305800" cy="691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90459"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panose="020B0604020202020204" pitchFamily="34" charset="0"/>
              </a:rPr>
              <a:t>Human nuclear RNase P in complex with tRNA. The RNase P RNA is shown in red, proteins in blue, and cleaved tRNA in yellow. (</a:t>
            </a:r>
            <a:r>
              <a:rPr kumimoji="0" lang="en-US" altLang="en-US" sz="1800" b="0" i="1" u="none" strike="noStrike" cap="none" normalizeH="0" baseline="0" dirty="0" err="1">
                <a:ln>
                  <a:noFill/>
                </a:ln>
                <a:solidFill>
                  <a:schemeClr val="tx1"/>
                </a:solidFill>
                <a:effectLst/>
                <a:latin typeface="Arial" panose="020B0604020202020204" pitchFamily="34" charset="0"/>
              </a:rPr>
              <a:t>pdb</a:t>
            </a:r>
            <a:r>
              <a:rPr kumimoji="0" lang="en-US" altLang="en-US" sz="1800" b="0" i="1" u="none" strike="noStrike" cap="none" normalizeH="0" baseline="0" dirty="0">
                <a:ln>
                  <a:noFill/>
                </a:ln>
                <a:solidFill>
                  <a:schemeClr val="tx1"/>
                </a:solidFill>
                <a:effectLst/>
                <a:latin typeface="Arial" panose="020B0604020202020204" pitchFamily="34" charset="0"/>
              </a:rPr>
              <a:t> molecule of the month)</a:t>
            </a:r>
            <a:endParaRPr kumimoji="0" lang="en-US" altLang="en-US" sz="1700" b="0" i="0" u="none" strike="noStrike" cap="none" normalizeH="0" baseline="0" dirty="0">
              <a:ln>
                <a:noFill/>
              </a:ln>
              <a:solidFill>
                <a:schemeClr val="tx1"/>
              </a:solidFill>
              <a:effectLst/>
              <a:latin typeface="Arial" panose="020B0604020202020204" pitchFamily="34" charset="0"/>
              <a:hlinkClick r:id="rId3"/>
            </a:endParaRPr>
          </a:p>
        </p:txBody>
      </p:sp>
    </p:spTree>
    <p:extLst>
      <p:ext uri="{BB962C8B-B14F-4D97-AF65-F5344CB8AC3E}">
        <p14:creationId xmlns:p14="http://schemas.microsoft.com/office/powerpoint/2010/main" val="1256259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a:extLst>
              <a:ext uri="{FF2B5EF4-FFF2-40B4-BE49-F238E27FC236}">
                <a16:creationId xmlns:a16="http://schemas.microsoft.com/office/drawing/2014/main" id="{AFF1B711-0002-7149-960C-40B55B9B7C64}"/>
              </a:ext>
            </a:extLst>
          </p:cNvPr>
          <p:cNvSpPr txBox="1">
            <a:spLocks noChangeArrowheads="1"/>
          </p:cNvSpPr>
          <p:nvPr/>
        </p:nvSpPr>
        <p:spPr bwMode="auto">
          <a:xfrm>
            <a:off x="533400" y="-16459200"/>
            <a:ext cx="8458200" cy="289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dirty="0">
              <a:latin typeface="Calibri" panose="020F0502020204030204" pitchFamily="34" charset="0"/>
              <a:cs typeface="Calibri" panose="020F0502020204030204" pitchFamily="34" charset="0"/>
            </a:endParaRPr>
          </a:p>
          <a:p>
            <a:r>
              <a:rPr lang="en-US" altLang="en-US" dirty="0">
                <a:latin typeface="Calibri" panose="020F0502020204030204" pitchFamily="34" charset="0"/>
                <a:cs typeface="Calibri" panose="020F0502020204030204" pitchFamily="34" charset="0"/>
              </a:rPr>
              <a:t>All RNA is made by transcription. There are many types of RNA produced by transcription.</a:t>
            </a:r>
          </a:p>
          <a:p>
            <a:endParaRPr lang="en-US" altLang="en-US" dirty="0">
              <a:latin typeface="Calibri" panose="020F0502020204030204" pitchFamily="34" charset="0"/>
              <a:cs typeface="Calibri" panose="020F0502020204030204" pitchFamily="34" charset="0"/>
            </a:endParaRPr>
          </a:p>
          <a:p>
            <a:pPr>
              <a:buFontTx/>
              <a:buAutoNum type="arabicParenR"/>
            </a:pPr>
            <a:r>
              <a:rPr lang="en-US" altLang="en-US" b="1" dirty="0">
                <a:latin typeface="Calibri" panose="020F0502020204030204" pitchFamily="34" charset="0"/>
                <a:cs typeface="Calibri" panose="020F0502020204030204" pitchFamily="34" charset="0"/>
              </a:rPr>
              <a:t> Messenger RNAs</a:t>
            </a:r>
            <a:r>
              <a:rPr lang="en-US" altLang="en-US" dirty="0">
                <a:latin typeface="Calibri" panose="020F0502020204030204" pitchFamily="34" charset="0"/>
                <a:cs typeface="Calibri" panose="020F0502020204030204" pitchFamily="34" charset="0"/>
              </a:rPr>
              <a:t> (mRNA) are coding RNAs. mRNAs carry information contained within DNA to the ribosome, where they direct the sequence of amino acids during protein synthesis, according to the mRNA sequence and the 'genetic code'. The sequence of codons (nucleotide triplets) in an mRNA determines the amino acid sequence in a protein. Some mRNAs contain cis regulatory elements, such as riboswitches, in the untranslated regions (either 3' or 5' UTRs).</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Ribosomal RNAs </a:t>
            </a:r>
            <a:r>
              <a:rPr lang="en-US" altLang="en-US" dirty="0">
                <a:solidFill>
                  <a:schemeClr val="bg1">
                    <a:lumMod val="75000"/>
                  </a:schemeClr>
                </a:solidFill>
                <a:latin typeface="Calibri" panose="020F0502020204030204" pitchFamily="34" charset="0"/>
                <a:cs typeface="Calibri" panose="020F0502020204030204" pitchFamily="34" charset="0"/>
              </a:rPr>
              <a:t>(rRNA) are structural and catalytic components of the ribosome, the large RNA-protein assembly where protein is synthesized in all living systems. In the ribosome, amino acids are </a:t>
            </a:r>
            <a:r>
              <a:rPr lang="en-US" altLang="en-US" dirty="0" err="1">
                <a:solidFill>
                  <a:schemeClr val="bg1">
                    <a:lumMod val="75000"/>
                  </a:schemeClr>
                </a:solidFill>
                <a:latin typeface="Calibri" panose="020F0502020204030204" pitchFamily="34" charset="0"/>
                <a:cs typeface="Calibri" panose="020F0502020204030204" pitchFamily="34" charset="0"/>
              </a:rPr>
              <a:t>transfered</a:t>
            </a:r>
            <a:r>
              <a:rPr lang="en-US" altLang="en-US" dirty="0">
                <a:solidFill>
                  <a:schemeClr val="bg1">
                    <a:lumMod val="75000"/>
                  </a:schemeClr>
                </a:solidFill>
                <a:latin typeface="Calibri" panose="020F0502020204030204" pitchFamily="34" charset="0"/>
                <a:cs typeface="Calibri" panose="020F0502020204030204" pitchFamily="34" charset="0"/>
              </a:rPr>
              <a:t> from tRNAs to a nascent (growing) polypeptide chain, with the amino acid sequence controlled by the mRNA. The peptidyl transferase center, which is the catalytic site of the ribosome, is all rRNA. So technically the ribosome is a ribozyme, not a protein enzyme.</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Transfer RNAs </a:t>
            </a:r>
            <a:r>
              <a:rPr lang="en-US" altLang="en-US" dirty="0">
                <a:solidFill>
                  <a:schemeClr val="bg1">
                    <a:lumMod val="75000"/>
                  </a:schemeClr>
                </a:solidFill>
                <a:latin typeface="Calibri" panose="020F0502020204030204" pitchFamily="34" charset="0"/>
                <a:cs typeface="Calibri" panose="020F0502020204030204" pitchFamily="34" charset="0"/>
              </a:rPr>
              <a:t>(tRNA) are RNAs that become covalently linked to amino acids (activating the amino acids). tRNAs contain anti-codons that interact with </a:t>
            </a:r>
            <a:r>
              <a:rPr lang="en-US" altLang="en-US" dirty="0" err="1">
                <a:solidFill>
                  <a:schemeClr val="bg1">
                    <a:lumMod val="75000"/>
                  </a:schemeClr>
                </a:solidFill>
                <a:latin typeface="Calibri" panose="020F0502020204030204" pitchFamily="34" charset="0"/>
                <a:cs typeface="Calibri" panose="020F0502020204030204" pitchFamily="34" charset="0"/>
              </a:rPr>
              <a:t>condons</a:t>
            </a:r>
            <a:r>
              <a:rPr lang="en-US" altLang="en-US" dirty="0">
                <a:solidFill>
                  <a:schemeClr val="bg1">
                    <a:lumMod val="75000"/>
                  </a:schemeClr>
                </a:solidFill>
                <a:latin typeface="Calibri" panose="020F0502020204030204" pitchFamily="34" charset="0"/>
                <a:cs typeface="Calibri" panose="020F0502020204030204" pitchFamily="34" charset="0"/>
              </a:rPr>
              <a:t> on mRNAs. tRNAs transfer amino acids to a nascent polypeptide chain in the ribosome. The covalent linkage between a given amino acid and the correct (cognate) tRNA is catalyzed by a specific aminoacyl-tRNA synthetase (one for each amino acid). The aminoacyl-tRNA synthetases establish and enforce the genetic code. </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MicroRNAs</a:t>
            </a:r>
            <a:r>
              <a:rPr lang="en-US" altLang="en-US" dirty="0">
                <a:solidFill>
                  <a:schemeClr val="bg1">
                    <a:lumMod val="75000"/>
                  </a:schemeClr>
                </a:solidFill>
                <a:latin typeface="Calibri" panose="020F0502020204030204" pitchFamily="34" charset="0"/>
                <a:cs typeface="Calibri" panose="020F0502020204030204" pitchFamily="34" charset="0"/>
              </a:rPr>
              <a:t> (miRNAs) are ~22 nucleotides in length and are found only in eukaryotic  cells (but not fungi, algae, </a:t>
            </a:r>
            <a:r>
              <a:rPr lang="en-US" altLang="en-US" dirty="0" err="1">
                <a:solidFill>
                  <a:schemeClr val="bg1">
                    <a:lumMod val="75000"/>
                  </a:schemeClr>
                </a:solidFill>
                <a:latin typeface="Calibri" panose="020F0502020204030204" pitchFamily="34" charset="0"/>
                <a:cs typeface="Calibri" panose="020F0502020204030204" pitchFamily="34" charset="0"/>
              </a:rPr>
              <a:t>etc</a:t>
            </a:r>
            <a:r>
              <a:rPr lang="en-US" altLang="en-US" dirty="0">
                <a:solidFill>
                  <a:schemeClr val="bg1">
                    <a:lumMod val="75000"/>
                  </a:schemeClr>
                </a:solidFill>
                <a:latin typeface="Calibri" panose="020F0502020204030204" pitchFamily="34" charset="0"/>
                <a:cs typeface="Calibri" panose="020F0502020204030204" pitchFamily="34" charset="0"/>
              </a:rPr>
              <a:t>). miRNAs bind to complementary sequences on target mRNAs, usually resulting in down regulation and silencing of gene expression (mRNA degradation &amp; sequestering and translational suppression)</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solidFill>
                  <a:schemeClr val="bg1">
                    <a:lumMod val="75000"/>
                  </a:schemeClr>
                </a:solidFill>
                <a:latin typeface="Calibri" panose="020F0502020204030204" pitchFamily="34" charset="0"/>
                <a:cs typeface="Calibri" panose="020F0502020204030204" pitchFamily="34" charset="0"/>
              </a:rPr>
              <a:t> </a:t>
            </a:r>
            <a:r>
              <a:rPr lang="en-US" altLang="en-US" b="1" dirty="0">
                <a:solidFill>
                  <a:schemeClr val="bg1">
                    <a:lumMod val="75000"/>
                  </a:schemeClr>
                </a:solidFill>
                <a:latin typeface="Calibri" panose="020F0502020204030204" pitchFamily="34" charset="0"/>
                <a:cs typeface="Calibri" panose="020F0502020204030204" pitchFamily="34" charset="0"/>
              </a:rPr>
              <a:t>Small nucleolar RNAs</a:t>
            </a:r>
            <a:r>
              <a:rPr lang="en-US" altLang="en-US" dirty="0">
                <a:solidFill>
                  <a:schemeClr val="bg1">
                    <a:lumMod val="75000"/>
                  </a:schemeClr>
                </a:solidFill>
                <a:latin typeface="Calibri" panose="020F0502020204030204" pitchFamily="34" charset="0"/>
                <a:cs typeface="Calibri" panose="020F0502020204030204" pitchFamily="34" charset="0"/>
              </a:rPr>
              <a:t> (snoRNAs). </a:t>
            </a:r>
            <a:r>
              <a:rPr lang="en-US" dirty="0">
                <a:solidFill>
                  <a:schemeClr val="bg1">
                    <a:lumMod val="75000"/>
                  </a:schemeClr>
                </a:solidFill>
                <a:latin typeface="Calibri" panose="020F0502020204030204" pitchFamily="34" charset="0"/>
                <a:cs typeface="Calibri" panose="020F0502020204030204" pitchFamily="34" charset="0"/>
              </a:rPr>
              <a:t>SnoRNAs are found in the nucleolus, and are involved in maturation and modification rRNAs. small nuclear RNAs (snRNAs), and other cellular RNAs.</a:t>
            </a:r>
            <a:r>
              <a:rPr lang="en-US" altLang="en-US" dirty="0">
                <a:solidFill>
                  <a:schemeClr val="bg1">
                    <a:lumMod val="75000"/>
                  </a:schemeClr>
                </a:solidFill>
                <a:latin typeface="Calibri" panose="020F0502020204030204" pitchFamily="34" charset="0"/>
                <a:cs typeface="Calibri" panose="020F0502020204030204" pitchFamily="34" charset="0"/>
              </a:rPr>
              <a:t> 150 protein factors and more than 70 small nucleolar RNAs are involved in eukaryotic ribosome biogenesis. </a:t>
            </a:r>
            <a:br>
              <a:rPr lang="en-US" altLang="en-US" dirty="0">
                <a:solidFill>
                  <a:schemeClr val="bg1">
                    <a:lumMod val="75000"/>
                  </a:schemeClr>
                </a:solidFill>
                <a:latin typeface="Calibri" panose="020F0502020204030204" pitchFamily="34" charset="0"/>
                <a:cs typeface="Calibri" panose="020F0502020204030204" pitchFamily="34" charset="0"/>
              </a:rPr>
            </a:b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RNase P. </a:t>
            </a:r>
            <a:r>
              <a:rPr lang="en-US" altLang="en-US" dirty="0">
                <a:solidFill>
                  <a:schemeClr val="bg1">
                    <a:lumMod val="75000"/>
                  </a:schemeClr>
                </a:solidFill>
                <a:latin typeface="Calibri" panose="020F0502020204030204" pitchFamily="34" charset="0"/>
                <a:cs typeface="Calibri" panose="020F0502020204030204" pitchFamily="34" charset="0"/>
              </a:rPr>
              <a:t>RNase P is ribonuclease ribozyme that cleaves pre-tRNA, 3’ leaving the CCA tail. RNase P is complex of RNA and protein.</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latin typeface="Calibri" panose="020F0502020204030204" pitchFamily="34" charset="0"/>
                <a:cs typeface="Calibri" panose="020F0502020204030204" pitchFamily="34" charset="0"/>
              </a:rPr>
              <a:t> </a:t>
            </a:r>
            <a:r>
              <a:rPr lang="en-US" altLang="en-US" b="1" dirty="0">
                <a:latin typeface="Calibri" panose="020F0502020204030204" pitchFamily="34" charset="0"/>
                <a:cs typeface="Calibri" panose="020F0502020204030204" pitchFamily="34" charset="0"/>
              </a:rPr>
              <a:t>Long non-coded RNA (lncRNA) </a:t>
            </a:r>
            <a:r>
              <a:rPr lang="en-US" altLang="en-US" dirty="0">
                <a:latin typeface="Calibri" panose="020F0502020204030204" pitchFamily="34" charset="0"/>
                <a:cs typeface="Calibri" panose="020F0502020204030204" pitchFamily="34" charset="0"/>
              </a:rPr>
              <a:t>are transcripts of more than 200 nucleotides that do not belong to any other well-defined group and encoded by thousands of loci in mammalian genomes. activate, </a:t>
            </a:r>
            <a:br>
              <a:rPr lang="en-US" altLang="en-US" dirty="0">
                <a:latin typeface="Calibri" panose="020F0502020204030204" pitchFamily="34" charset="0"/>
                <a:cs typeface="Calibri" panose="020F0502020204030204" pitchFamily="34" charset="0"/>
              </a:rPr>
            </a:br>
            <a:r>
              <a:rPr lang="en-US" altLang="en-US" dirty="0">
                <a:latin typeface="Calibri" panose="020F0502020204030204" pitchFamily="34" charset="0"/>
                <a:cs typeface="Calibri" panose="020F0502020204030204" pitchFamily="34" charset="0"/>
              </a:rPr>
              <a:t>	repress or otherwise modulate the expression of target genes</a:t>
            </a:r>
            <a:br>
              <a:rPr lang="en-US" altLang="en-US" dirty="0">
                <a:latin typeface="Calibri" panose="020F0502020204030204" pitchFamily="34" charset="0"/>
                <a:cs typeface="Calibri" panose="020F0502020204030204" pitchFamily="34" charset="0"/>
              </a:rPr>
            </a:br>
            <a:r>
              <a:rPr lang="en-US" altLang="en-US" dirty="0">
                <a:latin typeface="Calibri" panose="020F0502020204030204" pitchFamily="34" charset="0"/>
                <a:cs typeface="Calibri" panose="020F0502020204030204" pitchFamily="34" charset="0"/>
              </a:rPr>
              <a:t>	generate of fine-tuned spatial and temporal gene expression programs</a:t>
            </a:r>
          </a:p>
          <a:p>
            <a:r>
              <a:rPr lang="en-US" altLang="en-US" dirty="0">
                <a:latin typeface="Calibri" panose="020F0502020204030204" pitchFamily="34" charset="0"/>
                <a:cs typeface="Calibri" panose="020F0502020204030204" pitchFamily="34" charset="0"/>
              </a:rPr>
              <a:t>	found in eukaryotes only</a:t>
            </a:r>
          </a:p>
          <a:p>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solidFill>
                  <a:schemeClr val="bg1">
                    <a:lumMod val="75000"/>
                  </a:schemeClr>
                </a:solidFill>
                <a:latin typeface="Calibri" panose="020F0502020204030204" pitchFamily="34" charset="0"/>
                <a:cs typeface="Calibri" panose="020F0502020204030204" pitchFamily="34" charset="0"/>
              </a:rPr>
            </a:b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latin typeface="Calibri" panose="020F0502020204030204" pitchFamily="34" charset="0"/>
                <a:cs typeface="Calibri" panose="020F0502020204030204" pitchFamily="34" charset="0"/>
              </a:rPr>
              <a:t> guide chemical modifications of other RNAs, mainly ribosomal RNAs, transfer RNAs and small nuclear RNAs. (</a:t>
            </a:r>
            <a:r>
              <a:rPr lang="en-US" altLang="en-US" dirty="0" err="1">
                <a:latin typeface="Calibri" panose="020F0502020204030204" pitchFamily="34" charset="0"/>
                <a:cs typeface="Calibri" panose="020F0502020204030204" pitchFamily="34" charset="0"/>
              </a:rPr>
              <a:t>i</a:t>
            </a:r>
            <a:r>
              <a:rPr lang="en-US" altLang="en-US" dirty="0">
                <a:latin typeface="Calibri" panose="020F0502020204030204" pitchFamily="34" charset="0"/>
                <a:cs typeface="Calibri" panose="020F0502020204030204" pitchFamily="34" charset="0"/>
              </a:rPr>
              <a:t>) Long Non-coding RNAs (</a:t>
            </a:r>
            <a:r>
              <a:rPr lang="en-US" altLang="en-US" dirty="0" err="1">
                <a:latin typeface="Calibri" panose="020F0502020204030204" pitchFamily="34" charset="0"/>
                <a:cs typeface="Calibri" panose="020F0502020204030204" pitchFamily="34" charset="0"/>
              </a:rPr>
              <a:t>lncRNAs</a:t>
            </a:r>
            <a:r>
              <a:rPr lang="en-US" altLang="en-US" dirty="0">
                <a:latin typeface="Calibri" panose="020F0502020204030204" pitchFamily="34" charset="0"/>
                <a:cs typeface="Calibri" panose="020F0502020204030204" pitchFamily="34" charset="0"/>
              </a:rPr>
              <a:t>), (3) (4)…</a:t>
            </a:r>
          </a:p>
          <a:p>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1629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04FB0E1-FF27-BA94-6912-C06EA8C5E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7238"/>
            <a:ext cx="9144000" cy="5343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ABFB9A-BD7D-6C92-54CD-A2427563FFF4}"/>
              </a:ext>
            </a:extLst>
          </p:cNvPr>
          <p:cNvSpPr txBox="1"/>
          <p:nvPr/>
        </p:nvSpPr>
        <p:spPr>
          <a:xfrm>
            <a:off x="609600" y="152400"/>
            <a:ext cx="4572000" cy="461665"/>
          </a:xfrm>
          <a:prstGeom prst="rect">
            <a:avLst/>
          </a:prstGeom>
          <a:noFill/>
        </p:spPr>
        <p:txBody>
          <a:bodyPr wrap="square">
            <a:spAutoFit/>
          </a:bodyPr>
          <a:lstStyle/>
          <a:p>
            <a:r>
              <a:rPr lang="en-US" altLang="en-US" b="1" dirty="0" err="1">
                <a:latin typeface="Calibri" panose="020F0502020204030204" pitchFamily="34" charset="0"/>
                <a:cs typeface="Calibri" panose="020F0502020204030204" pitchFamily="34" charset="0"/>
              </a:rPr>
              <a:t>lncRNAs</a:t>
            </a:r>
            <a:endParaRPr lang="en-US" dirty="0"/>
          </a:p>
        </p:txBody>
      </p:sp>
    </p:spTree>
    <p:extLst>
      <p:ext uri="{BB962C8B-B14F-4D97-AF65-F5344CB8AC3E}">
        <p14:creationId xmlns:p14="http://schemas.microsoft.com/office/powerpoint/2010/main" val="3919247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E016E2-8AFF-22D6-F5ED-3D49A24567EC}"/>
              </a:ext>
            </a:extLst>
          </p:cNvPr>
          <p:cNvPicPr>
            <a:picLocks noChangeAspect="1"/>
          </p:cNvPicPr>
          <p:nvPr/>
        </p:nvPicPr>
        <p:blipFill>
          <a:blip r:embed="rId2"/>
          <a:stretch>
            <a:fillRect/>
          </a:stretch>
        </p:blipFill>
        <p:spPr>
          <a:xfrm>
            <a:off x="1574800" y="203200"/>
            <a:ext cx="5994400" cy="6451600"/>
          </a:xfrm>
          <a:prstGeom prst="rect">
            <a:avLst/>
          </a:prstGeom>
        </p:spPr>
      </p:pic>
    </p:spTree>
    <p:extLst>
      <p:ext uri="{BB962C8B-B14F-4D97-AF65-F5344CB8AC3E}">
        <p14:creationId xmlns:p14="http://schemas.microsoft.com/office/powerpoint/2010/main" val="1395917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5">
            <a:extLst>
              <a:ext uri="{FF2B5EF4-FFF2-40B4-BE49-F238E27FC236}">
                <a16:creationId xmlns:a16="http://schemas.microsoft.com/office/drawing/2014/main" id="{C7A093CC-691A-6D4F-9318-5044F840B0E9}"/>
              </a:ext>
            </a:extLst>
          </p:cNvPr>
          <p:cNvSpPr txBox="1">
            <a:spLocks noChangeArrowheads="1"/>
          </p:cNvSpPr>
          <p:nvPr/>
        </p:nvSpPr>
        <p:spPr bwMode="auto">
          <a:xfrm>
            <a:off x="990600" y="762000"/>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4800" dirty="0">
                <a:latin typeface="Arial" panose="020B0604020202020204" pitchFamily="34" charset="0"/>
                <a:cs typeface="Arial" panose="020B0604020202020204" pitchFamily="34" charset="0"/>
              </a:rPr>
              <a:t>Transcription</a:t>
            </a:r>
          </a:p>
        </p:txBody>
      </p:sp>
    </p:spTree>
    <p:extLst>
      <p:ext uri="{BB962C8B-B14F-4D97-AF65-F5344CB8AC3E}">
        <p14:creationId xmlns:p14="http://schemas.microsoft.com/office/powerpoint/2010/main" val="2582124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779023-C2FD-78A9-17E7-FC1CADC4C5A4}"/>
              </a:ext>
            </a:extLst>
          </p:cNvPr>
          <p:cNvSpPr txBox="1"/>
          <p:nvPr/>
        </p:nvSpPr>
        <p:spPr>
          <a:xfrm>
            <a:off x="342900" y="0"/>
            <a:ext cx="8648700" cy="5324535"/>
          </a:xfrm>
          <a:prstGeom prst="rect">
            <a:avLst/>
          </a:prstGeom>
          <a:noFill/>
        </p:spPr>
        <p:txBody>
          <a:bodyPr wrap="square">
            <a:spAutoFit/>
          </a:bodyPr>
          <a:lstStyle/>
          <a:p>
            <a:endParaRPr lang="en-US" sz="2000" dirty="0">
              <a:effectLst/>
              <a:latin typeface="Arial" panose="020B0604020202020204" pitchFamily="34" charset="0"/>
              <a:cs typeface="Arial" panose="020B0604020202020204" pitchFamily="34" charset="0"/>
            </a:endParaRPr>
          </a:p>
          <a:p>
            <a:r>
              <a:rPr lang="en-US" sz="2000" dirty="0">
                <a:effectLst/>
                <a:latin typeface="Arial" panose="020B0604020202020204" pitchFamily="34" charset="0"/>
                <a:cs typeface="Arial" panose="020B0604020202020204" pitchFamily="34" charset="0"/>
              </a:rPr>
              <a:t>Bacterial transcription:</a:t>
            </a:r>
          </a:p>
          <a:p>
            <a:endParaRPr lang="en-US" sz="2000" dirty="0">
              <a:latin typeface="Arial" panose="020B0604020202020204" pitchFamily="34" charset="0"/>
              <a:cs typeface="Arial" panose="020B0604020202020204" pitchFamily="34" charset="0"/>
            </a:endParaRPr>
          </a:p>
          <a:p>
            <a:r>
              <a:rPr lang="en-US" sz="2000" dirty="0">
                <a:effectLst/>
                <a:latin typeface="Arial" panose="020B0604020202020204" pitchFamily="34" charset="0"/>
                <a:cs typeface="Arial" panose="020B0604020202020204" pitchFamily="34" charset="0"/>
              </a:rPr>
              <a:t>is performed by a single type of RNA polymerase</a:t>
            </a:r>
            <a:r>
              <a:rPr lang="en-US" sz="2000" dirty="0">
                <a:latin typeface="Arial" panose="020B0604020202020204" pitchFamily="34" charset="0"/>
                <a:cs typeface="Arial" panose="020B0604020202020204" pitchFamily="34" charset="0"/>
              </a:rPr>
              <a:t> that</a:t>
            </a:r>
            <a:r>
              <a:rPr lang="en-US" sz="2000" dirty="0">
                <a:effectLst/>
                <a:latin typeface="Arial" panose="020B0604020202020204" pitchFamily="34" charset="0"/>
                <a:cs typeface="Arial" panose="020B0604020202020204" pitchFamily="34" charset="0"/>
              </a:rPr>
              <a:t> contains four catalytic subunits and a single regulatory subunit [sigma (</a:t>
            </a:r>
            <a:r>
              <a:rPr lang="en-US" sz="2000" dirty="0">
                <a:effectLst/>
                <a:latin typeface="Symbol" pitchFamily="2" charset="2"/>
                <a:cs typeface="Arial" panose="020B0604020202020204" pitchFamily="34" charset="0"/>
              </a:rPr>
              <a:t>s</a:t>
            </a:r>
            <a:r>
              <a:rPr lang="en-US" sz="2000" dirty="0">
                <a:effectLst/>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is tightly linked to and physically associated with translation (</a:t>
            </a:r>
            <a:r>
              <a:rPr lang="en-US" sz="2000" dirty="0">
                <a:effectLst/>
                <a:latin typeface="Arial" panose="020B0604020202020204" pitchFamily="34" charset="0"/>
                <a:cs typeface="Arial" panose="020B0604020202020204" pitchFamily="34" charset="0"/>
              </a:rPr>
              <a:t>both occur in the cytoplasm) (</a:t>
            </a:r>
            <a:r>
              <a:rPr lang="en-US" sz="2000" dirty="0" err="1">
                <a:effectLst/>
                <a:latin typeface="Arial" panose="020B0604020202020204" pitchFamily="34" charset="0"/>
                <a:cs typeface="Arial" panose="020B0604020202020204" pitchFamily="34" charset="0"/>
              </a:rPr>
              <a:t>expressome</a:t>
            </a:r>
            <a:r>
              <a:rPr lang="en-US" sz="2000" dirty="0">
                <a:effectLst/>
                <a:latin typeface="Arial" panose="020B0604020202020204" pitchFamily="34" charset="0"/>
                <a:cs typeface="Arial" panose="020B0604020202020204" pitchFamily="34" charset="0"/>
              </a:rPr>
              <a:t>=RNA pol and ribosome complex)</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is based on </a:t>
            </a:r>
            <a:r>
              <a:rPr lang="en-US" sz="2000" dirty="0">
                <a:effectLst/>
                <a:latin typeface="Arial" panose="020B0604020202020204" pitchFamily="34" charset="0"/>
                <a:cs typeface="Arial" panose="020B0604020202020204" pitchFamily="34" charset="0"/>
              </a:rPr>
              <a:t>operons - </a:t>
            </a:r>
            <a:r>
              <a:rPr lang="en-US" sz="2000" dirty="0">
                <a:latin typeface="Arial" panose="020B0604020202020204" pitchFamily="34" charset="0"/>
                <a:cs typeface="Arial" panose="020B0604020202020204" pitchFamily="34" charset="0"/>
              </a:rPr>
              <a:t>clusters </a:t>
            </a:r>
            <a:r>
              <a:rPr lang="en-US" sz="2000" dirty="0">
                <a:effectLst/>
                <a:latin typeface="Arial" panose="020B0604020202020204" pitchFamily="34" charset="0"/>
                <a:cs typeface="Arial" panose="020B0604020202020204" pitchFamily="34" charset="0"/>
              </a:rPr>
              <a:t>of genes (with related functions), </a:t>
            </a:r>
          </a:p>
          <a:p>
            <a:pPr marL="923925"/>
            <a:r>
              <a:rPr lang="en-US" sz="2000" dirty="0">
                <a:effectLst/>
                <a:latin typeface="Arial" panose="020B0604020202020204" pitchFamily="34" charset="0"/>
                <a:cs typeface="Arial" panose="020B0604020202020204" pitchFamily="34" charset="0"/>
              </a:rPr>
              <a:t>[example: the </a:t>
            </a:r>
            <a:r>
              <a:rPr lang="en-US" sz="2000" dirty="0" err="1">
                <a:effectLst/>
                <a:latin typeface="Arial" panose="020B0604020202020204" pitchFamily="34" charset="0"/>
                <a:cs typeface="Arial" panose="020B0604020202020204" pitchFamily="34" charset="0"/>
              </a:rPr>
              <a:t>spc</a:t>
            </a:r>
            <a:r>
              <a:rPr lang="en-US" sz="2000" dirty="0">
                <a:effectLst/>
                <a:latin typeface="Arial" panose="020B0604020202020204" pitchFamily="34" charset="0"/>
                <a:cs typeface="Arial" panose="020B0604020202020204" pitchFamily="34" charset="0"/>
              </a:rPr>
              <a:t> operon, contains the genes for ten ribosomal proteins: L14, L24, L5, S14, S8, L6, L18, S5, L30 and L15] </a:t>
            </a:r>
          </a:p>
          <a:p>
            <a:r>
              <a:rPr lang="en-US" sz="2000" dirty="0">
                <a:latin typeface="Arial" panose="020B0604020202020204" pitchFamily="34" charset="0"/>
                <a:cs typeface="Arial" panose="020B0604020202020204" pitchFamily="34" charset="0"/>
              </a:rPr>
              <a:t>	 each operon </a:t>
            </a:r>
          </a:p>
          <a:p>
            <a:r>
              <a:rPr lang="en-US" sz="2000" dirty="0">
                <a:latin typeface="Arial" panose="020B0604020202020204" pitchFamily="34" charset="0"/>
                <a:cs typeface="Arial" panose="020B0604020202020204" pitchFamily="34" charset="0"/>
              </a:rPr>
              <a:t>		is </a:t>
            </a:r>
            <a:r>
              <a:rPr lang="en-US" sz="2000" dirty="0">
                <a:effectLst/>
                <a:latin typeface="Arial" panose="020B0604020202020204" pitchFamily="34" charset="0"/>
                <a:cs typeface="Arial" panose="020B0604020202020204" pitchFamily="34" charset="0"/>
              </a:rPr>
              <a:t>controlled by a single transcriptional promoter </a:t>
            </a:r>
            <a:endParaRPr lang="en-US" sz="2000" dirty="0">
              <a:latin typeface="Arial" panose="020B0604020202020204" pitchFamily="34" charset="0"/>
              <a:cs typeface="Arial" panose="020B0604020202020204" pitchFamily="34" charset="0"/>
            </a:endParaRPr>
          </a:p>
          <a:p>
            <a:r>
              <a:rPr lang="en-US" sz="2000" dirty="0">
                <a:effectLst/>
                <a:latin typeface="Arial" panose="020B0604020202020204" pitchFamily="34" charset="0"/>
                <a:cs typeface="Arial" panose="020B0604020202020204" pitchFamily="34" charset="0"/>
              </a:rPr>
              <a:t>		produces a </a:t>
            </a:r>
            <a:r>
              <a:rPr lang="en-US" sz="2000" dirty="0">
                <a:latin typeface="Arial" panose="020B0604020202020204" pitchFamily="34" charset="0"/>
                <a:cs typeface="Arial" panose="020B0604020202020204" pitchFamily="34" charset="0"/>
              </a:rPr>
              <a:t>single polycistronic mRNA with multiple ORFs </a:t>
            </a:r>
          </a:p>
          <a:p>
            <a:r>
              <a:rPr lang="en-US" sz="2000" dirty="0">
                <a:effectLst/>
                <a:latin typeface="Arial" panose="020B0604020202020204" pitchFamily="34" charset="0"/>
                <a:cs typeface="Arial" panose="020B0604020202020204" pitchFamily="34" charset="0"/>
              </a:rPr>
              <a:t>			that is not processed (except tRNAs and rRNAs)</a:t>
            </a: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0958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779023-C2FD-78A9-17E7-FC1CADC4C5A4}"/>
              </a:ext>
            </a:extLst>
          </p:cNvPr>
          <p:cNvSpPr txBox="1"/>
          <p:nvPr/>
        </p:nvSpPr>
        <p:spPr>
          <a:xfrm>
            <a:off x="533400" y="152400"/>
            <a:ext cx="8382000" cy="7786747"/>
          </a:xfrm>
          <a:prstGeom prst="rect">
            <a:avLst/>
          </a:prstGeom>
          <a:noFill/>
        </p:spPr>
        <p:txBody>
          <a:bodyPr wrap="square">
            <a:spAutoFit/>
          </a:bodyPr>
          <a:lstStyle/>
          <a:p>
            <a:endParaRPr lang="en-US" sz="2000" dirty="0">
              <a:effectLst/>
              <a:latin typeface="Arial" panose="020B0604020202020204" pitchFamily="34" charset="0"/>
              <a:cs typeface="Arial" panose="020B0604020202020204" pitchFamily="34" charset="0"/>
            </a:endParaRPr>
          </a:p>
          <a:p>
            <a:pPr marL="862013" indent="-862013"/>
            <a:r>
              <a:rPr lang="en-US" sz="2000" dirty="0">
                <a:latin typeface="Arial" panose="020B0604020202020204" pitchFamily="34" charset="0"/>
                <a:cs typeface="Arial" panose="020B0604020202020204" pitchFamily="34" charset="0"/>
              </a:rPr>
              <a:t>Eukaryotic</a:t>
            </a:r>
            <a:r>
              <a:rPr lang="en-US" sz="2000" dirty="0">
                <a:effectLst/>
                <a:latin typeface="Arial" panose="020B0604020202020204" pitchFamily="34" charset="0"/>
                <a:cs typeface="Arial" panose="020B0604020202020204" pitchFamily="34" charset="0"/>
              </a:rPr>
              <a:t> transcription: is performed by 3 types of RNA polymerase</a:t>
            </a:r>
          </a:p>
          <a:p>
            <a:pPr marL="862013" indent="-862013"/>
            <a:r>
              <a:rPr lang="en-US" sz="2000" dirty="0">
                <a:latin typeface="Arial" panose="020B0604020202020204" pitchFamily="34" charset="0"/>
                <a:cs typeface="Arial" panose="020B0604020202020204" pitchFamily="34" charset="0"/>
              </a:rPr>
              <a:t> </a:t>
            </a:r>
          </a:p>
          <a:p>
            <a:pPr marL="862013" indent="-862013"/>
            <a:r>
              <a:rPr lang="en-US" sz="2000" b="1" dirty="0">
                <a:latin typeface="Arial" panose="020B0604020202020204" pitchFamily="34" charset="0"/>
                <a:cs typeface="Arial" panose="020B0604020202020204" pitchFamily="34" charset="0"/>
              </a:rPr>
              <a:t>RNA pol I</a:t>
            </a:r>
            <a:r>
              <a:rPr lang="en-US" sz="2000" dirty="0">
                <a:latin typeface="Arial" panose="020B0604020202020204" pitchFamily="34" charset="0"/>
                <a:cs typeface="Arial" panose="020B0604020202020204" pitchFamily="34" charset="0"/>
              </a:rPr>
              <a:t>: rRNAs (not 5S), </a:t>
            </a:r>
          </a:p>
          <a:p>
            <a:pPr marL="862013" indent="-862013"/>
            <a:r>
              <a:rPr lang="en-US" sz="2000" dirty="0">
                <a:latin typeface="Arial" panose="020B0604020202020204" pitchFamily="34" charset="0"/>
                <a:cs typeface="Arial" panose="020B0604020202020204" pitchFamily="34" charset="0"/>
              </a:rPr>
              <a:t>		functions in the nucleolus, </a:t>
            </a:r>
          </a:p>
          <a:p>
            <a:pPr marL="862013" indent="-862013"/>
            <a:r>
              <a:rPr lang="en-US" sz="2000" dirty="0">
                <a:latin typeface="Arial" panose="020B0604020202020204" pitchFamily="34" charset="0"/>
                <a:cs typeface="Arial" panose="020B0604020202020204" pitchFamily="34" charset="0"/>
              </a:rPr>
              <a:t>	14 subunits, </a:t>
            </a:r>
          </a:p>
          <a:p>
            <a:pPr marL="862013" indent="-862013"/>
            <a:r>
              <a:rPr lang="en-US" sz="2000" dirty="0">
                <a:latin typeface="Arial" panose="020B0604020202020204" pitchFamily="34" charset="0"/>
                <a:cs typeface="Arial" panose="020B0604020202020204" pitchFamily="34" charset="0"/>
              </a:rPr>
              <a:t>	fastest, makes 60% of cellular RNA</a:t>
            </a:r>
          </a:p>
          <a:p>
            <a:pPr marL="862013" indent="-862013"/>
            <a:endParaRPr lang="en-US" sz="2000" dirty="0">
              <a:latin typeface="Arial" panose="020B0604020202020204" pitchFamily="34" charset="0"/>
              <a:cs typeface="Arial" panose="020B0604020202020204" pitchFamily="34" charset="0"/>
            </a:endParaRPr>
          </a:p>
          <a:p>
            <a:pPr marL="862013" indent="-862013"/>
            <a:r>
              <a:rPr lang="en-US" sz="2000" b="1" dirty="0">
                <a:latin typeface="Arial" panose="020B0604020202020204" pitchFamily="34" charset="0"/>
                <a:cs typeface="Arial" panose="020B0604020202020204" pitchFamily="34" charset="0"/>
              </a:rPr>
              <a:t>RNA pol II</a:t>
            </a:r>
            <a:r>
              <a:rPr lang="en-US" sz="2000" dirty="0">
                <a:latin typeface="Arial" panose="020B0604020202020204" pitchFamily="34" charset="0"/>
                <a:cs typeface="Arial" panose="020B0604020202020204" pitchFamily="34" charset="0"/>
              </a:rPr>
              <a:t>: mRNAs, </a:t>
            </a:r>
          </a:p>
          <a:p>
            <a:pPr marL="862013" indent="-862013"/>
            <a:r>
              <a:rPr lang="en-US" sz="2000" dirty="0">
                <a:latin typeface="Arial" panose="020B0604020202020204" pitchFamily="34" charset="0"/>
                <a:cs typeface="Arial" panose="020B0604020202020204" pitchFamily="34" charset="0"/>
              </a:rPr>
              <a:t>	functions n the nucleus, </a:t>
            </a:r>
          </a:p>
          <a:p>
            <a:pPr marL="862013" indent="-862013"/>
            <a:r>
              <a:rPr lang="en-US" sz="2000" dirty="0">
                <a:latin typeface="Arial" panose="020B0604020202020204" pitchFamily="34" charset="0"/>
                <a:cs typeface="Arial" panose="020B0604020202020204" pitchFamily="34" charset="0"/>
              </a:rPr>
              <a:t>	12 subunits</a:t>
            </a:r>
          </a:p>
          <a:p>
            <a:pPr marL="862013" indent="-862013"/>
            <a:endParaRPr lang="en-US" sz="2000" b="1" dirty="0">
              <a:latin typeface="Arial" panose="020B0604020202020204" pitchFamily="34" charset="0"/>
              <a:cs typeface="Arial" panose="020B0604020202020204" pitchFamily="34" charset="0"/>
            </a:endParaRPr>
          </a:p>
          <a:p>
            <a:pPr marL="862013" indent="-862013"/>
            <a:r>
              <a:rPr lang="en-US" sz="2000" b="1" dirty="0">
                <a:latin typeface="Arial" panose="020B0604020202020204" pitchFamily="34" charset="0"/>
                <a:cs typeface="Arial" panose="020B0604020202020204" pitchFamily="34" charset="0"/>
              </a:rPr>
              <a:t>RNA pol III</a:t>
            </a:r>
            <a:r>
              <a:rPr lang="en-US" sz="2000" dirty="0">
                <a:latin typeface="Arial" panose="020B0604020202020204" pitchFamily="34" charset="0"/>
                <a:cs typeface="Arial" panose="020B0604020202020204" pitchFamily="34" charset="0"/>
              </a:rPr>
              <a:t>: tRNAs, 5S rRNA, </a:t>
            </a:r>
          </a:p>
          <a:p>
            <a:pPr marL="862013" indent="-862013"/>
            <a:r>
              <a:rPr lang="en-US" sz="2000" dirty="0">
                <a:latin typeface="Arial" panose="020B0604020202020204" pitchFamily="34" charset="0"/>
                <a:cs typeface="Arial" panose="020B0604020202020204" pitchFamily="34" charset="0"/>
              </a:rPr>
              <a:t>	in the nucleus, 17 subunits</a:t>
            </a:r>
          </a:p>
          <a:p>
            <a:pPr marL="862013" indent="-862013"/>
            <a:endParaRPr lang="en-US" sz="2000" dirty="0">
              <a:latin typeface="Arial" panose="020B0604020202020204" pitchFamily="34" charset="0"/>
              <a:cs typeface="Arial" panose="020B0604020202020204" pitchFamily="34" charset="0"/>
            </a:endParaRPr>
          </a:p>
          <a:p>
            <a:pPr marL="862013" indent="-862013"/>
            <a:r>
              <a:rPr lang="en-US" sz="2000" dirty="0">
                <a:latin typeface="Arial" panose="020B0604020202020204" pitchFamily="34" charset="0"/>
                <a:cs typeface="Arial" panose="020B0604020202020204" pitchFamily="34" charset="0"/>
              </a:rPr>
              <a:t>is disassociated from translation (</a:t>
            </a:r>
            <a:r>
              <a:rPr lang="en-US" sz="2000" dirty="0">
                <a:effectLst/>
                <a:latin typeface="Arial" panose="020B0604020202020204" pitchFamily="34" charset="0"/>
                <a:cs typeface="Arial" panose="020B0604020202020204" pitchFamily="34" charset="0"/>
              </a:rPr>
              <a:t>which occurs in the cytoplasm)</a:t>
            </a:r>
          </a:p>
          <a:p>
            <a:pPr marL="862013" indent="-862013"/>
            <a:endParaRPr lang="en-US" sz="2000" dirty="0">
              <a:latin typeface="Arial" panose="020B0604020202020204" pitchFamily="34" charset="0"/>
              <a:cs typeface="Arial" panose="020B0604020202020204" pitchFamily="34" charset="0"/>
            </a:endParaRPr>
          </a:p>
          <a:p>
            <a:pPr marL="862013" indent="-862013"/>
            <a:r>
              <a:rPr lang="en-US" sz="2000" dirty="0">
                <a:latin typeface="Arial" panose="020B0604020202020204" pitchFamily="34" charset="0"/>
                <a:cs typeface="Arial" panose="020B0604020202020204" pitchFamily="34" charset="0"/>
              </a:rPr>
              <a:t>Is regulated at the gene level (no operons)</a:t>
            </a:r>
          </a:p>
          <a:p>
            <a:pPr marL="862013" indent="-862013"/>
            <a:endParaRPr lang="en-US" sz="2000" dirty="0">
              <a:latin typeface="Arial" panose="020B0604020202020204" pitchFamily="34" charset="0"/>
              <a:cs typeface="Arial" panose="020B0604020202020204" pitchFamily="34" charset="0"/>
            </a:endParaRPr>
          </a:p>
          <a:p>
            <a:pPr marL="862013" indent="-862013"/>
            <a:r>
              <a:rPr lang="en-US" sz="2000" dirty="0">
                <a:latin typeface="Arial" panose="020B0604020202020204" pitchFamily="34" charset="0"/>
                <a:cs typeface="Arial" panose="020B0604020202020204" pitchFamily="34" charset="0"/>
              </a:rPr>
              <a:t>produces pre-RNAs, which are extensively spliced (in humans, not yeast)</a:t>
            </a:r>
          </a:p>
          <a:p>
            <a:pPr marL="862013" indent="-862013"/>
            <a:endParaRPr lang="en-US" sz="2000" dirty="0">
              <a:effectLst/>
              <a:latin typeface="Arial" panose="020B0604020202020204" pitchFamily="34" charset="0"/>
              <a:cs typeface="Arial" panose="020B0604020202020204" pitchFamily="34" charset="0"/>
            </a:endParaRPr>
          </a:p>
          <a:p>
            <a:pPr marL="862013" indent="-862013"/>
            <a:endParaRPr lang="en-US" sz="2000" dirty="0">
              <a:effectLst/>
              <a:latin typeface="Arial" panose="020B0604020202020204" pitchFamily="34" charset="0"/>
              <a:cs typeface="Arial" panose="020B0604020202020204" pitchFamily="34" charset="0"/>
            </a:endParaRPr>
          </a:p>
          <a:p>
            <a:pPr marL="862013" indent="-862013"/>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3205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5">
            <a:extLst>
              <a:ext uri="{FF2B5EF4-FFF2-40B4-BE49-F238E27FC236}">
                <a16:creationId xmlns:a16="http://schemas.microsoft.com/office/drawing/2014/main" id="{D93F35CC-3BDC-C74D-8DDA-743CBE16A767}"/>
              </a:ext>
            </a:extLst>
          </p:cNvPr>
          <p:cNvSpPr txBox="1">
            <a:spLocks noChangeArrowheads="1"/>
          </p:cNvSpPr>
          <p:nvPr/>
        </p:nvSpPr>
        <p:spPr bwMode="auto">
          <a:xfrm>
            <a:off x="152400" y="304800"/>
            <a:ext cx="8763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latin typeface="Arial" panose="020B0604020202020204" pitchFamily="34" charset="0"/>
                <a:cs typeface="Arial" panose="020B0604020202020204" pitchFamily="34" charset="0"/>
              </a:rPr>
              <a:t>Bacterial genes are found in operons. The transcription of many genes with related functions can be controlled by a single control element. An operon is a cluster of genes under the control of a single regulatory signal or promoter. Eukaryotic genes are controlled independently (generally).</a:t>
            </a:r>
          </a:p>
          <a:p>
            <a:endParaRPr lang="en-US" altLang="en-US" sz="2000" dirty="0">
              <a:latin typeface="Arial" panose="020B0604020202020204" pitchFamily="34" charset="0"/>
              <a:cs typeface="Arial" panose="020B0604020202020204" pitchFamily="34" charset="0"/>
            </a:endParaRPr>
          </a:p>
        </p:txBody>
      </p:sp>
      <p:pic>
        <p:nvPicPr>
          <p:cNvPr id="32770" name="Picture 1">
            <a:extLst>
              <a:ext uri="{FF2B5EF4-FFF2-40B4-BE49-F238E27FC236}">
                <a16:creationId xmlns:a16="http://schemas.microsoft.com/office/drawing/2014/main" id="{90DD2F36-0B2B-924E-9905-9E8F0523A1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21685"/>
            <a:ext cx="83439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2" descr="fig_26_04">
            <a:extLst>
              <a:ext uri="{FF2B5EF4-FFF2-40B4-BE49-F238E27FC236}">
                <a16:creationId xmlns:a16="http://schemas.microsoft.com/office/drawing/2014/main" id="{D0BE6B04-7F6A-CD41-9547-8B5775E78B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1752600"/>
            <a:ext cx="7696200"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555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loured TEM of messenger RNA transcription">
            <a:extLst>
              <a:ext uri="{FF2B5EF4-FFF2-40B4-BE49-F238E27FC236}">
                <a16:creationId xmlns:a16="http://schemas.microsoft.com/office/drawing/2014/main" id="{A66CB63C-D46A-2F2A-D21E-35858243A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226"/>
            <a:ext cx="5503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294A66C-B69F-1FF0-8025-764032AA3AA5}"/>
              </a:ext>
            </a:extLst>
          </p:cNvPr>
          <p:cNvSpPr txBox="1"/>
          <p:nvPr/>
        </p:nvSpPr>
        <p:spPr>
          <a:xfrm>
            <a:off x="5503863" y="6246"/>
            <a:ext cx="3603911" cy="5632311"/>
          </a:xfrm>
          <a:prstGeom prst="rect">
            <a:avLst/>
          </a:prstGeom>
          <a:noFill/>
        </p:spPr>
        <p:txBody>
          <a:bodyPr wrap="square">
            <a:spAutoFit/>
          </a:bodyPr>
          <a:lstStyle/>
          <a:p>
            <a:r>
              <a:rPr lang="en-US" sz="2000" dirty="0">
                <a:latin typeface="Calibri" panose="020F0502020204030204" pitchFamily="34" charset="0"/>
                <a:cs typeface="Calibri" panose="020F0502020204030204" pitchFamily="34" charset="0"/>
              </a:rPr>
              <a:t>DNA transcription to form mRNA (colorized electron micrograph). </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The backbone of the feather, running down the image, is a long strand of DNA coated with protein. Numerous mRNA transcripts extend from the DNA strand. Transcription of genetic information begins at one end of the gene, with the mRNA molecules growing longer as they approach completion. Magnification: x6700 at 6x4.5cm size.</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Image by Oscar Miller</a:t>
            </a:r>
          </a:p>
        </p:txBody>
      </p:sp>
    </p:spTree>
    <p:extLst>
      <p:ext uri="{BB962C8B-B14F-4D97-AF65-F5344CB8AC3E}">
        <p14:creationId xmlns:p14="http://schemas.microsoft.com/office/powerpoint/2010/main" val="2999666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5">
            <a:extLst>
              <a:ext uri="{FF2B5EF4-FFF2-40B4-BE49-F238E27FC236}">
                <a16:creationId xmlns:a16="http://schemas.microsoft.com/office/drawing/2014/main" id="{C7A093CC-691A-6D4F-9318-5044F840B0E9}"/>
              </a:ext>
            </a:extLst>
          </p:cNvPr>
          <p:cNvSpPr txBox="1">
            <a:spLocks noChangeArrowheads="1"/>
          </p:cNvSpPr>
          <p:nvPr/>
        </p:nvSpPr>
        <p:spPr bwMode="auto">
          <a:xfrm>
            <a:off x="228600" y="1752600"/>
            <a:ext cx="8686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latin typeface="Arial" panose="020B0604020202020204" pitchFamily="34" charset="0"/>
                <a:cs typeface="Arial" panose="020B0604020202020204" pitchFamily="34" charset="0"/>
              </a:rPr>
              <a:t>During transcription, an RNA complement (a transcript) of a DNA sequence is synthesized. If the DNA template (</a:t>
            </a:r>
            <a:r>
              <a:rPr lang="en-US" altLang="en-US" dirty="0">
                <a:solidFill>
                  <a:srgbClr val="FF0000"/>
                </a:solidFill>
                <a:latin typeface="Arial" panose="020B0604020202020204" pitchFamily="34" charset="0"/>
                <a:cs typeface="Arial" panose="020B0604020202020204" pitchFamily="34" charset="0"/>
              </a:rPr>
              <a:t>antisense, with anticodons</a:t>
            </a:r>
            <a:r>
              <a:rPr lang="en-US" altLang="en-US" dirty="0">
                <a:latin typeface="Arial" panose="020B0604020202020204" pitchFamily="34" charset="0"/>
                <a:cs typeface="Arial" panose="020B0604020202020204" pitchFamily="34" charset="0"/>
              </a:rPr>
              <a:t>) sequence is '5 ...GGGCATT... 3', then the mRNA transcript (</a:t>
            </a:r>
            <a:r>
              <a:rPr lang="en-US" altLang="en-US" dirty="0">
                <a:solidFill>
                  <a:srgbClr val="FF0000"/>
                </a:solidFill>
                <a:latin typeface="Arial" panose="020B0604020202020204" pitchFamily="34" charset="0"/>
                <a:cs typeface="Arial" panose="020B0604020202020204" pitchFamily="34" charset="0"/>
              </a:rPr>
              <a:t>sense, with codons</a:t>
            </a:r>
            <a:r>
              <a:rPr lang="en-US" altLang="en-US" dirty="0">
                <a:latin typeface="Arial" panose="020B0604020202020204" pitchFamily="34" charset="0"/>
                <a:cs typeface="Arial" panose="020B0604020202020204" pitchFamily="34" charset="0"/>
              </a:rPr>
              <a:t>) has sequence 5' ...AAUGCCC... 3’.</a:t>
            </a:r>
          </a:p>
          <a:p>
            <a:endParaRPr lang="en-US" altLang="en-US" dirty="0">
              <a:latin typeface="Courier New" panose="02070309020205020404" pitchFamily="49" charset="0"/>
              <a:cs typeface="Courier New" panose="02070309020205020404" pitchFamily="49" charset="0"/>
            </a:endParaRPr>
          </a:p>
          <a:p>
            <a:r>
              <a:rPr lang="en-US" altLang="en-US" dirty="0">
                <a:latin typeface="Courier New" panose="02070309020205020404" pitchFamily="49" charset="0"/>
                <a:cs typeface="Courier New" panose="02070309020205020404" pitchFamily="49" charset="0"/>
              </a:rPr>
              <a:t>'5 ...GGGCATT... 3’ (template)</a:t>
            </a:r>
          </a:p>
          <a:p>
            <a:r>
              <a:rPr lang="en-US" altLang="en-US" dirty="0">
                <a:latin typeface="Courier New" panose="02070309020205020404" pitchFamily="49" charset="0"/>
                <a:cs typeface="Courier New" panose="02070309020205020404" pitchFamily="49" charset="0"/>
              </a:rPr>
              <a:t>‘3 ...CCCGTAA... 5’ (transcript)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figun_26_p943">
            <a:extLst>
              <a:ext uri="{FF2B5EF4-FFF2-40B4-BE49-F238E27FC236}">
                <a16:creationId xmlns:a16="http://schemas.microsoft.com/office/drawing/2014/main" id="{27117596-B256-9146-8567-420F94E4F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0"/>
            <a:ext cx="8531225"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Box 5">
            <a:extLst>
              <a:ext uri="{FF2B5EF4-FFF2-40B4-BE49-F238E27FC236}">
                <a16:creationId xmlns:a16="http://schemas.microsoft.com/office/drawing/2014/main" id="{E5E96C83-54BC-BD4B-9BE8-FD9A97C7DBE5}"/>
              </a:ext>
            </a:extLst>
          </p:cNvPr>
          <p:cNvSpPr txBox="1">
            <a:spLocks noChangeArrowheads="1"/>
          </p:cNvSpPr>
          <p:nvPr/>
        </p:nvSpPr>
        <p:spPr bwMode="auto">
          <a:xfrm>
            <a:off x="457200" y="609600"/>
            <a:ext cx="79248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latin typeface="Arial" panose="020B0604020202020204" pitchFamily="34" charset="0"/>
                <a:cs typeface="Arial" panose="020B0604020202020204" pitchFamily="34" charset="0"/>
              </a:rPr>
              <a:t>RNA polymerase (RNAP) is an enzyme that produces RNA using DNA as a template. RNAPs are essential to life and are found in all living systems. </a:t>
            </a:r>
          </a:p>
          <a:p>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RNAPs are </a:t>
            </a:r>
            <a:r>
              <a:rPr lang="en-US" altLang="en-US" sz="2000" dirty="0" err="1">
                <a:latin typeface="Arial" panose="020B0604020202020204" pitchFamily="34" charset="0"/>
                <a:cs typeface="Arial" panose="020B0604020202020204" pitchFamily="34" charset="0"/>
              </a:rPr>
              <a:t>nucleotidyl</a:t>
            </a:r>
            <a:r>
              <a:rPr lang="en-US" altLang="en-US" sz="2000" dirty="0">
                <a:latin typeface="Arial" panose="020B0604020202020204" pitchFamily="34" charset="0"/>
                <a:cs typeface="Arial" panose="020B0604020202020204" pitchFamily="34" charset="0"/>
              </a:rPr>
              <a:t> transferases that initiate synthesis </a:t>
            </a:r>
            <a:r>
              <a:rPr lang="en-US" altLang="en-US" sz="2000" i="1" dirty="0">
                <a:latin typeface="Arial" panose="020B0604020202020204" pitchFamily="34" charset="0"/>
                <a:cs typeface="Arial" panose="020B0604020202020204" pitchFamily="34" charset="0"/>
              </a:rPr>
              <a:t>de novo</a:t>
            </a:r>
            <a:r>
              <a:rPr lang="en-US" altLang="en-US" sz="2000" dirty="0">
                <a:latin typeface="Arial" panose="020B0604020202020204" pitchFamily="34" charset="0"/>
                <a:cs typeface="Arial" panose="020B0604020202020204" pitchFamily="34" charset="0"/>
              </a:rPr>
              <a:t> (do not require primers, unlike DNA polymerase) and add ribonucleotides to the 3' hydroxyl group of RNA molecules.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fig_26_03">
            <a:extLst>
              <a:ext uri="{FF2B5EF4-FFF2-40B4-BE49-F238E27FC236}">
                <a16:creationId xmlns:a16="http://schemas.microsoft.com/office/drawing/2014/main" id="{79BFD7F0-A809-9247-BCBD-EAE28A60D3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85312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Box 6">
            <a:extLst>
              <a:ext uri="{FF2B5EF4-FFF2-40B4-BE49-F238E27FC236}">
                <a16:creationId xmlns:a16="http://schemas.microsoft.com/office/drawing/2014/main" id="{7BBA6832-CC50-1446-87E0-9B9C15C18C4B}"/>
              </a:ext>
            </a:extLst>
          </p:cNvPr>
          <p:cNvSpPr txBox="1">
            <a:spLocks noChangeArrowheads="1"/>
          </p:cNvSpPr>
          <p:nvPr/>
        </p:nvSpPr>
        <p:spPr bwMode="auto">
          <a:xfrm>
            <a:off x="228600" y="1524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Only one strand of DNA is transcribed (unlike replication). The sense strand has the same sequence as the transcribed RNA.</a:t>
            </a:r>
          </a:p>
          <a:p>
            <a:r>
              <a:rPr lang="en-US" altLang="en-US"/>
              <a:t>The antisense strand is the DNA template. </a:t>
            </a:r>
          </a:p>
        </p:txBody>
      </p:sp>
      <p:pic>
        <p:nvPicPr>
          <p:cNvPr id="30723" name="Picture 2" descr="fig_26_06">
            <a:extLst>
              <a:ext uri="{FF2B5EF4-FFF2-40B4-BE49-F238E27FC236}">
                <a16:creationId xmlns:a16="http://schemas.microsoft.com/office/drawing/2014/main" id="{599F042F-605C-2C43-8D63-3CE32C9403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19600"/>
            <a:ext cx="8531225"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fig_26_02">
            <a:extLst>
              <a:ext uri="{FF2B5EF4-FFF2-40B4-BE49-F238E27FC236}">
                <a16:creationId xmlns:a16="http://schemas.microsoft.com/office/drawing/2014/main" id="{69DCD354-8934-CF47-9CF5-1742E9286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9588" y="0"/>
            <a:ext cx="6094412"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5">
            <a:extLst>
              <a:ext uri="{FF2B5EF4-FFF2-40B4-BE49-F238E27FC236}">
                <a16:creationId xmlns:a16="http://schemas.microsoft.com/office/drawing/2014/main" id="{D3EB9D31-AB76-524A-8DCD-100C76036C4D}"/>
              </a:ext>
            </a:extLst>
          </p:cNvPr>
          <p:cNvSpPr>
            <a:spLocks noChangeArrowheads="1"/>
          </p:cNvSpPr>
          <p:nvPr/>
        </p:nvSpPr>
        <p:spPr bwMode="auto">
          <a:xfrm>
            <a:off x="-381000" y="685800"/>
            <a:ext cx="6858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itchFamily="2" charset="0"/>
                <a:ea typeface="ＭＳ Ｐゴシック" panose="020B0600070205080204" pitchFamily="34" charset="-128"/>
              </a:defRPr>
            </a:lvl1pPr>
            <a:lvl2pPr marL="914400" indent="-45720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lvl="1">
              <a:buFont typeface="Courier New" panose="02070309020205020404" pitchFamily="49" charset="0"/>
              <a:buChar char="o"/>
            </a:pPr>
            <a:r>
              <a:rPr lang="en-US" altLang="en-US"/>
              <a:t>   α: yellow and green</a:t>
            </a:r>
          </a:p>
          <a:p>
            <a:pPr lvl="1">
              <a:buFont typeface="Courier New" panose="02070309020205020404" pitchFamily="49" charset="0"/>
              <a:buChar char="o"/>
            </a:pPr>
            <a:r>
              <a:rPr lang="en-US" altLang="en-US"/>
              <a:t>   β: cyan</a:t>
            </a:r>
          </a:p>
          <a:p>
            <a:pPr lvl="1">
              <a:buFont typeface="Courier New" panose="02070309020205020404" pitchFamily="49" charset="0"/>
              <a:buChar char="o"/>
            </a:pPr>
            <a:r>
              <a:rPr lang="en-US" altLang="en-US"/>
              <a:t>   β</a:t>
            </a:r>
            <a:r>
              <a:rPr lang="ja-JP" altLang="en-US"/>
              <a:t>’</a:t>
            </a:r>
            <a:r>
              <a:rPr lang="en-US" altLang="ja-JP"/>
              <a:t>: pink</a:t>
            </a:r>
          </a:p>
          <a:p>
            <a:pPr lvl="1">
              <a:buFont typeface="Courier New" panose="02070309020205020404" pitchFamily="49" charset="0"/>
              <a:buChar char="o"/>
            </a:pPr>
            <a:r>
              <a:rPr lang="en-US" altLang="en-US"/>
              <a:t>   ω: gray</a:t>
            </a:r>
          </a:p>
          <a:p>
            <a:pPr lvl="1">
              <a:buFont typeface="Courier New" panose="02070309020205020404" pitchFamily="49" charset="0"/>
              <a:buChar char="o"/>
            </a:pPr>
            <a:r>
              <a:rPr lang="en-US" altLang="en-US"/>
              <a:t>   </a:t>
            </a:r>
            <a:r>
              <a:rPr lang="en-US" altLang="en-US">
                <a:latin typeface="Symbol" pitchFamily="2" charset="2"/>
              </a:rPr>
              <a:t>s</a:t>
            </a:r>
            <a:r>
              <a:rPr lang="en-US" altLang="en-US"/>
              <a:t>: not shown here</a:t>
            </a:r>
          </a:p>
        </p:txBody>
      </p:sp>
      <p:sp>
        <p:nvSpPr>
          <p:cNvPr id="28675" name="Rectangle 6">
            <a:extLst>
              <a:ext uri="{FF2B5EF4-FFF2-40B4-BE49-F238E27FC236}">
                <a16:creationId xmlns:a16="http://schemas.microsoft.com/office/drawing/2014/main" id="{4FC45398-F6AA-944D-806C-D84299787032}"/>
              </a:ext>
            </a:extLst>
          </p:cNvPr>
          <p:cNvSpPr>
            <a:spLocks noChangeArrowheads="1"/>
          </p:cNvSpPr>
          <p:nvPr/>
        </p:nvSpPr>
        <p:spPr bwMode="auto">
          <a:xfrm>
            <a:off x="-11113" y="4611688"/>
            <a:ext cx="9144001"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sz="2000"/>
          </a:p>
          <a:p>
            <a:r>
              <a:rPr lang="en-US" altLang="en-US" sz="2000"/>
              <a:t>    * α: two α subunits (yellow,green) help with assembly and bind with regulatory elements. </a:t>
            </a:r>
          </a:p>
          <a:p>
            <a:r>
              <a:rPr lang="en-US" altLang="en-US" sz="2000"/>
              <a:t>    * β: (cyan) the polymerase activity (catalyzes the synthesis of RNA).</a:t>
            </a:r>
          </a:p>
          <a:p>
            <a:r>
              <a:rPr lang="en-US" altLang="en-US" sz="2000"/>
              <a:t>    * β': (pink) binds to DNA (nonspecifically) (</a:t>
            </a:r>
            <a:r>
              <a:rPr lang="en-US" altLang="en-US" sz="2000">
                <a:latin typeface="Symbol" pitchFamily="2" charset="2"/>
              </a:rPr>
              <a:t>b</a:t>
            </a:r>
            <a:r>
              <a:rPr lang="en-US" altLang="en-US" sz="2000"/>
              <a:t> + </a:t>
            </a:r>
            <a:r>
              <a:rPr lang="en-US" altLang="en-US" sz="2000">
                <a:latin typeface="Symbol" pitchFamily="2" charset="2"/>
              </a:rPr>
              <a:t>b</a:t>
            </a:r>
            <a:r>
              <a:rPr lang="en-US" altLang="en-US" sz="2000"/>
              <a:t>’ form claw).</a:t>
            </a:r>
          </a:p>
          <a:p>
            <a:r>
              <a:rPr lang="en-US" altLang="en-US" sz="2000"/>
              <a:t>    * ω: (gray) promotes assembly </a:t>
            </a:r>
          </a:p>
          <a:p>
            <a:r>
              <a:rPr lang="en-US" altLang="en-US" sz="2000"/>
              <a:t>    * </a:t>
            </a:r>
            <a:r>
              <a:rPr lang="en-US" altLang="en-US" sz="2000">
                <a:latin typeface="Symbol" pitchFamily="2" charset="2"/>
              </a:rPr>
              <a:t>s</a:t>
            </a:r>
            <a:r>
              <a:rPr lang="en-US" altLang="en-US" sz="2000"/>
              <a:t>: dissociates after initiation (not shown above, there are many different </a:t>
            </a:r>
            <a:r>
              <a:rPr lang="en-US" altLang="en-US" sz="2000">
                <a:latin typeface="Symbol" pitchFamily="2" charset="2"/>
              </a:rPr>
              <a:t>s</a:t>
            </a:r>
            <a:r>
              <a:rPr lang="en-US" altLang="en-US" sz="2000"/>
              <a:t>’s)</a:t>
            </a:r>
          </a:p>
        </p:txBody>
      </p:sp>
      <p:sp>
        <p:nvSpPr>
          <p:cNvPr id="28676" name="TextBox 4">
            <a:extLst>
              <a:ext uri="{FF2B5EF4-FFF2-40B4-BE49-F238E27FC236}">
                <a16:creationId xmlns:a16="http://schemas.microsoft.com/office/drawing/2014/main" id="{657F9791-598D-6148-A3A4-938469D149C2}"/>
              </a:ext>
            </a:extLst>
          </p:cNvPr>
          <p:cNvSpPr txBox="1">
            <a:spLocks noChangeArrowheads="1"/>
          </p:cNvSpPr>
          <p:nvPr/>
        </p:nvSpPr>
        <p:spPr bwMode="auto">
          <a:xfrm>
            <a:off x="152400" y="3200400"/>
            <a:ext cx="38623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Bacterial RNA polymerase:</a:t>
            </a:r>
          </a:p>
          <a:p>
            <a:r>
              <a:rPr lang="en-US" altLang="en-US">
                <a:latin typeface="Arial" panose="020B0604020202020204" pitchFamily="34" charset="0"/>
                <a:cs typeface="Arial" panose="020B0604020202020204" pitchFamily="34" charset="0"/>
              </a:rPr>
              <a:t>Taq RNAP core enzyme</a:t>
            </a:r>
          </a:p>
          <a:p>
            <a:r>
              <a:rPr lang="en-US" altLang="en-US">
                <a:latin typeface="Arial" panose="020B0604020202020204" pitchFamily="34" charset="0"/>
                <a:cs typeface="Arial" panose="020B0604020202020204" pitchFamily="34" charset="0"/>
              </a:rPr>
              <a:t>subunit structure </a:t>
            </a:r>
            <a:r>
              <a:rPr lang="en-US" altLang="en-US">
                <a:latin typeface="Symbol" pitchFamily="2" charset="2"/>
              </a:rPr>
              <a:t>a</a:t>
            </a:r>
            <a:r>
              <a:rPr lang="en-US" altLang="en-US" baseline="-25000">
                <a:latin typeface="Arial" panose="020B0604020202020204" pitchFamily="34" charset="0"/>
                <a:cs typeface="Arial" panose="020B0604020202020204" pitchFamily="34" charset="0"/>
              </a:rPr>
              <a:t>2</a:t>
            </a:r>
            <a:r>
              <a:rPr lang="en-US" altLang="en-US">
                <a:latin typeface="Symbol" pitchFamily="2" charset="2"/>
              </a:rPr>
              <a:t>bb</a:t>
            </a:r>
            <a:r>
              <a:rPr lang="en-US" altLang="en-US">
                <a:latin typeface="Arial" panose="020B0604020202020204" pitchFamily="34" charset="0"/>
                <a:cs typeface="Arial" panose="020B0604020202020204" pitchFamily="34" charset="0"/>
              </a:rPr>
              <a:t>’</a:t>
            </a:r>
            <a:r>
              <a:rPr lang="en-US" altLang="ja-JP">
                <a:latin typeface="Symbol" pitchFamily="2" charset="2"/>
              </a:rPr>
              <a:t>ws</a:t>
            </a:r>
            <a:endParaRPr lang="en-US" altLang="en-US">
              <a:latin typeface="Symbol" pitchFamily="2" charset="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3E9F90C2-3CC0-AB4A-9A4D-CB60DE276F25}"/>
              </a:ext>
            </a:extLst>
          </p:cNvPr>
          <p:cNvSpPr>
            <a:spLocks noChangeArrowheads="1"/>
          </p:cNvSpPr>
          <p:nvPr/>
        </p:nvSpPr>
        <p:spPr bwMode="auto">
          <a:xfrm>
            <a:off x="304800" y="0"/>
            <a:ext cx="83820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Steps in bacterial transcription</a:t>
            </a:r>
            <a:br>
              <a:rPr lang="en-US" altLang="en-US" dirty="0"/>
            </a:br>
            <a:endParaRPr lang="en-US" altLang="en-US" dirty="0"/>
          </a:p>
          <a:p>
            <a:pPr>
              <a:buFont typeface="Wingdings" pitchFamily="2" charset="2"/>
              <a:buChar char="v"/>
            </a:pPr>
            <a:r>
              <a:rPr lang="en-US" altLang="en-US" dirty="0"/>
              <a:t> (1) Initiation </a:t>
            </a:r>
            <a:br>
              <a:rPr lang="en-US" altLang="en-US" dirty="0"/>
            </a:br>
            <a:r>
              <a:rPr lang="en-US" altLang="en-US" dirty="0"/>
              <a:t>Starts at the +1 position, usually a purine. RNAP does not require a primer. Initiation involves a DNA Promoter, Transcription Factors, DNA Helicases, RNAP, Activators and Repressors. RNAP binds very tightly to the promotor (K</a:t>
            </a:r>
            <a:r>
              <a:rPr lang="en-US" altLang="en-US" baseline="-25000" dirty="0"/>
              <a:t>D</a:t>
            </a:r>
            <a:r>
              <a:rPr lang="en-US" altLang="en-US" dirty="0"/>
              <a:t>=10</a:t>
            </a:r>
            <a:r>
              <a:rPr lang="en-US" altLang="en-US" baseline="30000" dirty="0"/>
              <a:t>-14</a:t>
            </a:r>
            <a:r>
              <a:rPr lang="en-US" altLang="en-US" dirty="0"/>
              <a:t>M ). The promoter region (from -9 to +2) is melted (strands are separated), forming a transcription bubble.</a:t>
            </a:r>
            <a:br>
              <a:rPr lang="en-US" altLang="en-US" dirty="0"/>
            </a:br>
            <a:r>
              <a:rPr lang="en-US" altLang="en-US" dirty="0"/>
              <a:t> </a:t>
            </a:r>
            <a:br>
              <a:rPr lang="en-US" altLang="en-US" dirty="0"/>
            </a:br>
            <a:r>
              <a:rPr lang="en-US" altLang="en-US" dirty="0">
                <a:solidFill>
                  <a:srgbClr val="3366FF"/>
                </a:solidFill>
              </a:rPr>
              <a:t>For Pol II: Eukaryotes commonly use six </a:t>
            </a:r>
            <a:r>
              <a:rPr lang="en-US" altLang="en-US" b="1" dirty="0">
                <a:solidFill>
                  <a:srgbClr val="3366FF"/>
                </a:solidFill>
              </a:rPr>
              <a:t>G</a:t>
            </a:r>
            <a:r>
              <a:rPr lang="en-US" altLang="en-US" dirty="0">
                <a:solidFill>
                  <a:srgbClr val="3366FF"/>
                </a:solidFill>
              </a:rPr>
              <a:t>eneral </a:t>
            </a:r>
            <a:r>
              <a:rPr lang="en-US" altLang="en-US" b="1" dirty="0">
                <a:solidFill>
                  <a:srgbClr val="3366FF"/>
                </a:solidFill>
              </a:rPr>
              <a:t>T</a:t>
            </a:r>
            <a:r>
              <a:rPr lang="en-US" altLang="en-US" dirty="0">
                <a:solidFill>
                  <a:srgbClr val="3366FF"/>
                </a:solidFill>
              </a:rPr>
              <a:t>ranscription </a:t>
            </a:r>
            <a:r>
              <a:rPr lang="en-US" altLang="en-US" b="1" dirty="0">
                <a:solidFill>
                  <a:srgbClr val="3366FF"/>
                </a:solidFill>
              </a:rPr>
              <a:t>F</a:t>
            </a:r>
            <a:r>
              <a:rPr lang="en-US" altLang="en-US" dirty="0">
                <a:solidFill>
                  <a:srgbClr val="3366FF"/>
                </a:solidFill>
              </a:rPr>
              <a:t>actors (GTFs) to form a </a:t>
            </a:r>
            <a:r>
              <a:rPr lang="en-US" altLang="en-US" b="1" dirty="0" err="1">
                <a:solidFill>
                  <a:srgbClr val="3366FF"/>
                </a:solidFill>
              </a:rPr>
              <a:t>P</a:t>
            </a:r>
            <a:r>
              <a:rPr lang="en-US" altLang="en-US" dirty="0" err="1">
                <a:solidFill>
                  <a:srgbClr val="3366FF"/>
                </a:solidFill>
              </a:rPr>
              <a:t>re</a:t>
            </a:r>
            <a:r>
              <a:rPr lang="en-US" altLang="en-US" b="1" dirty="0" err="1">
                <a:solidFill>
                  <a:srgbClr val="3366FF"/>
                </a:solidFill>
              </a:rPr>
              <a:t>I</a:t>
            </a:r>
            <a:r>
              <a:rPr lang="en-US" altLang="en-US" dirty="0" err="1">
                <a:solidFill>
                  <a:srgbClr val="3366FF"/>
                </a:solidFill>
              </a:rPr>
              <a:t>nitiation</a:t>
            </a:r>
            <a:r>
              <a:rPr lang="en-US" altLang="en-US" dirty="0">
                <a:solidFill>
                  <a:srgbClr val="3366FF"/>
                </a:solidFill>
              </a:rPr>
              <a:t> </a:t>
            </a:r>
            <a:r>
              <a:rPr lang="en-US" altLang="en-US" b="1" dirty="0">
                <a:solidFill>
                  <a:srgbClr val="3366FF"/>
                </a:solidFill>
              </a:rPr>
              <a:t>C</a:t>
            </a:r>
            <a:r>
              <a:rPr lang="en-US" altLang="en-US" dirty="0">
                <a:solidFill>
                  <a:srgbClr val="3366FF"/>
                </a:solidFill>
              </a:rPr>
              <a:t>omplex (PIC). </a:t>
            </a:r>
            <a:r>
              <a:rPr lang="en-US" altLang="en-US" b="1" dirty="0">
                <a:solidFill>
                  <a:srgbClr val="3366FF"/>
                </a:solidFill>
              </a:rPr>
              <a:t>T</a:t>
            </a:r>
            <a:r>
              <a:rPr lang="en-US" altLang="en-US" dirty="0">
                <a:solidFill>
                  <a:srgbClr val="3366FF"/>
                </a:solidFill>
              </a:rPr>
              <a:t>ranscription </a:t>
            </a:r>
            <a:r>
              <a:rPr lang="en-US" altLang="en-US" b="1" dirty="0">
                <a:solidFill>
                  <a:srgbClr val="3366FF"/>
                </a:solidFill>
              </a:rPr>
              <a:t>F</a:t>
            </a:r>
            <a:r>
              <a:rPr lang="en-US" altLang="en-US" dirty="0">
                <a:solidFill>
                  <a:srgbClr val="3366FF"/>
                </a:solidFill>
              </a:rPr>
              <a:t>actor IID (TF IID)  contains </a:t>
            </a:r>
            <a:r>
              <a:rPr lang="en-US" altLang="en-US" b="1" dirty="0">
                <a:solidFill>
                  <a:srgbClr val="3366FF"/>
                </a:solidFill>
              </a:rPr>
              <a:t>T</a:t>
            </a:r>
            <a:r>
              <a:rPr lang="en-US" altLang="en-US" dirty="0">
                <a:solidFill>
                  <a:srgbClr val="3366FF"/>
                </a:solidFill>
              </a:rPr>
              <a:t>ATA </a:t>
            </a:r>
            <a:r>
              <a:rPr lang="en-US" altLang="en-US" b="1" dirty="0">
                <a:solidFill>
                  <a:srgbClr val="3366FF"/>
                </a:solidFill>
              </a:rPr>
              <a:t>B</a:t>
            </a:r>
            <a:r>
              <a:rPr lang="en-US" altLang="en-US" dirty="0">
                <a:solidFill>
                  <a:srgbClr val="3366FF"/>
                </a:solidFill>
              </a:rPr>
              <a:t>ox binding </a:t>
            </a:r>
            <a:r>
              <a:rPr lang="en-US" altLang="en-US" b="1" dirty="0">
                <a:solidFill>
                  <a:srgbClr val="3366FF"/>
                </a:solidFill>
              </a:rPr>
              <a:t>P</a:t>
            </a:r>
            <a:r>
              <a:rPr lang="en-US" altLang="en-US" dirty="0">
                <a:solidFill>
                  <a:srgbClr val="3366FF"/>
                </a:solidFill>
              </a:rPr>
              <a:t>rotein (TBP). TBP binds to the TATA box but also to TATA-less promoters.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fig_26_05">
            <a:extLst>
              <a:ext uri="{FF2B5EF4-FFF2-40B4-BE49-F238E27FC236}">
                <a16:creationId xmlns:a16="http://schemas.microsoft.com/office/drawing/2014/main" id="{7C168FCA-A65E-C34B-AC12-4D4974206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052763"/>
            <a:ext cx="6473825" cy="380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6">
            <a:extLst>
              <a:ext uri="{FF2B5EF4-FFF2-40B4-BE49-F238E27FC236}">
                <a16:creationId xmlns:a16="http://schemas.microsoft.com/office/drawing/2014/main" id="{38400DA4-C156-2145-BF50-EE177D91FD6A}"/>
              </a:ext>
            </a:extLst>
          </p:cNvPr>
          <p:cNvSpPr>
            <a:spLocks noChangeArrowheads="1"/>
          </p:cNvSpPr>
          <p:nvPr/>
        </p:nvSpPr>
        <p:spPr bwMode="auto">
          <a:xfrm>
            <a:off x="228600" y="152400"/>
            <a:ext cx="8763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t>A promoter is a DNA sequence from -1 to around -40 (i.e., on the 5</a:t>
            </a:r>
            <a:r>
              <a:rPr lang="ja-JP" altLang="en-US" sz="2000"/>
              <a:t>’</a:t>
            </a:r>
            <a:r>
              <a:rPr lang="en-US" altLang="ja-JP" sz="2000" dirty="0"/>
              <a:t> side of the sense strand of gene, upstream of the start site). RNAP binds to the </a:t>
            </a:r>
            <a:r>
              <a:rPr lang="en-US" altLang="ja-JP" sz="2000" dirty="0" err="1"/>
              <a:t>Pribnow</a:t>
            </a:r>
            <a:r>
              <a:rPr lang="en-US" altLang="ja-JP" sz="2000" dirty="0"/>
              <a:t> box during initiation which is the first region where base pairs are disrupted.  The </a:t>
            </a:r>
            <a:r>
              <a:rPr lang="en-US" altLang="ja-JP" sz="2000" dirty="0" err="1"/>
              <a:t>Pribnow</a:t>
            </a:r>
            <a:r>
              <a:rPr lang="en-US" altLang="ja-JP" sz="2000" dirty="0"/>
              <a:t> box (TATAAT) is the most conserved part of the promoter.</a:t>
            </a:r>
          </a:p>
          <a:p>
            <a:r>
              <a:rPr lang="en-US" altLang="en-US" sz="2000" dirty="0"/>
              <a:t>Expression of genes (or operons) is controlled partly by </a:t>
            </a:r>
            <a:r>
              <a:rPr lang="en-US" altLang="en-US" sz="2000" dirty="0" err="1"/>
              <a:t>σ</a:t>
            </a:r>
            <a:r>
              <a:rPr lang="en-US" altLang="en-US" sz="2000" dirty="0"/>
              <a:t> factors that recognize the -10 to -35 region. Different </a:t>
            </a:r>
            <a:r>
              <a:rPr lang="en-US" altLang="en-US" sz="2000" dirty="0" err="1"/>
              <a:t>σ</a:t>
            </a:r>
            <a:r>
              <a:rPr lang="en-US" altLang="en-US" sz="2000" dirty="0"/>
              <a:t> factors recognize different sequences. The α subunit recognizes an upstream element  (-40 to -70 base pairs, TTGACA) of the DNA. </a:t>
            </a:r>
          </a:p>
          <a:p>
            <a:endParaRPr lang="en-US" altLang="en-US" sz="2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4B0AFE6F-2088-B94C-9A4A-7897DC49EDA7}"/>
              </a:ext>
            </a:extLst>
          </p:cNvPr>
          <p:cNvSpPr>
            <a:spLocks noChangeArrowheads="1"/>
          </p:cNvSpPr>
          <p:nvPr/>
        </p:nvSpPr>
        <p:spPr bwMode="auto">
          <a:xfrm>
            <a:off x="228600" y="0"/>
            <a:ext cx="84582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Steps in transcription</a:t>
            </a:r>
            <a:br>
              <a:rPr lang="en-US" altLang="en-US" dirty="0"/>
            </a:br>
            <a:endParaRPr lang="en-US" altLang="en-US" dirty="0"/>
          </a:p>
          <a:p>
            <a:pPr>
              <a:buFont typeface="Wingdings" pitchFamily="2" charset="2"/>
              <a:buChar char="v"/>
            </a:pPr>
            <a:r>
              <a:rPr lang="en-US" altLang="en-US" dirty="0"/>
              <a:t>(2) Promoter clearance </a:t>
            </a:r>
            <a:br>
              <a:rPr lang="en-US" altLang="en-US" dirty="0"/>
            </a:br>
            <a:r>
              <a:rPr lang="en-US" altLang="en-US" dirty="0"/>
              <a:t>After initiation the RNAP has a tendency to release truncated RNA transcripts (abortive initiation). Abortive initiation continues to occur until the </a:t>
            </a:r>
            <a:r>
              <a:rPr lang="en-US" altLang="en-US" dirty="0" err="1"/>
              <a:t>σ</a:t>
            </a:r>
            <a:r>
              <a:rPr lang="en-US" altLang="en-US" dirty="0"/>
              <a:t> factor rearranges and is released.</a:t>
            </a:r>
            <a:br>
              <a:rPr lang="en-US" altLang="en-US" dirty="0"/>
            </a:br>
            <a:endParaRPr lang="en-US" altLang="en-US" dirty="0"/>
          </a:p>
          <a:p>
            <a:br>
              <a:rPr lang="en-US" altLang="en-US" dirty="0"/>
            </a:br>
            <a:r>
              <a:rPr lang="en-US" altLang="en-US" dirty="0">
                <a:solidFill>
                  <a:srgbClr val="3366FF"/>
                </a:solidFill>
              </a:rPr>
              <a:t>Eukaryotes: Pol II clears the promoter and leaves behind some of the GTFs including TFIID (the second RNAP II complex can reinitiate more quickly than the first).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ECFE3620-8BEE-2E4E-8FD9-CB276B9B2008}"/>
              </a:ext>
            </a:extLst>
          </p:cNvPr>
          <p:cNvSpPr>
            <a:spLocks noChangeArrowheads="1"/>
          </p:cNvSpPr>
          <p:nvPr/>
        </p:nvSpPr>
        <p:spPr bwMode="auto">
          <a:xfrm>
            <a:off x="152400" y="0"/>
            <a:ext cx="8534400"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Steps in transcription</a:t>
            </a:r>
            <a:br>
              <a:rPr lang="en-US" altLang="en-US" dirty="0"/>
            </a:br>
            <a:endParaRPr lang="en-US" altLang="en-US" dirty="0"/>
          </a:p>
          <a:p>
            <a:pPr>
              <a:buFont typeface="Wingdings" pitchFamily="2" charset="2"/>
              <a:buChar char="v"/>
            </a:pPr>
            <a:r>
              <a:rPr lang="en-US" altLang="en-US" dirty="0"/>
              <a:t>(3) Elongation</a:t>
            </a:r>
            <a:br>
              <a:rPr lang="en-US" altLang="en-US" dirty="0"/>
            </a:br>
            <a:r>
              <a:rPr lang="en-US" altLang="en-US" dirty="0"/>
              <a:t>RNA polymerase traverses the DNA template (antisense) strand, and following the rules of Watson-Crick complementarity with the antisense strand, creates an RNA copy of the sense (coding) strand. Polymerization is processive (without dissociation). Transcripts can be thousands or even millions of nucleotides. The rate of polymerization is around 50 nucleotides/second, slower than replication. The error rate of transcription is around 1 in 4000. RNA polymerase traverses the template strand from 3' → 5'. Polymerization occurs in the 5' → 3' direction. The resulting RNA transcript is a copy of the sense (coding, non-template) strand, except that </a:t>
            </a:r>
            <a:r>
              <a:rPr lang="en-US" altLang="en-US" dirty="0" err="1"/>
              <a:t>thymines</a:t>
            </a:r>
            <a:r>
              <a:rPr lang="en-US" altLang="en-US" dirty="0"/>
              <a:t> are replaced with </a:t>
            </a:r>
            <a:r>
              <a:rPr lang="en-US" altLang="en-US" dirty="0" err="1"/>
              <a:t>uracils</a:t>
            </a:r>
            <a:r>
              <a:rPr lang="en-US" altLang="en-US" dirty="0"/>
              <a:t>, and </a:t>
            </a:r>
            <a:r>
              <a:rPr lang="en-US" altLang="en-US" dirty="0" err="1"/>
              <a:t>deoxyriboses</a:t>
            </a:r>
            <a:r>
              <a:rPr lang="en-US" altLang="en-US" dirty="0"/>
              <a:t> are replaced by </a:t>
            </a:r>
            <a:r>
              <a:rPr lang="en-US" altLang="en-US" dirty="0" err="1"/>
              <a:t>riboses</a:t>
            </a:r>
            <a:r>
              <a:rPr lang="en-US" altLang="en-US" dirty="0"/>
              <a:t>. A second RNAP can quickly reinitiate from the same site.</a:t>
            </a:r>
          </a:p>
          <a:p>
            <a:r>
              <a:rPr lang="en-US" altLang="en-US" dirty="0">
                <a:solidFill>
                  <a:srgbClr val="3366FF"/>
                </a:solidFill>
              </a:rPr>
              <a:t>Eukaryotes: The </a:t>
            </a:r>
            <a:r>
              <a:rPr lang="en-US" altLang="en-US" b="1" dirty="0">
                <a:solidFill>
                  <a:srgbClr val="3366FF"/>
                </a:solidFill>
              </a:rPr>
              <a:t>C</a:t>
            </a:r>
            <a:r>
              <a:rPr lang="en-US" altLang="en-US" dirty="0">
                <a:solidFill>
                  <a:srgbClr val="3366FF"/>
                </a:solidFill>
              </a:rPr>
              <a:t>-</a:t>
            </a:r>
            <a:r>
              <a:rPr lang="en-US" altLang="en-US" b="1" dirty="0">
                <a:solidFill>
                  <a:srgbClr val="3366FF"/>
                </a:solidFill>
              </a:rPr>
              <a:t>T</a:t>
            </a:r>
            <a:r>
              <a:rPr lang="en-US" altLang="en-US" dirty="0">
                <a:solidFill>
                  <a:srgbClr val="3366FF"/>
                </a:solidFill>
              </a:rPr>
              <a:t>erminal </a:t>
            </a:r>
            <a:r>
              <a:rPr lang="en-US" altLang="en-US" b="1" dirty="0">
                <a:solidFill>
                  <a:srgbClr val="3366FF"/>
                </a:solidFill>
              </a:rPr>
              <a:t>D</a:t>
            </a:r>
            <a:r>
              <a:rPr lang="en-US" altLang="en-US" dirty="0">
                <a:solidFill>
                  <a:srgbClr val="3366FF"/>
                </a:solidFill>
              </a:rPr>
              <a:t>omain (CTD) of </a:t>
            </a:r>
            <a:r>
              <a:rPr lang="en-US" altLang="en-US" dirty="0" err="1">
                <a:solidFill>
                  <a:srgbClr val="3366FF"/>
                </a:solidFill>
              </a:rPr>
              <a:t>RpbI</a:t>
            </a:r>
            <a:r>
              <a:rPr lang="en-US" altLang="en-US" dirty="0">
                <a:solidFill>
                  <a:srgbClr val="3366FF"/>
                </a:solidFill>
              </a:rPr>
              <a:t> is phosphorylated and binds to a six protein complex called Elongator.</a:t>
            </a:r>
            <a:endParaRPr lang="en-US"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fig_26_07">
            <a:extLst>
              <a:ext uri="{FF2B5EF4-FFF2-40B4-BE49-F238E27FC236}">
                <a16:creationId xmlns:a16="http://schemas.microsoft.com/office/drawing/2014/main" id="{6E030BAC-85B1-1C4E-99E2-5DCE58C40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8531225"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 Box 3">
            <a:extLst>
              <a:ext uri="{FF2B5EF4-FFF2-40B4-BE49-F238E27FC236}">
                <a16:creationId xmlns:a16="http://schemas.microsoft.com/office/drawing/2014/main" id="{D3199F1F-2450-3641-8B9F-FA023BDDF30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26-7</a:t>
            </a:r>
          </a:p>
        </p:txBody>
      </p:sp>
      <p:sp>
        <p:nvSpPr>
          <p:cNvPr id="39939" name="TextBox 3">
            <a:extLst>
              <a:ext uri="{FF2B5EF4-FFF2-40B4-BE49-F238E27FC236}">
                <a16:creationId xmlns:a16="http://schemas.microsoft.com/office/drawing/2014/main" id="{AADEF53A-FC8F-F24D-AFD5-69FBCB7EA6E2}"/>
              </a:ext>
            </a:extLst>
          </p:cNvPr>
          <p:cNvSpPr txBox="1">
            <a:spLocks noChangeArrowheads="1"/>
          </p:cNvSpPr>
          <p:nvPr/>
        </p:nvSpPr>
        <p:spPr bwMode="auto">
          <a:xfrm>
            <a:off x="990600" y="381000"/>
            <a:ext cx="4505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Topology issues during elongation.</a:t>
            </a:r>
          </a:p>
        </p:txBody>
      </p:sp>
      <p:sp>
        <p:nvSpPr>
          <p:cNvPr id="39940" name="TextBox 4">
            <a:extLst>
              <a:ext uri="{FF2B5EF4-FFF2-40B4-BE49-F238E27FC236}">
                <a16:creationId xmlns:a16="http://schemas.microsoft.com/office/drawing/2014/main" id="{DC67965C-D7F4-6B46-AA9E-9BB802496EF2}"/>
              </a:ext>
            </a:extLst>
          </p:cNvPr>
          <p:cNvSpPr txBox="1">
            <a:spLocks noChangeArrowheads="1"/>
          </p:cNvSpPr>
          <p:nvPr/>
        </p:nvSpPr>
        <p:spPr bwMode="auto">
          <a:xfrm>
            <a:off x="7010400" y="609600"/>
            <a:ext cx="987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gyrase</a:t>
            </a:r>
          </a:p>
        </p:txBody>
      </p:sp>
      <p:sp>
        <p:nvSpPr>
          <p:cNvPr id="39941" name="TextBox 5">
            <a:extLst>
              <a:ext uri="{FF2B5EF4-FFF2-40B4-BE49-F238E27FC236}">
                <a16:creationId xmlns:a16="http://schemas.microsoft.com/office/drawing/2014/main" id="{C154B980-0AF3-864A-8A5E-BEA92931D382}"/>
              </a:ext>
            </a:extLst>
          </p:cNvPr>
          <p:cNvSpPr txBox="1">
            <a:spLocks noChangeArrowheads="1"/>
          </p:cNvSpPr>
          <p:nvPr/>
        </p:nvSpPr>
        <p:spPr bwMode="auto">
          <a:xfrm>
            <a:off x="1905000" y="3124200"/>
            <a:ext cx="2146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topoisomerase I</a:t>
            </a:r>
          </a:p>
        </p:txBody>
      </p:sp>
      <p:sp>
        <p:nvSpPr>
          <p:cNvPr id="39943" name="TextBox 7">
            <a:extLst>
              <a:ext uri="{FF2B5EF4-FFF2-40B4-BE49-F238E27FC236}">
                <a16:creationId xmlns:a16="http://schemas.microsoft.com/office/drawing/2014/main" id="{E6987BA0-B18C-9F44-A423-FBA1BEADCA8D}"/>
              </a:ext>
            </a:extLst>
          </p:cNvPr>
          <p:cNvSpPr txBox="1">
            <a:spLocks noChangeArrowheads="1"/>
          </p:cNvSpPr>
          <p:nvPr/>
        </p:nvSpPr>
        <p:spPr bwMode="auto">
          <a:xfrm>
            <a:off x="1143000" y="4343400"/>
            <a:ext cx="163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re-initiation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a:extLst>
              <a:ext uri="{FF2B5EF4-FFF2-40B4-BE49-F238E27FC236}">
                <a16:creationId xmlns:a16="http://schemas.microsoft.com/office/drawing/2014/main" id="{3ED6E27D-C030-694C-96B1-BEF5FF936F42}"/>
              </a:ext>
            </a:extLst>
          </p:cNvPr>
          <p:cNvSpPr>
            <a:spLocks noChangeArrowheads="1"/>
          </p:cNvSpPr>
          <p:nvPr/>
        </p:nvSpPr>
        <p:spPr bwMode="auto">
          <a:xfrm>
            <a:off x="0" y="0"/>
            <a:ext cx="8686800" cy="717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300"/>
              <a:t>Steps in transcription</a:t>
            </a:r>
            <a:br>
              <a:rPr lang="en-US" altLang="en-US" sz="2300"/>
            </a:br>
            <a:endParaRPr lang="en-US" altLang="en-US" sz="2300"/>
          </a:p>
          <a:p>
            <a:pPr>
              <a:buFont typeface="Wingdings" pitchFamily="2" charset="2"/>
              <a:buChar char="v"/>
            </a:pPr>
            <a:r>
              <a:rPr lang="en-US" altLang="en-US" sz="2300"/>
              <a:t> (4) Termination</a:t>
            </a:r>
          </a:p>
          <a:p>
            <a:pPr>
              <a:buFont typeface="Wingdings" pitchFamily="2" charset="2"/>
              <a:buChar char="v"/>
            </a:pPr>
            <a:endParaRPr lang="en-US" altLang="en-US" sz="2300"/>
          </a:p>
          <a:p>
            <a:r>
              <a:rPr lang="en-US" altLang="en-US" sz="2300"/>
              <a:t>Transcription terminates at specific sites. Bacteria use two strategies for termination. </a:t>
            </a:r>
          </a:p>
          <a:p>
            <a:pPr>
              <a:buFont typeface="Wingdings" pitchFamily="2" charset="2"/>
              <a:buChar char="v"/>
            </a:pPr>
            <a:endParaRPr lang="en-US" altLang="en-US" sz="2300"/>
          </a:p>
          <a:p>
            <a:r>
              <a:rPr lang="en-US" altLang="en-US" sz="2300"/>
              <a:t>In Rho-independent termination, the newly synthesized RNA molecule forms a G-C-rich stem-loop followed by a run of A's and U's. It seems the stem loop causes the RNAP to pause and ultimately to dissociate.</a:t>
            </a:r>
          </a:p>
          <a:p>
            <a:pPr>
              <a:buFont typeface="Wingdings" pitchFamily="2" charset="2"/>
              <a:buChar char="v"/>
            </a:pPr>
            <a:endParaRPr lang="en-US" altLang="en-US" sz="2300"/>
          </a:p>
          <a:p>
            <a:r>
              <a:rPr lang="en-US" altLang="en-US" sz="2300"/>
              <a:t>In the "Rho-dependent" termination, a protein "Rho" destabilizes the interaction between the template and the mRNA, thus releasing the newly synthesized mRNA from the elongation complex.</a:t>
            </a:r>
            <a:br>
              <a:rPr lang="en-US" altLang="en-US" sz="2300"/>
            </a:br>
            <a:br>
              <a:rPr lang="en-US" altLang="en-US" sz="2300"/>
            </a:br>
            <a:r>
              <a:rPr lang="en-US" altLang="en-US" sz="2300">
                <a:solidFill>
                  <a:srgbClr val="3366FF"/>
                </a:solidFill>
              </a:rPr>
              <a:t>Eukaryotes lack specific transcription termination sites. The 3’ ends of the transcription product are heterogeneous, but are cleaned up by processing before translation (3’ poly A tails are added).</a:t>
            </a:r>
            <a:endParaRPr lang="en-US" altLang="en-US" sz="2300"/>
          </a:p>
          <a:p>
            <a:endParaRPr lang="en-US" altLang="en-US" sz="2300"/>
          </a:p>
          <a:p>
            <a:pPr>
              <a:buFont typeface="Wingdings" pitchFamily="2" charset="2"/>
              <a:buChar char="v"/>
            </a:pPr>
            <a:endParaRPr lang="en-US" altLang="en-US" sz="23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hat is faster, transcription or translation?">
            <a:extLst>
              <a:ext uri="{FF2B5EF4-FFF2-40B4-BE49-F238E27FC236}">
                <a16:creationId xmlns:a16="http://schemas.microsoft.com/office/drawing/2014/main" id="{82FCACC8-95B1-DF92-DF72-392EE906E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96" y="990599"/>
            <a:ext cx="8961304" cy="4893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62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fig_26_09a">
            <a:extLst>
              <a:ext uri="{FF2B5EF4-FFF2-40B4-BE49-F238E27FC236}">
                <a16:creationId xmlns:a16="http://schemas.microsoft.com/office/drawing/2014/main" id="{8A851B8D-168D-3249-B82C-D602508159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531225"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 Box 3">
            <a:extLst>
              <a:ext uri="{FF2B5EF4-FFF2-40B4-BE49-F238E27FC236}">
                <a16:creationId xmlns:a16="http://schemas.microsoft.com/office/drawing/2014/main" id="{9B564923-98BC-2F4B-A381-3F62C5E5892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26-9a</a:t>
            </a:r>
          </a:p>
        </p:txBody>
      </p:sp>
      <p:pic>
        <p:nvPicPr>
          <p:cNvPr id="43011" name="Picture 2" descr="fig_26_09b">
            <a:extLst>
              <a:ext uri="{FF2B5EF4-FFF2-40B4-BE49-F238E27FC236}">
                <a16:creationId xmlns:a16="http://schemas.microsoft.com/office/drawing/2014/main" id="{1378E1A7-E11E-184A-9E79-930AC2E3D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2900" y="2286000"/>
            <a:ext cx="3721100"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4">
            <a:extLst>
              <a:ext uri="{FF2B5EF4-FFF2-40B4-BE49-F238E27FC236}">
                <a16:creationId xmlns:a16="http://schemas.microsoft.com/office/drawing/2014/main" id="{D3061964-2D43-7C40-A5F2-90A3D04AA451}"/>
              </a:ext>
            </a:extLst>
          </p:cNvPr>
          <p:cNvSpPr txBox="1">
            <a:spLocks noChangeArrowheads="1"/>
          </p:cNvSpPr>
          <p:nvPr/>
        </p:nvSpPr>
        <p:spPr bwMode="auto">
          <a:xfrm>
            <a:off x="533400" y="3886200"/>
            <a:ext cx="5486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Rho-independent termination at a GC-rich palindrome.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fig_26_10">
            <a:extLst>
              <a:ext uri="{FF2B5EF4-FFF2-40B4-BE49-F238E27FC236}">
                <a16:creationId xmlns:a16="http://schemas.microsoft.com/office/drawing/2014/main" id="{052DC3C8-BAD8-4D4F-B3B7-7DB0081BD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81000"/>
            <a:ext cx="80772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extBox 3">
            <a:extLst>
              <a:ext uri="{FF2B5EF4-FFF2-40B4-BE49-F238E27FC236}">
                <a16:creationId xmlns:a16="http://schemas.microsoft.com/office/drawing/2014/main" id="{D41AF129-C308-7348-A212-FBD43B87685C}"/>
              </a:ext>
            </a:extLst>
          </p:cNvPr>
          <p:cNvSpPr txBox="1">
            <a:spLocks noChangeArrowheads="1"/>
          </p:cNvSpPr>
          <p:nvPr/>
        </p:nvSpPr>
        <p:spPr bwMode="auto">
          <a:xfrm>
            <a:off x="228600" y="381000"/>
            <a:ext cx="630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rho </a:t>
            </a:r>
          </a:p>
        </p:txBody>
      </p:sp>
      <p:sp>
        <p:nvSpPr>
          <p:cNvPr id="45059" name="TextBox 1">
            <a:extLst>
              <a:ext uri="{FF2B5EF4-FFF2-40B4-BE49-F238E27FC236}">
                <a16:creationId xmlns:a16="http://schemas.microsoft.com/office/drawing/2014/main" id="{001510AA-1670-F24C-81F4-09B77BD639C8}"/>
              </a:ext>
            </a:extLst>
          </p:cNvPr>
          <p:cNvSpPr txBox="1">
            <a:spLocks noChangeArrowheads="1"/>
          </p:cNvSpPr>
          <p:nvPr/>
        </p:nvSpPr>
        <p:spPr bwMode="auto">
          <a:xfrm>
            <a:off x="762000" y="4876800"/>
            <a:ext cx="7620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latin typeface="Arial" panose="020B0604020202020204" pitchFamily="34" charset="0"/>
                <a:cs typeface="Arial" panose="020B0604020202020204" pitchFamily="34" charset="0"/>
              </a:rPr>
              <a:t>The Rho factor recognizes ~70 nucleotides in the RNA product of transcription. The rho utilization site in the transcript (rut) is single-stranded, rich in cytosine and poor in guanine. Several rho binding sequences are known.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4FE2F4F6-67B1-F24F-88D4-728CE9053246}"/>
              </a:ext>
            </a:extLst>
          </p:cNvPr>
          <p:cNvSpPr>
            <a:spLocks noChangeArrowheads="1"/>
          </p:cNvSpPr>
          <p:nvPr/>
        </p:nvSpPr>
        <p:spPr bwMode="auto">
          <a:xfrm>
            <a:off x="2286000" y="3013075"/>
            <a:ext cx="510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Stop here</a:t>
            </a:r>
          </a:p>
        </p:txBody>
      </p:sp>
    </p:spTree>
    <p:extLst>
      <p:ext uri="{BB962C8B-B14F-4D97-AF65-F5344CB8AC3E}">
        <p14:creationId xmlns:p14="http://schemas.microsoft.com/office/powerpoint/2010/main" val="2602272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B4716D44-3AC4-0A4D-B105-BB1D430C1653}"/>
              </a:ext>
            </a:extLst>
          </p:cNvPr>
          <p:cNvSpPr>
            <a:spLocks noChangeArrowheads="1"/>
          </p:cNvSpPr>
          <p:nvPr/>
        </p:nvSpPr>
        <p:spPr bwMode="auto">
          <a:xfrm>
            <a:off x="304800" y="28575"/>
            <a:ext cx="8839200"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latin typeface="Arial" panose="020B0604020202020204" pitchFamily="34" charset="0"/>
                <a:cs typeface="Arial" panose="020B0604020202020204" pitchFamily="34" charset="0"/>
              </a:rPr>
              <a:t>Nature. 2007 Jul 12;448(7150):157-62. Epub 2007 Jun 20.</a:t>
            </a:r>
          </a:p>
          <a:p>
            <a:endParaRPr lang="en-US" altLang="en-US" sz="18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Structural basis for transcription elongation by bacterial RNA polymerase.</a:t>
            </a:r>
          </a:p>
          <a:p>
            <a:endParaRPr lang="en-US" altLang="en-US" sz="2000">
              <a:latin typeface="Arial" panose="020B0604020202020204" pitchFamily="34" charset="0"/>
              <a:cs typeface="Arial" panose="020B0604020202020204" pitchFamily="34" charset="0"/>
            </a:endParaRPr>
          </a:p>
          <a:p>
            <a:r>
              <a:rPr lang="en-US" altLang="en-US" sz="1800">
                <a:latin typeface="Arial" panose="020B0604020202020204" pitchFamily="34" charset="0"/>
                <a:cs typeface="Arial" panose="020B0604020202020204" pitchFamily="34" charset="0"/>
              </a:rPr>
              <a:t>Vassylyev DG, Vassylyeva MN, Perederina A, Tahirov TH, Artsimovitch I.</a:t>
            </a:r>
          </a:p>
          <a:p>
            <a:r>
              <a:rPr lang="en-US" altLang="en-US" sz="1800">
                <a:latin typeface="Arial" panose="020B0604020202020204" pitchFamily="34" charset="0"/>
                <a:cs typeface="Arial" panose="020B0604020202020204" pitchFamily="34" charset="0"/>
              </a:rPr>
              <a:t>Source</a:t>
            </a:r>
          </a:p>
          <a:p>
            <a:endParaRPr lang="en-US" altLang="en-US" sz="1800">
              <a:latin typeface="Arial" panose="020B0604020202020204" pitchFamily="34" charset="0"/>
              <a:cs typeface="Arial" panose="020B0604020202020204" pitchFamily="34" charset="0"/>
            </a:endParaRPr>
          </a:p>
          <a:p>
            <a:r>
              <a:rPr lang="en-US" altLang="en-US" sz="1800">
                <a:latin typeface="Arial" panose="020B0604020202020204" pitchFamily="34" charset="0"/>
                <a:cs typeface="Arial" panose="020B0604020202020204" pitchFamily="34" charset="0"/>
              </a:rPr>
              <a:t>Department of Biochemistry and Molecular Genetics, University of Alabama at Birmingham, Schools of Medicine and Dentistry, 402B Kaul Genetics Building, 720 20th Street South, Birmingham, Alabama 35294, USA. </a:t>
            </a:r>
            <a:r>
              <a:rPr lang="en-US" altLang="en-US" sz="1800">
                <a:latin typeface="Arial" panose="020B0604020202020204" pitchFamily="34" charset="0"/>
                <a:cs typeface="Arial" panose="020B0604020202020204" pitchFamily="34" charset="0"/>
                <a:hlinkClick r:id="rId2"/>
              </a:rPr>
              <a:t>dmitry@uab.edu</a:t>
            </a:r>
            <a:endParaRPr lang="en-US" altLang="en-US" sz="1800">
              <a:latin typeface="Arial" panose="020B0604020202020204" pitchFamily="34" charset="0"/>
              <a:cs typeface="Arial" panose="020B0604020202020204" pitchFamily="34" charset="0"/>
            </a:endParaRPr>
          </a:p>
          <a:p>
            <a:endParaRPr lang="en-US" altLang="en-US" sz="1800">
              <a:latin typeface="Arial" panose="020B0604020202020204" pitchFamily="34" charset="0"/>
              <a:cs typeface="Arial" panose="020B0604020202020204" pitchFamily="34" charset="0"/>
            </a:endParaRPr>
          </a:p>
          <a:p>
            <a:r>
              <a:rPr lang="en-US" altLang="en-US" sz="1800">
                <a:latin typeface="Arial" panose="020B0604020202020204" pitchFamily="34" charset="0"/>
                <a:cs typeface="Arial" panose="020B0604020202020204" pitchFamily="34" charset="0"/>
              </a:rPr>
              <a:t>Abstract: The RNA polymerase elongation complex (EC) is both highly stable and processive, rapidly extending RNA chains for thousands of nucleotides. Understanding the mechanisms of elongation and its regulation requires detailed information about the structural organization of the EC. Here we report the 2.5-A resolution structure of the Thermus thermophilus EC; the structure reveals the post-translocated intermediate with the DNA template in the active site available for pairing with the substrate. DNA strand separation occurs one position downstream of the active site, implying that only one substrate at a time can specifically bind to the EC. The upstream edge of the RNA/DNA hybrid stacks on the beta'-subunit 'lid' loop, whereas the first displaced RNA base is trapped within a protein pocket, suggesting a mechanism for RNA displacement. The RNA is threaded through the RNA exit channel, where it adopts a conformation mimicking that of a single strand within a double helix, providing insight into a mechanism for hairpin-dependent pausing and termination.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a:extLst>
              <a:ext uri="{FF2B5EF4-FFF2-40B4-BE49-F238E27FC236}">
                <a16:creationId xmlns:a16="http://schemas.microsoft.com/office/drawing/2014/main" id="{9F8B734A-12BF-2F4D-B91E-DC036D57E3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5400"/>
            <a:ext cx="6288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extBox 3">
            <a:extLst>
              <a:ext uri="{FF2B5EF4-FFF2-40B4-BE49-F238E27FC236}">
                <a16:creationId xmlns:a16="http://schemas.microsoft.com/office/drawing/2014/main" id="{EB995106-07D5-5A44-A32D-6D2804292A0C}"/>
              </a:ext>
            </a:extLst>
          </p:cNvPr>
          <p:cNvSpPr txBox="1">
            <a:spLocks noChangeArrowheads="1"/>
          </p:cNvSpPr>
          <p:nvPr/>
        </p:nvSpPr>
        <p:spPr bwMode="auto">
          <a:xfrm>
            <a:off x="6448425" y="152400"/>
            <a:ext cx="2667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a:latin typeface="Arial" panose="020B0604020202020204" pitchFamily="34" charset="0"/>
                <a:cs typeface="Arial" panose="020B0604020202020204" pitchFamily="34" charset="0"/>
              </a:rPr>
              <a:t>In these two views (the next page shows the view across the RNAP main channel), the RNAP core enzyme structure in the ttEC is colored from grey (less than 2 Å) to green (more than 6 Å) according to the deviation in the positions of the C</a:t>
            </a:r>
            <a:r>
              <a:rPr lang="en-US" altLang="en-US" sz="1600" baseline="-25000">
                <a:latin typeface="Arial" panose="020B0604020202020204" pitchFamily="34" charset="0"/>
                <a:cs typeface="Arial" panose="020B0604020202020204" pitchFamily="34" charset="0"/>
              </a:rPr>
              <a:t>a</a:t>
            </a:r>
            <a:r>
              <a:rPr lang="en-US" altLang="en-US" sz="1600">
                <a:latin typeface="Arial" panose="020B0604020202020204" pitchFamily="34" charset="0"/>
                <a:cs typeface="Arial" panose="020B0604020202020204" pitchFamily="34" charset="0"/>
              </a:rPr>
              <a:t> atoms of the holoenzyme (PDB ID 2A6H). </a:t>
            </a:r>
          </a:p>
          <a:p>
            <a:r>
              <a:rPr lang="en-US" altLang="en-US" sz="1600">
                <a:latin typeface="Arial" panose="020B0604020202020204" pitchFamily="34" charset="0"/>
                <a:cs typeface="Arial" panose="020B0604020202020204" pitchFamily="34" charset="0"/>
              </a:rPr>
              <a:t>The rest of the color scheme is </a:t>
            </a:r>
          </a:p>
          <a:p>
            <a:r>
              <a:rPr lang="en-US" altLang="en-US" sz="1600">
                <a:latin typeface="Arial" panose="020B0604020202020204" pitchFamily="34" charset="0"/>
                <a:cs typeface="Arial" panose="020B0604020202020204" pitchFamily="34" charset="0"/>
              </a:rPr>
              <a:t>grey, RNAP; </a:t>
            </a:r>
          </a:p>
          <a:p>
            <a:r>
              <a:rPr lang="en-US" altLang="en-US" sz="1600">
                <a:latin typeface="Arial" panose="020B0604020202020204" pitchFamily="34" charset="0"/>
                <a:cs typeface="Arial" panose="020B0604020202020204" pitchFamily="34" charset="0"/>
              </a:rPr>
              <a:t>red, DNA template; </a:t>
            </a:r>
          </a:p>
          <a:p>
            <a:r>
              <a:rPr lang="en-US" altLang="en-US" sz="1600">
                <a:latin typeface="Arial" panose="020B0604020202020204" pitchFamily="34" charset="0"/>
                <a:cs typeface="Arial" panose="020B0604020202020204" pitchFamily="34" charset="0"/>
              </a:rPr>
              <a:t>blue, DNA non-template; </a:t>
            </a:r>
          </a:p>
          <a:p>
            <a:r>
              <a:rPr lang="en-US" altLang="en-US" sz="1600">
                <a:latin typeface="Arial" panose="020B0604020202020204" pitchFamily="34" charset="0"/>
                <a:cs typeface="Arial" panose="020B0604020202020204" pitchFamily="34" charset="0"/>
              </a:rPr>
              <a:t>yellow, RNA; magenta, </a:t>
            </a:r>
          </a:p>
          <a:p>
            <a:r>
              <a:rPr lang="en-US" altLang="en-US" sz="1600">
                <a:latin typeface="Arial" panose="020B0604020202020204" pitchFamily="34" charset="0"/>
                <a:cs typeface="Arial" panose="020B0604020202020204" pitchFamily="34" charset="0"/>
              </a:rPr>
              <a:t>The high-affinity Mg</a:t>
            </a:r>
            <a:r>
              <a:rPr lang="en-US" altLang="en-US" sz="1600" baseline="30000">
                <a:latin typeface="Arial" panose="020B0604020202020204" pitchFamily="34" charset="0"/>
                <a:cs typeface="Arial" panose="020B0604020202020204" pitchFamily="34" charset="0"/>
              </a:rPr>
              <a:t>2+</a:t>
            </a:r>
            <a:r>
              <a:rPr lang="en-US" altLang="en-US" sz="1600">
                <a:latin typeface="Arial" panose="020B0604020202020204" pitchFamily="34" charset="0"/>
                <a:cs typeface="Arial" panose="020B0604020202020204" pitchFamily="34" charset="0"/>
              </a:rPr>
              <a:t> ion, is also shown.</a:t>
            </a:r>
          </a:p>
        </p:txBody>
      </p:sp>
      <p:sp>
        <p:nvSpPr>
          <p:cNvPr id="48131" name="TextBox 4">
            <a:extLst>
              <a:ext uri="{FF2B5EF4-FFF2-40B4-BE49-F238E27FC236}">
                <a16:creationId xmlns:a16="http://schemas.microsoft.com/office/drawing/2014/main" id="{23C474AB-2CCA-1B41-A2A9-DBA7A45644E0}"/>
              </a:ext>
            </a:extLst>
          </p:cNvPr>
          <p:cNvSpPr txBox="1">
            <a:spLocks noChangeArrowheads="1"/>
          </p:cNvSpPr>
          <p:nvPr/>
        </p:nvSpPr>
        <p:spPr bwMode="auto">
          <a:xfrm>
            <a:off x="0" y="6488113"/>
            <a:ext cx="3657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latin typeface="Arial" panose="020B0604020202020204" pitchFamily="34" charset="0"/>
                <a:cs typeface="Arial" panose="020B0604020202020204" pitchFamily="34" charset="0"/>
              </a:rPr>
              <a:t>from Vassylyev, Nature, 2007 </a:t>
            </a:r>
            <a:endParaRPr lang="en-US" altLang="en-US" sz="1800"/>
          </a:p>
        </p:txBody>
      </p:sp>
      <p:sp>
        <p:nvSpPr>
          <p:cNvPr id="48132" name="Rectangle 2">
            <a:extLst>
              <a:ext uri="{FF2B5EF4-FFF2-40B4-BE49-F238E27FC236}">
                <a16:creationId xmlns:a16="http://schemas.microsoft.com/office/drawing/2014/main" id="{269FB235-917D-7345-B719-35B2F3340D3B}"/>
              </a:ext>
            </a:extLst>
          </p:cNvPr>
          <p:cNvSpPr>
            <a:spLocks noChangeArrowheads="1"/>
          </p:cNvSpPr>
          <p:nvPr/>
        </p:nvSpPr>
        <p:spPr bwMode="auto">
          <a:xfrm>
            <a:off x="4572000" y="5257800"/>
            <a:ext cx="45720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700">
                <a:latin typeface="Arial" panose="020B0604020202020204" pitchFamily="34" charset="0"/>
                <a:cs typeface="Arial" panose="020B0604020202020204" pitchFamily="34" charset="0"/>
              </a:rPr>
              <a:t>The green-grey coloring scheme shows changes in structure compared to the holoenzyme, which is the initiation complex. The holoenzyme contains </a:t>
            </a:r>
            <a:r>
              <a:rPr lang="en-US" altLang="en-US" sz="1700">
                <a:latin typeface="Symbol" pitchFamily="2" charset="2"/>
              </a:rPr>
              <a:t>s</a:t>
            </a:r>
            <a:r>
              <a:rPr lang="en-US" altLang="en-US" sz="1700">
                <a:latin typeface="Arial" panose="020B0604020202020204" pitchFamily="34" charset="0"/>
                <a:cs typeface="Arial" panose="020B0604020202020204" pitchFamily="34" charset="0"/>
              </a:rPr>
              <a:t>, which enables promoter-specific transcription initiation.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a:extLst>
              <a:ext uri="{FF2B5EF4-FFF2-40B4-BE49-F238E27FC236}">
                <a16:creationId xmlns:a16="http://schemas.microsoft.com/office/drawing/2014/main" id="{45AD1EFD-3A16-C04B-A1BC-F4858E8469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200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Box 2">
            <a:extLst>
              <a:ext uri="{FF2B5EF4-FFF2-40B4-BE49-F238E27FC236}">
                <a16:creationId xmlns:a16="http://schemas.microsoft.com/office/drawing/2014/main" id="{8E649A60-7ABB-8F44-AE95-F224F44011B5}"/>
              </a:ext>
            </a:extLst>
          </p:cNvPr>
          <p:cNvSpPr txBox="1">
            <a:spLocks noChangeArrowheads="1"/>
          </p:cNvSpPr>
          <p:nvPr/>
        </p:nvSpPr>
        <p:spPr bwMode="auto">
          <a:xfrm>
            <a:off x="5105400" y="6324600"/>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latin typeface="Arial" panose="020B0604020202020204" pitchFamily="34" charset="0"/>
                <a:cs typeface="Arial" panose="020B0604020202020204" pitchFamily="34" charset="0"/>
              </a:rPr>
              <a:t>from Vassylyev, Nature, 2007 </a:t>
            </a:r>
            <a:endParaRPr lang="en-US" altLang="en-US" sz="1800"/>
          </a:p>
        </p:txBody>
      </p:sp>
      <p:sp>
        <p:nvSpPr>
          <p:cNvPr id="49155" name="TextBox 3">
            <a:extLst>
              <a:ext uri="{FF2B5EF4-FFF2-40B4-BE49-F238E27FC236}">
                <a16:creationId xmlns:a16="http://schemas.microsoft.com/office/drawing/2014/main" id="{723F9E85-CF88-4F4A-8CCB-C85E752977A5}"/>
              </a:ext>
            </a:extLst>
          </p:cNvPr>
          <p:cNvSpPr txBox="1">
            <a:spLocks noChangeArrowheads="1"/>
          </p:cNvSpPr>
          <p:nvPr/>
        </p:nvSpPr>
        <p:spPr bwMode="auto">
          <a:xfrm>
            <a:off x="6705600" y="23813"/>
            <a:ext cx="22860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700">
                <a:latin typeface="Arial" panose="020B0604020202020204" pitchFamily="34" charset="0"/>
                <a:cs typeface="Arial" panose="020B0604020202020204" pitchFamily="34" charset="0"/>
              </a:rPr>
              <a:t>Here is a second view of the structure of the T. thermophilus RNAP EC (ttEC) at 2.5 Å resolution in which the core enzyme (subunit composition </a:t>
            </a:r>
            <a:r>
              <a:rPr lang="en-US" altLang="en-US" sz="1700">
                <a:latin typeface="Symbol" pitchFamily="2" charset="2"/>
              </a:rPr>
              <a:t>a</a:t>
            </a:r>
            <a:r>
              <a:rPr lang="en-US" altLang="en-US" sz="1700" baseline="-25000">
                <a:latin typeface="Arial" panose="020B0604020202020204" pitchFamily="34" charset="0"/>
                <a:cs typeface="Arial" panose="020B0604020202020204" pitchFamily="34" charset="0"/>
              </a:rPr>
              <a:t>2</a:t>
            </a:r>
            <a:r>
              <a:rPr lang="en-US" altLang="en-US" sz="1700">
                <a:latin typeface="Symbol" pitchFamily="2" charset="2"/>
              </a:rPr>
              <a:t>bb</a:t>
            </a:r>
            <a:r>
              <a:rPr lang="en-US" altLang="en-US" sz="1700">
                <a:latin typeface="Arial" panose="020B0604020202020204" pitchFamily="34" charset="0"/>
                <a:cs typeface="Arial" panose="020B0604020202020204" pitchFamily="34" charset="0"/>
              </a:rPr>
              <a:t>’</a:t>
            </a:r>
            <a:r>
              <a:rPr lang="en-US" altLang="ja-JP" sz="1700">
                <a:latin typeface="Symbol" pitchFamily="2" charset="2"/>
              </a:rPr>
              <a:t>w</a:t>
            </a:r>
            <a:r>
              <a:rPr lang="en-US" altLang="ja-JP" sz="1700">
                <a:latin typeface="Arial" panose="020B0604020202020204" pitchFamily="34" charset="0"/>
                <a:cs typeface="Arial" panose="020B0604020202020204" pitchFamily="34" charset="0"/>
              </a:rPr>
              <a:t>) is bound to 14 base pairs (bp) of the downstream DNA, 9 bp of the RNA/DNA hybrid and seven single-stranded nucleotides of the displaced RNA transcript</a:t>
            </a:r>
            <a:endParaRPr lang="en-US" altLang="en-US" sz="1700">
              <a:latin typeface="Arial" panose="020B0604020202020204" pitchFamily="34"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a:extLst>
              <a:ext uri="{FF2B5EF4-FFF2-40B4-BE49-F238E27FC236}">
                <a16:creationId xmlns:a16="http://schemas.microsoft.com/office/drawing/2014/main" id="{836F5753-017D-1047-BAC9-7AB66FA0C76D}"/>
              </a:ext>
            </a:extLst>
          </p:cNvPr>
          <p:cNvSpPr>
            <a:spLocks noChangeArrowheads="1"/>
          </p:cNvSpPr>
          <p:nvPr/>
        </p:nvSpPr>
        <p:spPr bwMode="auto">
          <a:xfrm>
            <a:off x="457200" y="304800"/>
            <a:ext cx="8382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latin typeface="Arial" panose="020B0604020202020204" pitchFamily="34" charset="0"/>
                <a:cs typeface="Arial" panose="020B0604020202020204" pitchFamily="34" charset="0"/>
              </a:rPr>
              <a:t>In all organisms, transcription by DNA-dependent RNA polymerases (RNAPs) can be divided into three mechanistically and structurally distinct stages: initiation, elongation and termination. During </a:t>
            </a:r>
            <a:r>
              <a:rPr lang="en-US" altLang="en-US" sz="2000" b="1">
                <a:latin typeface="Arial" panose="020B0604020202020204" pitchFamily="34" charset="0"/>
                <a:cs typeface="Arial" panose="020B0604020202020204" pitchFamily="34" charset="0"/>
              </a:rPr>
              <a:t>initiation</a:t>
            </a:r>
            <a:r>
              <a:rPr lang="en-US" altLang="en-US" sz="2000">
                <a:latin typeface="Arial" panose="020B0604020202020204" pitchFamily="34" charset="0"/>
                <a:cs typeface="Arial" panose="020B0604020202020204" pitchFamily="34" charset="0"/>
              </a:rPr>
              <a:t>, RNAP recognizes a promoter, unwinds DNA near the start site (register i + 1) and begins RNA synthesis, using NTPs as both a primer and the substrates. Initiation is characterized by multiple rounds of abortive synthesis during which RNAP synthesizes and releases short RNA products. Once RNAP has made an RNA molecule 13–15 nucleotide long, in which 7–9 nucleotides pair with the DNA template strand in an RNA/DNA hybrid, the transcription complex undergoes promoter clearance and makes a transition to the elongation phase.</a:t>
            </a:r>
          </a:p>
          <a:p>
            <a:endParaRPr lang="en-US" altLang="en-US" sz="2000">
              <a:latin typeface="Arial" panose="020B0604020202020204" pitchFamily="34" charset="0"/>
              <a:cs typeface="Arial" panose="020B0604020202020204" pitchFamily="34" charset="0"/>
            </a:endParaRPr>
          </a:p>
          <a:p>
            <a:r>
              <a:rPr lang="en-US" altLang="en-US" sz="2000" b="1">
                <a:latin typeface="Arial" panose="020B0604020202020204" pitchFamily="34" charset="0"/>
                <a:cs typeface="Arial" panose="020B0604020202020204" pitchFamily="34" charset="0"/>
              </a:rPr>
              <a:t>Elongation</a:t>
            </a:r>
            <a:r>
              <a:rPr lang="en-US" altLang="en-US" sz="2000">
                <a:latin typeface="Arial" panose="020B0604020202020204" pitchFamily="34" charset="0"/>
                <a:cs typeface="Arial" panose="020B0604020202020204" pitchFamily="34" charset="0"/>
              </a:rPr>
              <a:t> is highly processive: the elongation complex (EC) is capable of the uninterrupted synthesis of RNA chains thousands of nucleotides long, yet becomes abruptly destabilized at terminators that demarcate the RNA end, in many cases with single-nucleotide precision. The interplay between processive synthesis, transient halting at numerous 'roadblocks' and RNA release depends on the intricate network of interactions between RNAP, the nucleic acid signals and/or auxiliary transcription factors within the EC. </a:t>
            </a:r>
          </a:p>
        </p:txBody>
      </p:sp>
      <p:sp>
        <p:nvSpPr>
          <p:cNvPr id="50178" name="TextBox 2">
            <a:extLst>
              <a:ext uri="{FF2B5EF4-FFF2-40B4-BE49-F238E27FC236}">
                <a16:creationId xmlns:a16="http://schemas.microsoft.com/office/drawing/2014/main" id="{ED1F613F-FEF5-5F4F-8B4A-3179C2292089}"/>
              </a:ext>
            </a:extLst>
          </p:cNvPr>
          <p:cNvSpPr txBox="1">
            <a:spLocks noChangeArrowheads="1"/>
          </p:cNvSpPr>
          <p:nvPr/>
        </p:nvSpPr>
        <p:spPr bwMode="auto">
          <a:xfrm>
            <a:off x="5105400" y="6324600"/>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latin typeface="Arial" panose="020B0604020202020204" pitchFamily="34" charset="0"/>
                <a:cs typeface="Arial" panose="020B0604020202020204" pitchFamily="34" charset="0"/>
              </a:rPr>
              <a:t>from Vassylyev, Nature, 2007 </a:t>
            </a:r>
            <a:endParaRPr lang="en-US" altLang="en-US" sz="18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fig_26_01">
            <a:extLst>
              <a:ext uri="{FF2B5EF4-FFF2-40B4-BE49-F238E27FC236}">
                <a16:creationId xmlns:a16="http://schemas.microsoft.com/office/drawing/2014/main" id="{4A0728C7-B0B7-0C43-80CD-1C00B6DE4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2025" y="2133600"/>
            <a:ext cx="56419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5">
            <a:extLst>
              <a:ext uri="{FF2B5EF4-FFF2-40B4-BE49-F238E27FC236}">
                <a16:creationId xmlns:a16="http://schemas.microsoft.com/office/drawing/2014/main" id="{A08191CA-9543-0D45-B19B-351C624CF75E}"/>
              </a:ext>
            </a:extLst>
          </p:cNvPr>
          <p:cNvSpPr txBox="1">
            <a:spLocks noChangeArrowheads="1"/>
          </p:cNvSpPr>
          <p:nvPr/>
        </p:nvSpPr>
        <p:spPr bwMode="auto">
          <a:xfrm>
            <a:off x="304800" y="228600"/>
            <a:ext cx="8610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a:latin typeface="Arial" panose="020B0604020202020204" pitchFamily="34" charset="0"/>
                <a:cs typeface="Arial" panose="020B0604020202020204" pitchFamily="34" charset="0"/>
              </a:rPr>
              <a:t>Rapid Transcription Reinitiation</a:t>
            </a:r>
          </a:p>
          <a:p>
            <a:endParaRPr lang="en-US" altLang="en-US" sz="1600">
              <a:latin typeface="Arial" panose="020B0604020202020204" pitchFamily="34" charset="0"/>
              <a:cs typeface="Arial" panose="020B0604020202020204" pitchFamily="34" charset="0"/>
            </a:endParaRPr>
          </a:p>
          <a:p>
            <a:r>
              <a:rPr lang="en-US" altLang="en-US" sz="1600">
                <a:latin typeface="Arial" panose="020B0604020202020204" pitchFamily="34" charset="0"/>
                <a:cs typeface="Arial" panose="020B0604020202020204" pitchFamily="34" charset="0"/>
              </a:rPr>
              <a:t>Facilitated recycling: Preinitiation intermediates on activated genes can persist.</a:t>
            </a:r>
          </a:p>
          <a:p>
            <a:endParaRPr lang="en-US" altLang="en-US" sz="1600">
              <a:latin typeface="Arial" panose="020B0604020202020204" pitchFamily="34" charset="0"/>
              <a:cs typeface="Arial" panose="020B0604020202020204" pitchFamily="34" charset="0"/>
            </a:endParaRPr>
          </a:p>
          <a:p>
            <a:r>
              <a:rPr lang="en-US" altLang="en-US" sz="1600">
                <a:latin typeface="Arial" panose="020B0604020202020204" pitchFamily="34" charset="0"/>
                <a:cs typeface="Arial" panose="020B0604020202020204" pitchFamily="34" charset="0"/>
              </a:rPr>
              <a:t>The retention of transcription proteins at an actively transcribed gene increases the frequency of subsequent transcription initiation</a:t>
            </a:r>
          </a:p>
        </p:txBody>
      </p:sp>
      <p:pic>
        <p:nvPicPr>
          <p:cNvPr id="18435" name="Picture 6">
            <a:extLst>
              <a:ext uri="{FF2B5EF4-FFF2-40B4-BE49-F238E27FC236}">
                <a16:creationId xmlns:a16="http://schemas.microsoft.com/office/drawing/2014/main" id="{ACF6455D-F85F-3D42-96FC-7A3AB623245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 y="2209800"/>
            <a:ext cx="38623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0412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18DCE-B1C1-994D-BB7A-E6A5B79ECC19}"/>
              </a:ext>
            </a:extLst>
          </p:cNvPr>
          <p:cNvSpPr/>
          <p:nvPr/>
        </p:nvSpPr>
        <p:spPr>
          <a:xfrm>
            <a:off x="59469" y="685800"/>
            <a:ext cx="8991600" cy="6124754"/>
          </a:xfrm>
          <a:prstGeom prst="rect">
            <a:avLst/>
          </a:prstGeom>
        </p:spPr>
        <p:txBody>
          <a:bodyPr>
            <a:spAutoFit/>
          </a:bodyPr>
          <a:lstStyle/>
          <a:p>
            <a:pPr algn="ctr">
              <a:defRPr/>
            </a:pPr>
            <a:r>
              <a:rPr lang="en-US" sz="20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a typeface="ＭＳ Ｐゴシック" charset="0"/>
                <a:cs typeface="Arial"/>
              </a:rPr>
              <a:t>mRNA Synthesis: Control of Gene Expression is partly by Regulation of Transcription.</a:t>
            </a:r>
          </a:p>
          <a:p>
            <a:pPr>
              <a:defRPr/>
            </a:pPr>
            <a:endParaRPr lang="en-US" sz="1600" dirty="0">
              <a:latin typeface="Arial"/>
              <a:ea typeface="ＭＳ Ｐゴシック" charset="0"/>
              <a:cs typeface="Arial"/>
            </a:endParaRPr>
          </a:p>
          <a:p>
            <a:pPr>
              <a:defRPr/>
            </a:pPr>
            <a:r>
              <a:rPr lang="en-US" sz="1600" dirty="0">
                <a:latin typeface="Arial"/>
                <a:ea typeface="ＭＳ Ｐゴシック" charset="0"/>
                <a:cs typeface="Arial"/>
              </a:rPr>
              <a:t>(for differentiation, cell type, development, exercise, diet, environmental stimuli, food sources, aging)</a:t>
            </a:r>
          </a:p>
          <a:p>
            <a:pPr>
              <a:defRPr/>
            </a:pPr>
            <a:endParaRPr lang="en-US" sz="1600" dirty="0">
              <a:latin typeface="Arial"/>
              <a:ea typeface="ＭＳ Ｐゴシック" charset="0"/>
              <a:cs typeface="Arial"/>
            </a:endParaRPr>
          </a:p>
          <a:p>
            <a:pPr>
              <a:defRPr/>
            </a:pPr>
            <a:endParaRPr lang="en-US" sz="1600" dirty="0">
              <a:latin typeface="Arial"/>
              <a:ea typeface="ＭＳ Ｐゴシック" charset="0"/>
              <a:cs typeface="Arial"/>
            </a:endParaRPr>
          </a:p>
          <a:p>
            <a:pPr>
              <a:defRPr/>
            </a:pPr>
            <a:r>
              <a:rPr lang="en-US" sz="1600" b="1" dirty="0">
                <a:latin typeface="Arial"/>
                <a:ea typeface="ＭＳ Ｐゴシック" charset="0"/>
                <a:cs typeface="Arial"/>
              </a:rPr>
              <a:t>Specificity factors </a:t>
            </a:r>
            <a:r>
              <a:rPr lang="en-US" sz="1600" dirty="0">
                <a:latin typeface="Arial"/>
                <a:ea typeface="ＭＳ Ｐゴシック" charset="0"/>
                <a:cs typeface="Arial"/>
              </a:rPr>
              <a:t>(sigma factors) alter the specificity of RNA polymerase for promoters (DNA sequences).</a:t>
            </a:r>
          </a:p>
          <a:p>
            <a:pPr>
              <a:defRPr/>
            </a:pPr>
            <a:endParaRPr lang="en-US" sz="1600" dirty="0">
              <a:latin typeface="Arial"/>
              <a:ea typeface="ＭＳ Ｐゴシック" charset="0"/>
              <a:cs typeface="Arial"/>
            </a:endParaRPr>
          </a:p>
          <a:p>
            <a:pPr>
              <a:defRPr/>
            </a:pPr>
            <a:r>
              <a:rPr lang="en-US" sz="1600" b="1" dirty="0">
                <a:latin typeface="Arial"/>
                <a:ea typeface="ＭＳ Ｐゴシック" charset="0"/>
                <a:cs typeface="Arial"/>
              </a:rPr>
              <a:t>Repressors </a:t>
            </a:r>
            <a:r>
              <a:rPr lang="en-US" sz="1600" dirty="0">
                <a:latin typeface="Arial"/>
                <a:ea typeface="ＭＳ Ｐゴシック" charset="0"/>
                <a:cs typeface="Arial"/>
              </a:rPr>
              <a:t>bind to DNA Operators, that are close to or overlapping the promoter region.</a:t>
            </a:r>
          </a:p>
          <a:p>
            <a:pPr>
              <a:defRPr/>
            </a:pPr>
            <a:endParaRPr lang="en-US" sz="1600" dirty="0">
              <a:latin typeface="Arial"/>
              <a:ea typeface="ＭＳ Ｐゴシック" charset="0"/>
              <a:cs typeface="Arial"/>
            </a:endParaRPr>
          </a:p>
          <a:p>
            <a:pPr>
              <a:defRPr/>
            </a:pPr>
            <a:r>
              <a:rPr lang="en-US" sz="1600" b="1" dirty="0">
                <a:latin typeface="Arial"/>
                <a:ea typeface="ＭＳ Ｐゴシック" charset="0"/>
                <a:cs typeface="Arial"/>
              </a:rPr>
              <a:t>General transcription factors</a:t>
            </a:r>
            <a:r>
              <a:rPr lang="en-US" sz="1600" dirty="0">
                <a:latin typeface="Arial"/>
                <a:ea typeface="ＭＳ Ｐゴシック" charset="0"/>
                <a:cs typeface="Arial"/>
              </a:rPr>
              <a:t> position RNA polymerase at the start of a protein-coding sequence and then release the polymerase to transcribe the mRNA.</a:t>
            </a:r>
          </a:p>
          <a:p>
            <a:pPr>
              <a:defRPr/>
            </a:pPr>
            <a:endParaRPr lang="en-US" sz="1600" dirty="0">
              <a:latin typeface="Arial"/>
              <a:ea typeface="ＭＳ Ｐゴシック" charset="0"/>
              <a:cs typeface="Arial"/>
            </a:endParaRPr>
          </a:p>
          <a:p>
            <a:pPr>
              <a:defRPr/>
            </a:pPr>
            <a:r>
              <a:rPr lang="en-US" sz="1600" b="1" dirty="0">
                <a:latin typeface="Arial"/>
                <a:ea typeface="ＭＳ Ｐゴシック" charset="0"/>
                <a:cs typeface="Arial"/>
              </a:rPr>
              <a:t>Activators</a:t>
            </a:r>
            <a:r>
              <a:rPr lang="en-US" sz="1600" dirty="0">
                <a:latin typeface="Arial"/>
                <a:ea typeface="ＭＳ Ｐゴシック" charset="0"/>
                <a:cs typeface="Arial"/>
              </a:rPr>
              <a:t> enhance interactions between the RNA polymerase and particular promoters. </a:t>
            </a:r>
          </a:p>
          <a:p>
            <a:pPr>
              <a:defRPr/>
            </a:pPr>
            <a:endParaRPr lang="en-US" sz="1600" dirty="0">
              <a:latin typeface="Arial"/>
              <a:ea typeface="ＭＳ Ｐゴシック" charset="0"/>
              <a:cs typeface="Arial"/>
            </a:endParaRPr>
          </a:p>
          <a:p>
            <a:pPr>
              <a:defRPr/>
            </a:pPr>
            <a:r>
              <a:rPr lang="en-US" sz="1600" b="1" dirty="0">
                <a:latin typeface="Arial"/>
                <a:ea typeface="ＭＳ Ｐゴシック" charset="0"/>
                <a:cs typeface="Arial"/>
              </a:rPr>
              <a:t>Enhancers</a:t>
            </a:r>
            <a:r>
              <a:rPr lang="en-US" sz="1600" dirty="0">
                <a:latin typeface="Arial"/>
                <a:ea typeface="ＭＳ Ｐゴシック" charset="0"/>
                <a:cs typeface="Arial"/>
              </a:rPr>
              <a:t> (far away from promoter) are bound by activators that loop the DNA, bringing a specific promoter to the initiation complex.</a:t>
            </a:r>
          </a:p>
          <a:p>
            <a:pPr>
              <a:defRPr/>
            </a:pPr>
            <a:endParaRPr lang="en-US" sz="1600" dirty="0">
              <a:latin typeface="Arial"/>
              <a:ea typeface="ＭＳ Ｐゴシック" charset="0"/>
              <a:cs typeface="Arial"/>
            </a:endParaRPr>
          </a:p>
          <a:p>
            <a:pPr>
              <a:defRPr/>
            </a:pPr>
            <a:r>
              <a:rPr lang="en-US" sz="1600" b="1" dirty="0">
                <a:latin typeface="Arial"/>
                <a:ea typeface="ＭＳ Ｐゴシック" charset="0"/>
                <a:cs typeface="Arial"/>
              </a:rPr>
              <a:t>Silencers</a:t>
            </a:r>
            <a:r>
              <a:rPr lang="en-US" sz="1600" dirty="0">
                <a:latin typeface="Arial"/>
                <a:ea typeface="ＭＳ Ｐゴシック" charset="0"/>
                <a:cs typeface="Arial"/>
              </a:rPr>
              <a:t> are DNA sequences that, when bound by particular transcription factors, can inhibit transcription</a:t>
            </a:r>
          </a:p>
          <a:p>
            <a:pPr>
              <a:defRPr/>
            </a:pPr>
            <a:endParaRPr lang="en-US" sz="1600" dirty="0">
              <a:latin typeface="Arial"/>
              <a:ea typeface="ＭＳ Ｐゴシック" charset="0"/>
              <a:cs typeface="Arial"/>
            </a:endParaRPr>
          </a:p>
          <a:p>
            <a:pPr>
              <a:defRPr/>
            </a:pPr>
            <a:r>
              <a:rPr lang="en-US" sz="1600" b="1" dirty="0">
                <a:latin typeface="Arial"/>
                <a:ea typeface="ＭＳ Ｐゴシック" charset="0"/>
                <a:cs typeface="Arial"/>
              </a:rPr>
              <a:t>Epigenetics</a:t>
            </a:r>
            <a:r>
              <a:rPr lang="en-US" sz="1600" dirty="0">
                <a:latin typeface="Arial"/>
                <a:ea typeface="ＭＳ Ｐゴシック" charset="0"/>
                <a:cs typeface="Arial"/>
              </a:rPr>
              <a:t> by DNA methylation &amp; histone modification.</a:t>
            </a:r>
          </a:p>
        </p:txBody>
      </p:sp>
    </p:spTree>
    <p:extLst>
      <p:ext uri="{BB962C8B-B14F-4D97-AF65-F5344CB8AC3E}">
        <p14:creationId xmlns:p14="http://schemas.microsoft.com/office/powerpoint/2010/main" val="197549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a:extLst>
              <a:ext uri="{FF2B5EF4-FFF2-40B4-BE49-F238E27FC236}">
                <a16:creationId xmlns:a16="http://schemas.microsoft.com/office/drawing/2014/main" id="{CED1DF51-DB7E-3448-ADB2-0879EBC6D8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152400"/>
            <a:ext cx="5160963"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2" name="Rectangle 2">
            <a:extLst>
              <a:ext uri="{FF2B5EF4-FFF2-40B4-BE49-F238E27FC236}">
                <a16:creationId xmlns:a16="http://schemas.microsoft.com/office/drawing/2014/main" id="{D0D2B59C-10AC-3544-AF50-31C3E03EE39F}"/>
              </a:ext>
            </a:extLst>
          </p:cNvPr>
          <p:cNvSpPr>
            <a:spLocks noChangeArrowheads="1"/>
          </p:cNvSpPr>
          <p:nvPr/>
        </p:nvSpPr>
        <p:spPr bwMode="auto">
          <a:xfrm>
            <a:off x="228600" y="3581400"/>
            <a:ext cx="853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t>http://wwwmgs.bionet.nsc.ru/mgs/gnw/trrd/db_schema.shtml</a:t>
            </a:r>
          </a:p>
        </p:txBody>
      </p:sp>
      <p:pic>
        <p:nvPicPr>
          <p:cNvPr id="143363" name="Picture 3">
            <a:extLst>
              <a:ext uri="{FF2B5EF4-FFF2-40B4-BE49-F238E27FC236}">
                <a16:creationId xmlns:a16="http://schemas.microsoft.com/office/drawing/2014/main" id="{639737B0-6F48-2049-B88C-6AA8986D8B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3925" y="3460750"/>
            <a:ext cx="44100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1675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lectron micrograph">
            <a:extLst>
              <a:ext uri="{FF2B5EF4-FFF2-40B4-BE49-F238E27FC236}">
                <a16:creationId xmlns:a16="http://schemas.microsoft.com/office/drawing/2014/main" id="{C3449A83-F765-3BCD-85DE-56E795C08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8382000" cy="433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110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
            <a:extLst>
              <a:ext uri="{FF2B5EF4-FFF2-40B4-BE49-F238E27FC236}">
                <a16:creationId xmlns:a16="http://schemas.microsoft.com/office/drawing/2014/main" id="{AC19D445-A637-7443-926A-803C42D2F9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74713"/>
            <a:ext cx="9144000"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TextBox 3">
            <a:extLst>
              <a:ext uri="{FF2B5EF4-FFF2-40B4-BE49-F238E27FC236}">
                <a16:creationId xmlns:a16="http://schemas.microsoft.com/office/drawing/2014/main" id="{C832D724-F5EE-E24B-B619-9E7C09274CA3}"/>
              </a:ext>
            </a:extLst>
          </p:cNvPr>
          <p:cNvSpPr txBox="1">
            <a:spLocks noChangeArrowheads="1"/>
          </p:cNvSpPr>
          <p:nvPr/>
        </p:nvSpPr>
        <p:spPr bwMode="auto">
          <a:xfrm>
            <a:off x="304800" y="152400"/>
            <a:ext cx="838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Go the CRC: Change your Gene Expression:</a:t>
            </a:r>
          </a:p>
          <a:p>
            <a:r>
              <a:rPr lang="en-US" altLang="en-US" sz="2000">
                <a:latin typeface="Arial" panose="020B0604020202020204" pitchFamily="34" charset="0"/>
                <a:cs typeface="Arial" panose="020B0604020202020204" pitchFamily="34" charset="0"/>
              </a:rPr>
              <a:t>SIRTs regulate metabolism at the transcriptional level and more directly control the activity of metabolic enzymes.</a:t>
            </a:r>
          </a:p>
        </p:txBody>
      </p:sp>
    </p:spTree>
    <p:extLst>
      <p:ext uri="{BB962C8B-B14F-4D97-AF65-F5344CB8AC3E}">
        <p14:creationId xmlns:p14="http://schemas.microsoft.com/office/powerpoint/2010/main" val="65492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fig_26_14">
            <a:extLst>
              <a:ext uri="{FF2B5EF4-FFF2-40B4-BE49-F238E27FC236}">
                <a16:creationId xmlns:a16="http://schemas.microsoft.com/office/drawing/2014/main" id="{7E8E7B55-15F5-654E-A98D-C1A28A729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95500"/>
            <a:ext cx="85312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ext Box 3">
            <a:extLst>
              <a:ext uri="{FF2B5EF4-FFF2-40B4-BE49-F238E27FC236}">
                <a16:creationId xmlns:a16="http://schemas.microsoft.com/office/drawing/2014/main" id="{40974B98-E1ED-0245-96F4-C0EDC7E9238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26-14</a:t>
            </a:r>
          </a:p>
        </p:txBody>
      </p:sp>
      <p:sp>
        <p:nvSpPr>
          <p:cNvPr id="52227" name="TextBox 3">
            <a:extLst>
              <a:ext uri="{FF2B5EF4-FFF2-40B4-BE49-F238E27FC236}">
                <a16:creationId xmlns:a16="http://schemas.microsoft.com/office/drawing/2014/main" id="{63E00BE2-E937-934B-B9AE-06F9D025780A}"/>
              </a:ext>
            </a:extLst>
          </p:cNvPr>
          <p:cNvSpPr txBox="1">
            <a:spLocks noChangeArrowheads="1"/>
          </p:cNvSpPr>
          <p:nvPr/>
        </p:nvSpPr>
        <p:spPr bwMode="auto">
          <a:xfrm>
            <a:off x="533400" y="685800"/>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Core promoter sequences. A given promoter can contain all, some, or none of these.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a:extLst>
              <a:ext uri="{FF2B5EF4-FFF2-40B4-BE49-F238E27FC236}">
                <a16:creationId xmlns:a16="http://schemas.microsoft.com/office/drawing/2014/main" id="{751CFDE1-9476-DC41-914E-C89686D179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838200"/>
            <a:ext cx="9126537" cy="49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a:extLst>
              <a:ext uri="{FF2B5EF4-FFF2-40B4-BE49-F238E27FC236}">
                <a16:creationId xmlns:a16="http://schemas.microsoft.com/office/drawing/2014/main" id="{C1BF1C92-E314-C84B-AA96-7D4269B9B3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838200"/>
            <a:ext cx="10291763" cy="409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1">
            <a:extLst>
              <a:ext uri="{FF2B5EF4-FFF2-40B4-BE49-F238E27FC236}">
                <a16:creationId xmlns:a16="http://schemas.microsoft.com/office/drawing/2014/main" id="{BADE064B-2A2B-C44C-A7F9-B0102666D0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819400"/>
            <a:ext cx="60579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a:extLst>
              <a:ext uri="{FF2B5EF4-FFF2-40B4-BE49-F238E27FC236}">
                <a16:creationId xmlns:a16="http://schemas.microsoft.com/office/drawing/2014/main" id="{06C6B114-BA48-014B-BDA6-47B76E70279B}"/>
              </a:ext>
            </a:extLst>
          </p:cNvPr>
          <p:cNvSpPr>
            <a:spLocks noChangeArrowheads="1"/>
          </p:cNvSpPr>
          <p:nvPr/>
        </p:nvSpPr>
        <p:spPr bwMode="auto">
          <a:xfrm>
            <a:off x="0" y="762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Cell 127: 941-954.</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fig_26_11">
            <a:extLst>
              <a:ext uri="{FF2B5EF4-FFF2-40B4-BE49-F238E27FC236}">
                <a16:creationId xmlns:a16="http://schemas.microsoft.com/office/drawing/2014/main" id="{5D7A4564-ECFD-A74F-9AAE-6451A93CA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43200"/>
            <a:ext cx="7845425"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TextBox 3">
            <a:extLst>
              <a:ext uri="{FF2B5EF4-FFF2-40B4-BE49-F238E27FC236}">
                <a16:creationId xmlns:a16="http://schemas.microsoft.com/office/drawing/2014/main" id="{D9F1C19F-3D6B-134C-B4BD-24190136284E}"/>
              </a:ext>
            </a:extLst>
          </p:cNvPr>
          <p:cNvSpPr txBox="1">
            <a:spLocks noChangeArrowheads="1"/>
          </p:cNvSpPr>
          <p:nvPr/>
        </p:nvSpPr>
        <p:spPr bwMode="auto">
          <a:xfrm>
            <a:off x="0" y="0"/>
            <a:ext cx="1985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yeast RNAP II</a:t>
            </a:r>
          </a:p>
        </p:txBody>
      </p:sp>
      <p:sp>
        <p:nvSpPr>
          <p:cNvPr id="56323" name="TextBox 6">
            <a:extLst>
              <a:ext uri="{FF2B5EF4-FFF2-40B4-BE49-F238E27FC236}">
                <a16:creationId xmlns:a16="http://schemas.microsoft.com/office/drawing/2014/main" id="{4434CB18-C3C7-B247-A633-66A99660FDFD}"/>
              </a:ext>
            </a:extLst>
          </p:cNvPr>
          <p:cNvSpPr txBox="1">
            <a:spLocks noChangeArrowheads="1"/>
          </p:cNvSpPr>
          <p:nvPr/>
        </p:nvSpPr>
        <p:spPr bwMode="auto">
          <a:xfrm>
            <a:off x="5181600" y="61722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6324" name="Rectangle 5">
            <a:extLst>
              <a:ext uri="{FF2B5EF4-FFF2-40B4-BE49-F238E27FC236}">
                <a16:creationId xmlns:a16="http://schemas.microsoft.com/office/drawing/2014/main" id="{F2DD4C89-9ED1-2B43-B089-464B6A5E3EE2}"/>
              </a:ext>
            </a:extLst>
          </p:cNvPr>
          <p:cNvSpPr>
            <a:spLocks noChangeArrowheads="1"/>
          </p:cNvSpPr>
          <p:nvPr/>
        </p:nvSpPr>
        <p:spPr bwMode="auto">
          <a:xfrm>
            <a:off x="304800" y="685800"/>
            <a:ext cx="8229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itchFamily="2" charset="0"/>
                <a:ea typeface="ＭＳ Ｐゴシック" panose="020B0600070205080204" pitchFamily="34" charset="-128"/>
              </a:defRPr>
            </a:lvl1pPr>
            <a:lvl2pPr>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lvl="1">
              <a:buFont typeface="Wingdings" pitchFamily="2" charset="2"/>
              <a:buChar char="u"/>
            </a:pPr>
            <a:r>
              <a:rPr lang="en-US" altLang="en-US"/>
              <a:t>  yellow and green [bacteria homolog: α:]</a:t>
            </a:r>
          </a:p>
          <a:p>
            <a:pPr lvl="1">
              <a:buFont typeface="Wingdings" pitchFamily="2" charset="2"/>
              <a:buChar char="u"/>
            </a:pPr>
            <a:r>
              <a:rPr lang="en-US" altLang="en-US"/>
              <a:t>  Rpb2 (cyan, forms clamp, wall) [bacteria homolog: β]</a:t>
            </a:r>
          </a:p>
          <a:p>
            <a:pPr lvl="1">
              <a:buFont typeface="Wingdings" pitchFamily="2" charset="2"/>
              <a:buChar char="u"/>
            </a:pPr>
            <a:r>
              <a:rPr lang="en-US" altLang="en-US"/>
              <a:t>  Rpb1 (</a:t>
            </a:r>
            <a:r>
              <a:rPr lang="en-US" altLang="ja-JP"/>
              <a:t>pink,</a:t>
            </a:r>
            <a:r>
              <a:rPr lang="en-US" altLang="en-US"/>
              <a:t> catalysis) [bacteria homolog: β’</a:t>
            </a:r>
            <a:r>
              <a:rPr lang="en-US" altLang="ja-JP"/>
              <a:t>]</a:t>
            </a:r>
          </a:p>
          <a:p>
            <a:pPr lvl="1">
              <a:buFont typeface="Wingdings" pitchFamily="2" charset="2"/>
              <a:buChar char="u"/>
            </a:pPr>
            <a:r>
              <a:rPr lang="en-US" altLang="en-US"/>
              <a:t>  gray [bacteria homolog: ω]</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fig_26_11">
            <a:extLst>
              <a:ext uri="{FF2B5EF4-FFF2-40B4-BE49-F238E27FC236}">
                <a16:creationId xmlns:a16="http://schemas.microsoft.com/office/drawing/2014/main" id="{A58C3658-825B-8444-B9DE-E68FB32940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600"/>
            <a:ext cx="7845425"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ext Box 3">
            <a:extLst>
              <a:ext uri="{FF2B5EF4-FFF2-40B4-BE49-F238E27FC236}">
                <a16:creationId xmlns:a16="http://schemas.microsoft.com/office/drawing/2014/main" id="{A7AA12D3-A1BA-294C-958A-2A547E457C03}"/>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26-11</a:t>
            </a:r>
          </a:p>
        </p:txBody>
      </p:sp>
      <p:sp>
        <p:nvSpPr>
          <p:cNvPr id="58371" name="TextBox 3">
            <a:extLst>
              <a:ext uri="{FF2B5EF4-FFF2-40B4-BE49-F238E27FC236}">
                <a16:creationId xmlns:a16="http://schemas.microsoft.com/office/drawing/2014/main" id="{4C26E2B3-4E3A-5F4A-BEE8-F515C22A13C9}"/>
              </a:ext>
            </a:extLst>
          </p:cNvPr>
          <p:cNvSpPr txBox="1">
            <a:spLocks noChangeArrowheads="1"/>
          </p:cNvSpPr>
          <p:nvPr/>
        </p:nvSpPr>
        <p:spPr bwMode="auto">
          <a:xfrm>
            <a:off x="0" y="0"/>
            <a:ext cx="1985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yeast RNAP II</a:t>
            </a:r>
          </a:p>
        </p:txBody>
      </p:sp>
      <p:sp>
        <p:nvSpPr>
          <p:cNvPr id="58372" name="TextBox 4">
            <a:extLst>
              <a:ext uri="{FF2B5EF4-FFF2-40B4-BE49-F238E27FC236}">
                <a16:creationId xmlns:a16="http://schemas.microsoft.com/office/drawing/2014/main" id="{DE74D479-4EE4-E14A-BECB-CF4DB6B4A954}"/>
              </a:ext>
            </a:extLst>
          </p:cNvPr>
          <p:cNvSpPr txBox="1">
            <a:spLocks noChangeArrowheads="1"/>
          </p:cNvSpPr>
          <p:nvPr/>
        </p:nvSpPr>
        <p:spPr bwMode="auto">
          <a:xfrm>
            <a:off x="304800" y="5257800"/>
            <a:ext cx="6851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Rpb1 (pink) C-terminal domain:  heptapeptide repeats</a:t>
            </a:r>
          </a:p>
          <a:p>
            <a:r>
              <a:rPr lang="en-US" altLang="en-US"/>
              <a:t>-(Pro-Thr-Ser-Pro-Ser-Try-Ser)</a:t>
            </a:r>
            <a:r>
              <a:rPr lang="en-US" altLang="en-US" baseline="-25000"/>
              <a:t>26(yeast)-52(mammel)</a:t>
            </a:r>
            <a:r>
              <a:rPr lang="en-US" altLang="en-US"/>
              <a:t>-</a:t>
            </a:r>
          </a:p>
        </p:txBody>
      </p:sp>
      <p:sp>
        <p:nvSpPr>
          <p:cNvPr id="58373" name="TextBox 5">
            <a:extLst>
              <a:ext uri="{FF2B5EF4-FFF2-40B4-BE49-F238E27FC236}">
                <a16:creationId xmlns:a16="http://schemas.microsoft.com/office/drawing/2014/main" id="{4598DFE8-A254-984E-811A-08DCDB7EA6D3}"/>
              </a:ext>
            </a:extLst>
          </p:cNvPr>
          <p:cNvSpPr txBox="1">
            <a:spLocks noChangeArrowheads="1"/>
          </p:cNvSpPr>
          <p:nvPr/>
        </p:nvSpPr>
        <p:spPr bwMode="auto">
          <a:xfrm>
            <a:off x="1219200" y="6027738"/>
            <a:ext cx="36639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unphosphorylated: initiation</a:t>
            </a:r>
          </a:p>
          <a:p>
            <a:r>
              <a:rPr lang="en-US" altLang="en-US"/>
              <a:t>phosphorylated: elongation</a:t>
            </a:r>
          </a:p>
        </p:txBody>
      </p:sp>
      <p:sp>
        <p:nvSpPr>
          <p:cNvPr id="58374" name="TextBox 6">
            <a:extLst>
              <a:ext uri="{FF2B5EF4-FFF2-40B4-BE49-F238E27FC236}">
                <a16:creationId xmlns:a16="http://schemas.microsoft.com/office/drawing/2014/main" id="{56E56657-AB63-1746-B12B-D696F0E07D6F}"/>
              </a:ext>
            </a:extLst>
          </p:cNvPr>
          <p:cNvSpPr txBox="1">
            <a:spLocks noChangeArrowheads="1"/>
          </p:cNvSpPr>
          <p:nvPr/>
        </p:nvSpPr>
        <p:spPr bwMode="auto">
          <a:xfrm>
            <a:off x="5181600" y="61722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fig_26_12a">
            <a:extLst>
              <a:ext uri="{FF2B5EF4-FFF2-40B4-BE49-F238E27FC236}">
                <a16:creationId xmlns:a16="http://schemas.microsoft.com/office/drawing/2014/main" id="{784B0B04-819A-8B48-9E5B-8E9021E91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98950" cy="40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8" name="Picture 2" descr="fig_26_12b">
            <a:extLst>
              <a:ext uri="{FF2B5EF4-FFF2-40B4-BE49-F238E27FC236}">
                <a16:creationId xmlns:a16="http://schemas.microsoft.com/office/drawing/2014/main" id="{AFA320AF-1535-8648-8B32-82868395B5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04800"/>
            <a:ext cx="4376738"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5">
            <a:extLst>
              <a:ext uri="{FF2B5EF4-FFF2-40B4-BE49-F238E27FC236}">
                <a16:creationId xmlns:a16="http://schemas.microsoft.com/office/drawing/2014/main" id="{77C21C58-95A8-044F-8AA8-44E324F6EF8A}"/>
              </a:ext>
            </a:extLst>
          </p:cNvPr>
          <p:cNvSpPr txBox="1">
            <a:spLocks noChangeArrowheads="1"/>
          </p:cNvSpPr>
          <p:nvPr/>
        </p:nvSpPr>
        <p:spPr bwMode="auto">
          <a:xfrm>
            <a:off x="0" y="4114800"/>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t>Trapped </a:t>
            </a:r>
          </a:p>
          <a:p>
            <a:r>
              <a:rPr lang="en-US" altLang="en-US" sz="1800"/>
              <a:t>elongation (minus rU)</a:t>
            </a:r>
          </a:p>
        </p:txBody>
      </p:sp>
      <p:pic>
        <p:nvPicPr>
          <p:cNvPr id="60420" name="Picture 2" descr="fig_26_13">
            <a:extLst>
              <a:ext uri="{FF2B5EF4-FFF2-40B4-BE49-F238E27FC236}">
                <a16:creationId xmlns:a16="http://schemas.microsoft.com/office/drawing/2014/main" id="{3D2CB962-1263-7849-9045-7ADF217F16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3902075"/>
            <a:ext cx="70866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Box 8">
            <a:extLst>
              <a:ext uri="{FF2B5EF4-FFF2-40B4-BE49-F238E27FC236}">
                <a16:creationId xmlns:a16="http://schemas.microsoft.com/office/drawing/2014/main" id="{54692F42-816C-6649-8A36-06826C1F66DA}"/>
              </a:ext>
            </a:extLst>
          </p:cNvPr>
          <p:cNvSpPr txBox="1">
            <a:spLocks noChangeArrowheads="1"/>
          </p:cNvSpPr>
          <p:nvPr/>
        </p:nvSpPr>
        <p:spPr bwMode="auto">
          <a:xfrm>
            <a:off x="304800" y="5943600"/>
            <a:ext cx="127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RNAP II</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a:extLst>
              <a:ext uri="{FF2B5EF4-FFF2-40B4-BE49-F238E27FC236}">
                <a16:creationId xmlns:a16="http://schemas.microsoft.com/office/drawing/2014/main" id="{7F2D2EF6-BFDD-474B-9FE7-2091BCDA49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6022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extBox 2">
            <a:extLst>
              <a:ext uri="{FF2B5EF4-FFF2-40B4-BE49-F238E27FC236}">
                <a16:creationId xmlns:a16="http://schemas.microsoft.com/office/drawing/2014/main" id="{19A4CAA2-618B-1640-950F-BC0CF987C418}"/>
              </a:ext>
            </a:extLst>
          </p:cNvPr>
          <p:cNvSpPr txBox="1">
            <a:spLocks noChangeArrowheads="1"/>
          </p:cNvSpPr>
          <p:nvPr/>
        </p:nvSpPr>
        <p:spPr bwMode="auto">
          <a:xfrm>
            <a:off x="6324600" y="381000"/>
            <a:ext cx="28194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t>(A) DNA, RNA, trigger loop, and GTP in the A site. Electron density from x-ray diffraction.</a:t>
            </a:r>
          </a:p>
          <a:p>
            <a:endParaRPr lang="en-US" altLang="en-US" sz="1800"/>
          </a:p>
          <a:p>
            <a:r>
              <a:rPr lang="en-US" altLang="en-US" sz="1800"/>
              <a:t>(B) Multiple conformations of the trigger loop. Four Pol II transcribing complexes- GTP (A site, low Mg2+) in magenta, ATP (E site, low Mg2+, 1R9T) in red, UTP (E site, high Mg2+) in marine, and pol II-TFIIS (No nucleotide, high Mg2+, 1Y1V) in yellow are superimposed on Cα atoms in the bridge helix and trigger loop. </a:t>
            </a:r>
          </a:p>
          <a:p>
            <a:endParaRPr lang="en-US" altLang="en-US" sz="1800"/>
          </a:p>
          <a:p>
            <a:r>
              <a:rPr lang="en-US" altLang="en-US" sz="1800"/>
              <a:t>(C) Bridge helix movement in transcribing complex</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a:extLst>
              <a:ext uri="{FF2B5EF4-FFF2-40B4-BE49-F238E27FC236}">
                <a16:creationId xmlns:a16="http://schemas.microsoft.com/office/drawing/2014/main" id="{A1C2C5F9-87F4-1E4B-9930-71D33FDABE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5100" y="0"/>
            <a:ext cx="6270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a:extLst>
              <a:ext uri="{FF2B5EF4-FFF2-40B4-BE49-F238E27FC236}">
                <a16:creationId xmlns:a16="http://schemas.microsoft.com/office/drawing/2014/main" id="{181A67A7-FAB4-B94B-8445-6531FB4ED7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91186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a:extLst>
              <a:ext uri="{FF2B5EF4-FFF2-40B4-BE49-F238E27FC236}">
                <a16:creationId xmlns:a16="http://schemas.microsoft.com/office/drawing/2014/main" id="{AFF1B711-0002-7149-960C-40B55B9B7C64}"/>
              </a:ext>
            </a:extLst>
          </p:cNvPr>
          <p:cNvSpPr txBox="1">
            <a:spLocks noChangeArrowheads="1"/>
          </p:cNvSpPr>
          <p:nvPr/>
        </p:nvSpPr>
        <p:spPr bwMode="auto">
          <a:xfrm>
            <a:off x="533400" y="304800"/>
            <a:ext cx="8458200" cy="1560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dirty="0">
              <a:latin typeface="Calibri" panose="020F0502020204030204" pitchFamily="34" charset="0"/>
              <a:cs typeface="Calibri" panose="020F0502020204030204" pitchFamily="34" charset="0"/>
            </a:endParaRPr>
          </a:p>
          <a:p>
            <a:r>
              <a:rPr lang="en-US" altLang="en-US" dirty="0">
                <a:latin typeface="Calibri" panose="020F0502020204030204" pitchFamily="34" charset="0"/>
                <a:cs typeface="Calibri" panose="020F0502020204030204" pitchFamily="34" charset="0"/>
              </a:rPr>
              <a:t>All RNA is made by transcription. There are many types of RNA produced by transcription.</a:t>
            </a:r>
          </a:p>
          <a:p>
            <a:endParaRPr lang="en-US" altLang="en-US" dirty="0">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Messenger RNAs</a:t>
            </a:r>
            <a:r>
              <a:rPr lang="en-US" altLang="en-US" dirty="0">
                <a:solidFill>
                  <a:schemeClr val="bg1">
                    <a:lumMod val="75000"/>
                  </a:schemeClr>
                </a:solidFill>
                <a:latin typeface="Calibri" panose="020F0502020204030204" pitchFamily="34" charset="0"/>
                <a:cs typeface="Calibri" panose="020F0502020204030204" pitchFamily="34" charset="0"/>
              </a:rPr>
              <a:t> (mRNA) are coding RNAs. mRNAs carry information contained within DNA to the ribosome, where they direct the sequence of amino acids during protein synthesis, according to the mRNA sequence and the 'genetic code'. The sequence of codons (nucleotide triplets) in an mRNA determines the amino acid sequence in a protein. Some mRNAs contain cis regulatory elements, such as riboswitches, in the untranslated regions (either 3' or 5' UTRs).</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Ribosomal RNAs </a:t>
            </a:r>
            <a:r>
              <a:rPr lang="en-US" altLang="en-US" dirty="0">
                <a:solidFill>
                  <a:schemeClr val="bg1">
                    <a:lumMod val="75000"/>
                  </a:schemeClr>
                </a:solidFill>
                <a:latin typeface="Calibri" panose="020F0502020204030204" pitchFamily="34" charset="0"/>
                <a:cs typeface="Calibri" panose="020F0502020204030204" pitchFamily="34" charset="0"/>
              </a:rPr>
              <a:t>(rRNA) are structural and catalytic components of the ribosome, the large RNA-protein assembly where protein is synthesized in all living systems. In the ribosome, amino acids are </a:t>
            </a:r>
            <a:r>
              <a:rPr lang="en-US" altLang="en-US" dirty="0" err="1">
                <a:solidFill>
                  <a:schemeClr val="bg1">
                    <a:lumMod val="75000"/>
                  </a:schemeClr>
                </a:solidFill>
                <a:latin typeface="Calibri" panose="020F0502020204030204" pitchFamily="34" charset="0"/>
                <a:cs typeface="Calibri" panose="020F0502020204030204" pitchFamily="34" charset="0"/>
              </a:rPr>
              <a:t>transfered</a:t>
            </a:r>
            <a:r>
              <a:rPr lang="en-US" altLang="en-US" dirty="0">
                <a:solidFill>
                  <a:schemeClr val="bg1">
                    <a:lumMod val="75000"/>
                  </a:schemeClr>
                </a:solidFill>
                <a:latin typeface="Calibri" panose="020F0502020204030204" pitchFamily="34" charset="0"/>
                <a:cs typeface="Calibri" panose="020F0502020204030204" pitchFamily="34" charset="0"/>
              </a:rPr>
              <a:t> from tRNAs to a nascent (growing) polypeptide chain, with the amino acid sequence controlled by the mRNA. The peptidyl transferase center, which is the catalytic site of the ribosome, is all rRNA. So technically the ribosome is a ribozyme, not a protein enzyme.</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Transfer RNAs </a:t>
            </a:r>
            <a:r>
              <a:rPr lang="en-US" altLang="en-US" dirty="0">
                <a:solidFill>
                  <a:schemeClr val="bg1">
                    <a:lumMod val="75000"/>
                  </a:schemeClr>
                </a:solidFill>
                <a:latin typeface="Calibri" panose="020F0502020204030204" pitchFamily="34" charset="0"/>
                <a:cs typeface="Calibri" panose="020F0502020204030204" pitchFamily="34" charset="0"/>
              </a:rPr>
              <a:t>(tRNA) are RNAs that become covalently linked to amino acids (activating the amino acids). tRNAs contain anti-codons that interact with </a:t>
            </a:r>
            <a:r>
              <a:rPr lang="en-US" altLang="en-US" dirty="0" err="1">
                <a:solidFill>
                  <a:schemeClr val="bg1">
                    <a:lumMod val="75000"/>
                  </a:schemeClr>
                </a:solidFill>
                <a:latin typeface="Calibri" panose="020F0502020204030204" pitchFamily="34" charset="0"/>
                <a:cs typeface="Calibri" panose="020F0502020204030204" pitchFamily="34" charset="0"/>
              </a:rPr>
              <a:t>condons</a:t>
            </a:r>
            <a:r>
              <a:rPr lang="en-US" altLang="en-US" dirty="0">
                <a:solidFill>
                  <a:schemeClr val="bg1">
                    <a:lumMod val="75000"/>
                  </a:schemeClr>
                </a:solidFill>
                <a:latin typeface="Calibri" panose="020F0502020204030204" pitchFamily="34" charset="0"/>
                <a:cs typeface="Calibri" panose="020F0502020204030204" pitchFamily="34" charset="0"/>
              </a:rPr>
              <a:t> on mRNAs. tRNAs transfer amino acids to a nascent polypeptide chain in the ribosome. The covalent linkage between a given amino acid and the correct (cognate) tRNA is catalyzed by a specific aminoacyl-tRNA synthetase (one for each amino acid). The aminoacyl-tRNA synthetases establish and enforce the genetic code. </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MicroRNAs</a:t>
            </a:r>
            <a:r>
              <a:rPr lang="en-US" altLang="en-US" dirty="0">
                <a:solidFill>
                  <a:schemeClr val="bg1">
                    <a:lumMod val="75000"/>
                  </a:schemeClr>
                </a:solidFill>
                <a:latin typeface="Calibri" panose="020F0502020204030204" pitchFamily="34" charset="0"/>
                <a:cs typeface="Calibri" panose="020F0502020204030204" pitchFamily="34" charset="0"/>
              </a:rPr>
              <a:t> (miRNAs) are ~22 nucleotides in length and are found only in eukaryotic  cells (but not fungi, algae, </a:t>
            </a:r>
            <a:r>
              <a:rPr lang="en-US" altLang="en-US" dirty="0" err="1">
                <a:solidFill>
                  <a:schemeClr val="bg1">
                    <a:lumMod val="75000"/>
                  </a:schemeClr>
                </a:solidFill>
                <a:latin typeface="Calibri" panose="020F0502020204030204" pitchFamily="34" charset="0"/>
                <a:cs typeface="Calibri" panose="020F0502020204030204" pitchFamily="34" charset="0"/>
              </a:rPr>
              <a:t>etc</a:t>
            </a:r>
            <a:r>
              <a:rPr lang="en-US" altLang="en-US" dirty="0">
                <a:solidFill>
                  <a:schemeClr val="bg1">
                    <a:lumMod val="75000"/>
                  </a:schemeClr>
                </a:solidFill>
                <a:latin typeface="Calibri" panose="020F0502020204030204" pitchFamily="34" charset="0"/>
                <a:cs typeface="Calibri" panose="020F0502020204030204" pitchFamily="34" charset="0"/>
              </a:rPr>
              <a:t>). miRNAs bind to complementary sequences on target mRNAs, usually resulting in down regulation and silencing of gene expression (mRNA degradation &amp; sequestering and translational suppression)</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solidFill>
                  <a:schemeClr val="bg1">
                    <a:lumMod val="75000"/>
                  </a:schemeClr>
                </a:solidFill>
                <a:latin typeface="Calibri" panose="020F0502020204030204" pitchFamily="34" charset="0"/>
                <a:cs typeface="Calibri" panose="020F0502020204030204" pitchFamily="34" charset="0"/>
              </a:rPr>
              <a:t> Also: (1) Small nucleolar RNAs (snoRNAs) guide chemical modifications of other RNAs, mainly ribosomal RNAs, transfer RNAs and small nuclear RNAs. (2) Long Non-coding RNAs (</a:t>
            </a:r>
            <a:r>
              <a:rPr lang="en-US" altLang="en-US" dirty="0" err="1">
                <a:solidFill>
                  <a:schemeClr val="bg1">
                    <a:lumMod val="75000"/>
                  </a:schemeClr>
                </a:solidFill>
                <a:latin typeface="Calibri" panose="020F0502020204030204" pitchFamily="34" charset="0"/>
                <a:cs typeface="Calibri" panose="020F0502020204030204" pitchFamily="34" charset="0"/>
              </a:rPr>
              <a:t>lncRNAs</a:t>
            </a:r>
            <a:r>
              <a:rPr lang="en-US" altLang="en-US" dirty="0">
                <a:solidFill>
                  <a:schemeClr val="bg1">
                    <a:lumMod val="75000"/>
                  </a:schemeClr>
                </a:solidFill>
                <a:latin typeface="Calibri" panose="020F0502020204030204" pitchFamily="34" charset="0"/>
                <a:cs typeface="Calibri" panose="020F0502020204030204" pitchFamily="34" charset="0"/>
              </a:rPr>
              <a:t>), (3) (4)…</a:t>
            </a:r>
          </a:p>
          <a:p>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00099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a:extLst>
              <a:ext uri="{FF2B5EF4-FFF2-40B4-BE49-F238E27FC236}">
                <a16:creationId xmlns:a16="http://schemas.microsoft.com/office/drawing/2014/main" id="{BF539853-65F8-474D-BE51-6572756494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13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3">
            <a:extLst>
              <a:ext uri="{FF2B5EF4-FFF2-40B4-BE49-F238E27FC236}">
                <a16:creationId xmlns:a16="http://schemas.microsoft.com/office/drawing/2014/main" id="{566566DC-855F-714E-BE09-013988685162}"/>
              </a:ext>
            </a:extLst>
          </p:cNvPr>
          <p:cNvSpPr txBox="1">
            <a:spLocks noChangeArrowheads="1"/>
          </p:cNvSpPr>
          <p:nvPr/>
        </p:nvSpPr>
        <p:spPr bwMode="auto">
          <a:xfrm>
            <a:off x="0" y="1295400"/>
            <a:ext cx="2814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Transcription Factors</a:t>
            </a:r>
          </a:p>
        </p:txBody>
      </p:sp>
      <p:pic>
        <p:nvPicPr>
          <p:cNvPr id="66562" name="Picture 2" descr="tab_26_01">
            <a:extLst>
              <a:ext uri="{FF2B5EF4-FFF2-40B4-BE49-F238E27FC236}">
                <a16:creationId xmlns:a16="http://schemas.microsoft.com/office/drawing/2014/main" id="{C3B18F23-E17D-6E47-A1B2-38138B993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8531225"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fig_26_15">
            <a:extLst>
              <a:ext uri="{FF2B5EF4-FFF2-40B4-BE49-F238E27FC236}">
                <a16:creationId xmlns:a16="http://schemas.microsoft.com/office/drawing/2014/main" id="{2A207AAC-5FBB-5942-9898-E7678F8A2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65300"/>
            <a:ext cx="8531225"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Text Box 3">
            <a:extLst>
              <a:ext uri="{FF2B5EF4-FFF2-40B4-BE49-F238E27FC236}">
                <a16:creationId xmlns:a16="http://schemas.microsoft.com/office/drawing/2014/main" id="{B11726C2-3EC0-B743-898F-CDF5824848B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26-15</a:t>
            </a:r>
          </a:p>
        </p:txBody>
      </p:sp>
      <p:sp>
        <p:nvSpPr>
          <p:cNvPr id="68611" name="TextBox 3">
            <a:extLst>
              <a:ext uri="{FF2B5EF4-FFF2-40B4-BE49-F238E27FC236}">
                <a16:creationId xmlns:a16="http://schemas.microsoft.com/office/drawing/2014/main" id="{4DDDD03A-0E05-9A43-9487-FC032C171CEE}"/>
              </a:ext>
            </a:extLst>
          </p:cNvPr>
          <p:cNvSpPr txBox="1">
            <a:spLocks noChangeArrowheads="1"/>
          </p:cNvSpPr>
          <p:nvPr/>
        </p:nvSpPr>
        <p:spPr bwMode="auto">
          <a:xfrm>
            <a:off x="838200" y="914400"/>
            <a:ext cx="2863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TBP: (part of TFIID)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fig_26_17b">
            <a:extLst>
              <a:ext uri="{FF2B5EF4-FFF2-40B4-BE49-F238E27FC236}">
                <a16:creationId xmlns:a16="http://schemas.microsoft.com/office/drawing/2014/main" id="{BDEB432C-9E1D-3542-B82B-596ED7008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0" y="317500"/>
            <a:ext cx="54721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Text Box 3">
            <a:extLst>
              <a:ext uri="{FF2B5EF4-FFF2-40B4-BE49-F238E27FC236}">
                <a16:creationId xmlns:a16="http://schemas.microsoft.com/office/drawing/2014/main" id="{7CA50BEE-CC7C-AB48-A440-82C6C0873B3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26-17b</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fig_26_16">
            <a:extLst>
              <a:ext uri="{FF2B5EF4-FFF2-40B4-BE49-F238E27FC236}">
                <a16:creationId xmlns:a16="http://schemas.microsoft.com/office/drawing/2014/main" id="{474B66C7-ACE5-6B4C-805C-EBC942E54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28600"/>
            <a:ext cx="41132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extBox 3">
            <a:extLst>
              <a:ext uri="{FF2B5EF4-FFF2-40B4-BE49-F238E27FC236}">
                <a16:creationId xmlns:a16="http://schemas.microsoft.com/office/drawing/2014/main" id="{004B62DF-FDBB-BE4A-BC00-343CB6E3A216}"/>
              </a:ext>
            </a:extLst>
          </p:cNvPr>
          <p:cNvSpPr txBox="1">
            <a:spLocks noChangeArrowheads="1"/>
          </p:cNvSpPr>
          <p:nvPr/>
        </p:nvSpPr>
        <p:spPr bwMode="auto">
          <a:xfrm>
            <a:off x="0" y="1295400"/>
            <a:ext cx="2814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Transcription Factors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fig_26_17a">
            <a:extLst>
              <a:ext uri="{FF2B5EF4-FFF2-40B4-BE49-F238E27FC236}">
                <a16:creationId xmlns:a16="http://schemas.microsoft.com/office/drawing/2014/main" id="{7E8039B7-E6BF-1E4C-B665-4C5E853AA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317500"/>
            <a:ext cx="84836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Text Box 3">
            <a:extLst>
              <a:ext uri="{FF2B5EF4-FFF2-40B4-BE49-F238E27FC236}">
                <a16:creationId xmlns:a16="http://schemas.microsoft.com/office/drawing/2014/main" id="{04FF3AAA-A3FB-5145-9A89-6EBF78A9D0B3}"/>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26-17a</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Box 1">
            <a:extLst>
              <a:ext uri="{FF2B5EF4-FFF2-40B4-BE49-F238E27FC236}">
                <a16:creationId xmlns:a16="http://schemas.microsoft.com/office/drawing/2014/main" id="{A61D5812-096F-824E-B4BC-D52D73C82E51}"/>
              </a:ext>
            </a:extLst>
          </p:cNvPr>
          <p:cNvSpPr txBox="1">
            <a:spLocks noChangeArrowheads="1"/>
          </p:cNvSpPr>
          <p:nvPr/>
        </p:nvSpPr>
        <p:spPr bwMode="auto">
          <a:xfrm>
            <a:off x="457200" y="1295400"/>
            <a:ext cx="83058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latin typeface="Arial" panose="020B0604020202020204" pitchFamily="34" charset="0"/>
                <a:cs typeface="Arial" panose="020B0604020202020204" pitchFamily="34" charset="0"/>
              </a:rPr>
              <a:t>Introns </a:t>
            </a:r>
          </a:p>
          <a:p>
            <a:r>
              <a:rPr lang="en-US" altLang="en-US" sz="2000">
                <a:latin typeface="Arial" panose="020B0604020202020204" pitchFamily="34" charset="0"/>
                <a:cs typeface="Arial" panose="020B0604020202020204" pitchFamily="34" charset="0"/>
              </a:rPr>
              <a:t>intragenic sequences that are not expressed in protein.</a:t>
            </a:r>
          </a:p>
          <a:p>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Exons</a:t>
            </a:r>
          </a:p>
          <a:p>
            <a:r>
              <a:rPr lang="en-US" altLang="en-US" sz="2000">
                <a:latin typeface="Arial" panose="020B0604020202020204" pitchFamily="34" charset="0"/>
                <a:cs typeface="Arial" panose="020B0604020202020204" pitchFamily="34" charset="0"/>
              </a:rPr>
              <a:t>Sequences that are contained in mature mRNA and are expressed as proteins.</a:t>
            </a:r>
          </a:p>
          <a:p>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Intons are removed by RNA splicing, which follows transcription and precedes translation.</a:t>
            </a:r>
          </a:p>
          <a:p>
            <a:endParaRPr lang="en-US" altLang="en-US" sz="20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F05B4D4-FA19-3645-9197-1C81E9286A35}"/>
              </a:ext>
            </a:extLst>
          </p:cNvPr>
          <p:cNvSpPr txBox="1"/>
          <p:nvPr/>
        </p:nvSpPr>
        <p:spPr>
          <a:xfrm>
            <a:off x="762000" y="533400"/>
            <a:ext cx="1780656" cy="584776"/>
          </a:xfrm>
          <a:prstGeom prst="rect">
            <a:avLst/>
          </a:prstGeom>
          <a:noFill/>
        </p:spPr>
        <p:txBody>
          <a:bodyPr wrap="none">
            <a:spAutoFit/>
          </a:bodyPr>
          <a:lstStyle/>
          <a:p>
            <a:pPr>
              <a:defRPr/>
            </a:pPr>
            <a:r>
              <a:rPr lang="en-US" sz="32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a typeface="ＭＳ Ｐゴシック" charset="0"/>
                <a:cs typeface="Arial"/>
              </a:rPr>
              <a:t>Splicing</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Box 1">
            <a:extLst>
              <a:ext uri="{FF2B5EF4-FFF2-40B4-BE49-F238E27FC236}">
                <a16:creationId xmlns:a16="http://schemas.microsoft.com/office/drawing/2014/main" id="{FA2FE55F-B194-184D-A4BE-F66E99633C79}"/>
              </a:ext>
            </a:extLst>
          </p:cNvPr>
          <p:cNvSpPr txBox="1">
            <a:spLocks noChangeArrowheads="1"/>
          </p:cNvSpPr>
          <p:nvPr/>
        </p:nvSpPr>
        <p:spPr bwMode="auto">
          <a:xfrm>
            <a:off x="457200" y="1295400"/>
            <a:ext cx="8305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-----------pre-mRNA------------</a:t>
            </a:r>
          </a:p>
          <a:p>
            <a:r>
              <a:rPr lang="en-US" altLang="en-US" sz="2000">
                <a:latin typeface="Arial" panose="020B0604020202020204" pitchFamily="34" charset="0"/>
                <a:cs typeface="Arial" panose="020B0604020202020204" pitchFamily="34" charset="0"/>
              </a:rPr>
              <a:t>RNA splicing of pre-messenger RNA </a:t>
            </a:r>
            <a:r>
              <a:rPr lang="en-US" altLang="en-US" sz="2000" i="1">
                <a:latin typeface="Arial" panose="020B0604020202020204" pitchFamily="34" charset="0"/>
                <a:cs typeface="Arial" panose="020B0604020202020204" pitchFamily="34" charset="0"/>
              </a:rPr>
              <a:t>this text does not belong in the mature mRNA </a:t>
            </a:r>
            <a:r>
              <a:rPr lang="en-US" altLang="en-US" sz="2000">
                <a:latin typeface="Arial" panose="020B0604020202020204" pitchFamily="34" charset="0"/>
                <a:cs typeface="Arial" panose="020B0604020202020204" pitchFamily="34" charset="0"/>
              </a:rPr>
              <a:t>is the removal of introns and the ligation of exons.</a:t>
            </a:r>
          </a:p>
          <a:p>
            <a:r>
              <a:rPr lang="en-US" altLang="en-US" sz="2000">
                <a:latin typeface="Arial" panose="020B0604020202020204" pitchFamily="34" charset="0"/>
                <a:cs typeface="Arial" panose="020B0604020202020204" pitchFamily="34" charset="0"/>
              </a:rPr>
              <a:t>-----------splice =&gt; mature mRNA------------</a:t>
            </a:r>
          </a:p>
          <a:p>
            <a:r>
              <a:rPr lang="en-US" altLang="en-US" sz="2000">
                <a:latin typeface="Arial" panose="020B0604020202020204" pitchFamily="34" charset="0"/>
                <a:cs typeface="Arial" panose="020B0604020202020204" pitchFamily="34" charset="0"/>
              </a:rPr>
              <a:t>Exon: RNA splicing of pre-messenger RNA is the removal of introns and the ligation of exons.</a:t>
            </a:r>
          </a:p>
          <a:p>
            <a:r>
              <a:rPr lang="en-US" altLang="en-US" sz="2000">
                <a:latin typeface="Arial" panose="020B0604020202020204" pitchFamily="34" charset="0"/>
                <a:cs typeface="Arial" panose="020B0604020202020204" pitchFamily="34" charset="0"/>
              </a:rPr>
              <a:t>----------- + ------------</a:t>
            </a:r>
          </a:p>
          <a:p>
            <a:r>
              <a:rPr lang="en-US" altLang="en-US" sz="2000" i="1">
                <a:latin typeface="Arial" panose="020B0604020202020204" pitchFamily="34" charset="0"/>
                <a:cs typeface="Arial" panose="020B0604020202020204" pitchFamily="34" charset="0"/>
              </a:rPr>
              <a:t>Intron: this text does not belong in the mature mRNA</a:t>
            </a:r>
          </a:p>
          <a:p>
            <a:endParaRPr lang="en-US" altLang="en-US" sz="2000" i="1">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The numbers and sizes of introns is variable.</a:t>
            </a:r>
          </a:p>
          <a:p>
            <a:r>
              <a:rPr lang="en-US" altLang="en-US" sz="2000">
                <a:latin typeface="Arial" panose="020B0604020202020204" pitchFamily="34" charset="0"/>
                <a:cs typeface="Arial" panose="020B0604020202020204" pitchFamily="34" charset="0"/>
              </a:rPr>
              <a:t>The average human gene is 30 kb, consisting of numerous splice sites. The human DHFR mRNA is 2000 nucleotides.</a:t>
            </a:r>
          </a:p>
          <a:p>
            <a:r>
              <a:rPr lang="en-US" altLang="en-US" sz="2000">
                <a:latin typeface="Arial" panose="020B0604020202020204" pitchFamily="34" charset="0"/>
                <a:cs typeface="Arial" panose="020B0604020202020204" pitchFamily="34" charset="0"/>
              </a:rPr>
              <a:t>The DHFR gene is 31,000 nucleotides (6 exons).</a:t>
            </a:r>
          </a:p>
          <a:p>
            <a:endParaRPr lang="en-US" altLang="en-US" sz="2000">
              <a:latin typeface="Arial" panose="020B0604020202020204" pitchFamily="34" charset="0"/>
              <a:cs typeface="Arial" panose="020B0604020202020204" pitchFamily="34" charset="0"/>
            </a:endParaRPr>
          </a:p>
          <a:p>
            <a:r>
              <a:rPr lang="en-US" altLang="en-US" sz="2000">
                <a:latin typeface="Arial" panose="020B0604020202020204" pitchFamily="34" charset="0"/>
                <a:cs typeface="Arial" panose="020B0604020202020204" pitchFamily="34" charset="0"/>
              </a:rPr>
              <a:t>cDNA: mRNA (reverse transcriptase) =&gt; copy DNA (clean, no introns)</a:t>
            </a:r>
          </a:p>
          <a:p>
            <a:endParaRPr lang="en-US" altLang="en-US" sz="2000">
              <a:latin typeface="Arial" panose="020B0604020202020204" pitchFamily="34" charset="0"/>
              <a:cs typeface="Arial" panose="020B0604020202020204" pitchFamily="34" charset="0"/>
            </a:endParaRPr>
          </a:p>
          <a:p>
            <a:endParaRPr lang="en-US" altLang="en-US" sz="20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3EAC02A-1F04-0643-BC2A-FB0C042556AE}"/>
              </a:ext>
            </a:extLst>
          </p:cNvPr>
          <p:cNvSpPr txBox="1"/>
          <p:nvPr/>
        </p:nvSpPr>
        <p:spPr>
          <a:xfrm>
            <a:off x="762000" y="533400"/>
            <a:ext cx="1780656" cy="584776"/>
          </a:xfrm>
          <a:prstGeom prst="rect">
            <a:avLst/>
          </a:prstGeom>
          <a:noFill/>
        </p:spPr>
        <p:txBody>
          <a:bodyPr wrap="none">
            <a:spAutoFit/>
          </a:bodyPr>
          <a:lstStyle/>
          <a:p>
            <a:pPr>
              <a:defRPr/>
            </a:pPr>
            <a:r>
              <a:rPr lang="en-US" sz="32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a typeface="ＭＳ Ｐゴシック" charset="0"/>
                <a:cs typeface="Arial"/>
              </a:rPr>
              <a:t>Splicing</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4FE2F4F6-67B1-F24F-88D4-728CE9053246}"/>
              </a:ext>
            </a:extLst>
          </p:cNvPr>
          <p:cNvSpPr>
            <a:spLocks noChangeArrowheads="1"/>
          </p:cNvSpPr>
          <p:nvPr/>
        </p:nvSpPr>
        <p:spPr bwMode="auto">
          <a:xfrm>
            <a:off x="2286000" y="3013075"/>
            <a:ext cx="510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Stop here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box_26_02_01">
            <a:extLst>
              <a:ext uri="{FF2B5EF4-FFF2-40B4-BE49-F238E27FC236}">
                <a16:creationId xmlns:a16="http://schemas.microsoft.com/office/drawing/2014/main" id="{089CC32A-6FD1-E04E-A90D-1DD6A2632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17500"/>
            <a:ext cx="62531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Text Box 3">
            <a:extLst>
              <a:ext uri="{FF2B5EF4-FFF2-40B4-BE49-F238E27FC236}">
                <a16:creationId xmlns:a16="http://schemas.microsoft.com/office/drawing/2014/main" id="{FDF29856-CD62-E64E-A15E-3A40526B41D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26-2 figure 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a:extLst>
              <a:ext uri="{FF2B5EF4-FFF2-40B4-BE49-F238E27FC236}">
                <a16:creationId xmlns:a16="http://schemas.microsoft.com/office/drawing/2014/main" id="{AFF1B711-0002-7149-960C-40B55B9B7C64}"/>
              </a:ext>
            </a:extLst>
          </p:cNvPr>
          <p:cNvSpPr txBox="1">
            <a:spLocks noChangeArrowheads="1"/>
          </p:cNvSpPr>
          <p:nvPr/>
        </p:nvSpPr>
        <p:spPr bwMode="auto">
          <a:xfrm>
            <a:off x="533400" y="304800"/>
            <a:ext cx="8458200" cy="1560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dirty="0">
              <a:latin typeface="Calibri" panose="020F0502020204030204" pitchFamily="34" charset="0"/>
              <a:cs typeface="Calibri" panose="020F0502020204030204" pitchFamily="34" charset="0"/>
            </a:endParaRPr>
          </a:p>
          <a:p>
            <a:r>
              <a:rPr lang="en-US" altLang="en-US" dirty="0">
                <a:latin typeface="Calibri" panose="020F0502020204030204" pitchFamily="34" charset="0"/>
                <a:cs typeface="Calibri" panose="020F0502020204030204" pitchFamily="34" charset="0"/>
              </a:rPr>
              <a:t>All RNA is made by transcription. There are many types of RNA produced by transcription.</a:t>
            </a:r>
          </a:p>
          <a:p>
            <a:endParaRPr lang="en-US" altLang="en-US" dirty="0">
              <a:latin typeface="Calibri" panose="020F0502020204030204" pitchFamily="34" charset="0"/>
              <a:cs typeface="Calibri" panose="020F0502020204030204" pitchFamily="34" charset="0"/>
            </a:endParaRPr>
          </a:p>
          <a:p>
            <a:pPr>
              <a:buFontTx/>
              <a:buAutoNum type="arabicParenR"/>
            </a:pPr>
            <a:r>
              <a:rPr lang="en-US" altLang="en-US" b="1" dirty="0">
                <a:latin typeface="Calibri" panose="020F0502020204030204" pitchFamily="34" charset="0"/>
                <a:cs typeface="Calibri" panose="020F0502020204030204" pitchFamily="34" charset="0"/>
              </a:rPr>
              <a:t> Messenger RNAs</a:t>
            </a:r>
            <a:r>
              <a:rPr lang="en-US" altLang="en-US" dirty="0">
                <a:latin typeface="Calibri" panose="020F0502020204030204" pitchFamily="34" charset="0"/>
                <a:cs typeface="Calibri" panose="020F0502020204030204" pitchFamily="34" charset="0"/>
              </a:rPr>
              <a:t> (mRNAs) are coding RNAs. mRNAs carry information contained within DNA to the ribosome, where they direct the sequence of amino acids during protein synthesis, according to the mRNA sequence and the 'genetic code'. The sequence of codons (nucleotide triplets) in an mRNA determines the amino acid sequence in a protein. Some mRNAs contain cis regulatory elements, such as riboswitches, in the untranslated regions (either 3' or 5' UTRs).</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Ribosomal RNAs </a:t>
            </a:r>
            <a:r>
              <a:rPr lang="en-US" altLang="en-US" dirty="0">
                <a:solidFill>
                  <a:schemeClr val="bg1">
                    <a:lumMod val="75000"/>
                  </a:schemeClr>
                </a:solidFill>
                <a:latin typeface="Calibri" panose="020F0502020204030204" pitchFamily="34" charset="0"/>
                <a:cs typeface="Calibri" panose="020F0502020204030204" pitchFamily="34" charset="0"/>
              </a:rPr>
              <a:t>(rRNA) are structural and catalytic components of the ribosome, the large RNA-protein assembly where protein is synthesized in all living systems. In the ribosome, amino acids are </a:t>
            </a:r>
            <a:r>
              <a:rPr lang="en-US" altLang="en-US" dirty="0" err="1">
                <a:solidFill>
                  <a:schemeClr val="bg1">
                    <a:lumMod val="75000"/>
                  </a:schemeClr>
                </a:solidFill>
                <a:latin typeface="Calibri" panose="020F0502020204030204" pitchFamily="34" charset="0"/>
                <a:cs typeface="Calibri" panose="020F0502020204030204" pitchFamily="34" charset="0"/>
              </a:rPr>
              <a:t>transfered</a:t>
            </a:r>
            <a:r>
              <a:rPr lang="en-US" altLang="en-US" dirty="0">
                <a:solidFill>
                  <a:schemeClr val="bg1">
                    <a:lumMod val="75000"/>
                  </a:schemeClr>
                </a:solidFill>
                <a:latin typeface="Calibri" panose="020F0502020204030204" pitchFamily="34" charset="0"/>
                <a:cs typeface="Calibri" panose="020F0502020204030204" pitchFamily="34" charset="0"/>
              </a:rPr>
              <a:t> from tRNAs to a nascent (growing) polypeptide chain, with the amino acid sequence controlled by the mRNA. The peptidyl transferase center, which is the catalytic site of the ribosome, is all rRNA. So technically the ribosome is a ribozyme, not a protein enzyme.</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Transfer RNAs </a:t>
            </a:r>
            <a:r>
              <a:rPr lang="en-US" altLang="en-US" dirty="0">
                <a:solidFill>
                  <a:schemeClr val="bg1">
                    <a:lumMod val="75000"/>
                  </a:schemeClr>
                </a:solidFill>
                <a:latin typeface="Calibri" panose="020F0502020204030204" pitchFamily="34" charset="0"/>
                <a:cs typeface="Calibri" panose="020F0502020204030204" pitchFamily="34" charset="0"/>
              </a:rPr>
              <a:t>(tRNA) are RNAs that become covalently linked to amino acids (activating the amino acids). tRNAs contain anti-codons that interact with </a:t>
            </a:r>
            <a:r>
              <a:rPr lang="en-US" altLang="en-US" dirty="0" err="1">
                <a:solidFill>
                  <a:schemeClr val="bg1">
                    <a:lumMod val="75000"/>
                  </a:schemeClr>
                </a:solidFill>
                <a:latin typeface="Calibri" panose="020F0502020204030204" pitchFamily="34" charset="0"/>
                <a:cs typeface="Calibri" panose="020F0502020204030204" pitchFamily="34" charset="0"/>
              </a:rPr>
              <a:t>condons</a:t>
            </a:r>
            <a:r>
              <a:rPr lang="en-US" altLang="en-US" dirty="0">
                <a:solidFill>
                  <a:schemeClr val="bg1">
                    <a:lumMod val="75000"/>
                  </a:schemeClr>
                </a:solidFill>
                <a:latin typeface="Calibri" panose="020F0502020204030204" pitchFamily="34" charset="0"/>
                <a:cs typeface="Calibri" panose="020F0502020204030204" pitchFamily="34" charset="0"/>
              </a:rPr>
              <a:t> on mRNAs. tRNAs transfer amino acids to a nascent polypeptide chain in the ribosome. The covalent linkage between a given amino acid and the correct (cognate) tRNA is catalyzed by a specific aminoacyl-tRNA synthetase (one for each amino acid). The aminoacyl-tRNA synthetases establish and enforce the genetic code. </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MicroRNAs</a:t>
            </a:r>
            <a:r>
              <a:rPr lang="en-US" altLang="en-US" dirty="0">
                <a:solidFill>
                  <a:schemeClr val="bg1">
                    <a:lumMod val="75000"/>
                  </a:schemeClr>
                </a:solidFill>
                <a:latin typeface="Calibri" panose="020F0502020204030204" pitchFamily="34" charset="0"/>
                <a:cs typeface="Calibri" panose="020F0502020204030204" pitchFamily="34" charset="0"/>
              </a:rPr>
              <a:t> (miRNAs) are ~22 nucleotides in length and are found only in eukaryotic  cells (but not fungi, algae, </a:t>
            </a:r>
            <a:r>
              <a:rPr lang="en-US" altLang="en-US" dirty="0" err="1">
                <a:solidFill>
                  <a:schemeClr val="bg1">
                    <a:lumMod val="75000"/>
                  </a:schemeClr>
                </a:solidFill>
                <a:latin typeface="Calibri" panose="020F0502020204030204" pitchFamily="34" charset="0"/>
                <a:cs typeface="Calibri" panose="020F0502020204030204" pitchFamily="34" charset="0"/>
              </a:rPr>
              <a:t>etc</a:t>
            </a:r>
            <a:r>
              <a:rPr lang="en-US" altLang="en-US" dirty="0">
                <a:solidFill>
                  <a:schemeClr val="bg1">
                    <a:lumMod val="75000"/>
                  </a:schemeClr>
                </a:solidFill>
                <a:latin typeface="Calibri" panose="020F0502020204030204" pitchFamily="34" charset="0"/>
                <a:cs typeface="Calibri" panose="020F0502020204030204" pitchFamily="34" charset="0"/>
              </a:rPr>
              <a:t>). miRNAs bind to complementary sequences on target mRNAs, usually resulting in down regulation and silencing of gene expression (mRNA degradation &amp; sequestering and translational suppression)</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solidFill>
                  <a:schemeClr val="bg1">
                    <a:lumMod val="75000"/>
                  </a:schemeClr>
                </a:solidFill>
                <a:latin typeface="Calibri" panose="020F0502020204030204" pitchFamily="34" charset="0"/>
                <a:cs typeface="Calibri" panose="020F0502020204030204" pitchFamily="34" charset="0"/>
              </a:rPr>
              <a:t> Also: (1) Small nucleolar RNAs (snoRNAs) guide chemical modifications of other RNAs, mainly ribosomal RNAs, transfer RNAs and small nuclear RNAs. (2) Long Non-coding RNAs (</a:t>
            </a:r>
            <a:r>
              <a:rPr lang="en-US" altLang="en-US" dirty="0" err="1">
                <a:solidFill>
                  <a:schemeClr val="bg1">
                    <a:lumMod val="75000"/>
                  </a:schemeClr>
                </a:solidFill>
                <a:latin typeface="Calibri" panose="020F0502020204030204" pitchFamily="34" charset="0"/>
                <a:cs typeface="Calibri" panose="020F0502020204030204" pitchFamily="34" charset="0"/>
              </a:rPr>
              <a:t>lncRNAs</a:t>
            </a:r>
            <a:r>
              <a:rPr lang="en-US" altLang="en-US" dirty="0">
                <a:solidFill>
                  <a:schemeClr val="bg1">
                    <a:lumMod val="75000"/>
                  </a:schemeClr>
                </a:solidFill>
                <a:latin typeface="Calibri" panose="020F0502020204030204" pitchFamily="34" charset="0"/>
                <a:cs typeface="Calibri" panose="020F0502020204030204" pitchFamily="34" charset="0"/>
              </a:rPr>
              <a:t>), (3) (4)…</a:t>
            </a:r>
          </a:p>
          <a:p>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49131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box_26_02_02">
            <a:extLst>
              <a:ext uri="{FF2B5EF4-FFF2-40B4-BE49-F238E27FC236}">
                <a16:creationId xmlns:a16="http://schemas.microsoft.com/office/drawing/2014/main" id="{4F3F6CEE-28F6-7645-BD14-C23242C2CE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0" y="317500"/>
            <a:ext cx="43275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Text Box 3">
            <a:extLst>
              <a:ext uri="{FF2B5EF4-FFF2-40B4-BE49-F238E27FC236}">
                <a16:creationId xmlns:a16="http://schemas.microsoft.com/office/drawing/2014/main" id="{A4CE0262-56BE-1E42-A5A2-73B154828DA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26-2 figure 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 Box 3">
            <a:extLst>
              <a:ext uri="{FF2B5EF4-FFF2-40B4-BE49-F238E27FC236}">
                <a16:creationId xmlns:a16="http://schemas.microsoft.com/office/drawing/2014/main" id="{67CABAA8-643F-FA4B-9308-3DE151ABE59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26-2 figure 3</a:t>
            </a:r>
          </a:p>
        </p:txBody>
      </p:sp>
      <p:pic>
        <p:nvPicPr>
          <p:cNvPr id="84994" name="Picture 4" descr="box_26_02_03">
            <a:extLst>
              <a:ext uri="{FF2B5EF4-FFF2-40B4-BE49-F238E27FC236}">
                <a16:creationId xmlns:a16="http://schemas.microsoft.com/office/drawing/2014/main" id="{CC40F06F-1AE3-8542-B9E9-1B2CB2F65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7075" y="306388"/>
            <a:ext cx="2609850"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box_26_02_04">
            <a:extLst>
              <a:ext uri="{FF2B5EF4-FFF2-40B4-BE49-F238E27FC236}">
                <a16:creationId xmlns:a16="http://schemas.microsoft.com/office/drawing/2014/main" id="{3F733813-4B61-FE4B-9031-3CF06F08D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08000"/>
            <a:ext cx="8531225" cy="584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Text Box 3">
            <a:extLst>
              <a:ext uri="{FF2B5EF4-FFF2-40B4-BE49-F238E27FC236}">
                <a16:creationId xmlns:a16="http://schemas.microsoft.com/office/drawing/2014/main" id="{2EEE1403-BC0A-4A4F-A7CD-69D7004BA49E}"/>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26-2 figure 4</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fig_26_18">
            <a:extLst>
              <a:ext uri="{FF2B5EF4-FFF2-40B4-BE49-F238E27FC236}">
                <a16:creationId xmlns:a16="http://schemas.microsoft.com/office/drawing/2014/main" id="{B5E33701-5FA7-5447-9523-89162DF47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68300"/>
            <a:ext cx="8531225"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Text Box 3">
            <a:extLst>
              <a:ext uri="{FF2B5EF4-FFF2-40B4-BE49-F238E27FC236}">
                <a16:creationId xmlns:a16="http://schemas.microsoft.com/office/drawing/2014/main" id="{BD52D09A-D2C7-554F-8CED-F9D3824EC5F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26-18</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fig_26_19">
            <a:extLst>
              <a:ext uri="{FF2B5EF4-FFF2-40B4-BE49-F238E27FC236}">
                <a16:creationId xmlns:a16="http://schemas.microsoft.com/office/drawing/2014/main" id="{110AC482-8D60-D24B-9D2C-90A976047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700" y="317500"/>
            <a:ext cx="32908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Text Box 3">
            <a:extLst>
              <a:ext uri="{FF2B5EF4-FFF2-40B4-BE49-F238E27FC236}">
                <a16:creationId xmlns:a16="http://schemas.microsoft.com/office/drawing/2014/main" id="{21628027-C2D0-8040-8CED-E997C66E91D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26-19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fig_26_20">
            <a:extLst>
              <a:ext uri="{FF2B5EF4-FFF2-40B4-BE49-F238E27FC236}">
                <a16:creationId xmlns:a16="http://schemas.microsoft.com/office/drawing/2014/main" id="{1D915106-80BF-5C4B-BAD6-9597C4594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5800" y="317500"/>
            <a:ext cx="52466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Text Box 3">
            <a:extLst>
              <a:ext uri="{FF2B5EF4-FFF2-40B4-BE49-F238E27FC236}">
                <a16:creationId xmlns:a16="http://schemas.microsoft.com/office/drawing/2014/main" id="{E168F390-9A9A-1C44-802C-A84FBC6B711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fig_26_21">
            <a:extLst>
              <a:ext uri="{FF2B5EF4-FFF2-40B4-BE49-F238E27FC236}">
                <a16:creationId xmlns:a16="http://schemas.microsoft.com/office/drawing/2014/main" id="{1086C3E0-824A-1B43-B687-99E09EA91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1900"/>
            <a:ext cx="8531225"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Text Box 3">
            <a:extLst>
              <a:ext uri="{FF2B5EF4-FFF2-40B4-BE49-F238E27FC236}">
                <a16:creationId xmlns:a16="http://schemas.microsoft.com/office/drawing/2014/main" id="{CA798843-42D4-2E45-AAC3-0A4E2F89FA8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fig_26_22">
            <a:extLst>
              <a:ext uri="{FF2B5EF4-FFF2-40B4-BE49-F238E27FC236}">
                <a16:creationId xmlns:a16="http://schemas.microsoft.com/office/drawing/2014/main" id="{5E15801B-EA11-A74D-A11D-BEF869083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0"/>
            <a:ext cx="8531225"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Text Box 3">
            <a:extLst>
              <a:ext uri="{FF2B5EF4-FFF2-40B4-BE49-F238E27FC236}">
                <a16:creationId xmlns:a16="http://schemas.microsoft.com/office/drawing/2014/main" id="{40AF914A-77BF-C34E-936F-C87B1A03090F}"/>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fig_26_23">
            <a:extLst>
              <a:ext uri="{FF2B5EF4-FFF2-40B4-BE49-F238E27FC236}">
                <a16:creationId xmlns:a16="http://schemas.microsoft.com/office/drawing/2014/main" id="{425F3230-C651-4A4B-86C4-4659A46B5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600" y="317500"/>
            <a:ext cx="69103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Text Box 3">
            <a:extLst>
              <a:ext uri="{FF2B5EF4-FFF2-40B4-BE49-F238E27FC236}">
                <a16:creationId xmlns:a16="http://schemas.microsoft.com/office/drawing/2014/main" id="{191CCB57-1B67-854C-A62C-521E83D9B2BF}"/>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26-23</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fig_26_24">
            <a:extLst>
              <a:ext uri="{FF2B5EF4-FFF2-40B4-BE49-F238E27FC236}">
                <a16:creationId xmlns:a16="http://schemas.microsoft.com/office/drawing/2014/main" id="{9DF636D1-8CBD-4F45-A9E7-659496333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17500"/>
            <a:ext cx="57959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Text Box 3">
            <a:extLst>
              <a:ext uri="{FF2B5EF4-FFF2-40B4-BE49-F238E27FC236}">
                <a16:creationId xmlns:a16="http://schemas.microsoft.com/office/drawing/2014/main" id="{002E297A-00A7-1D4D-B1D8-A23CD012190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a:extLst>
              <a:ext uri="{FF2B5EF4-FFF2-40B4-BE49-F238E27FC236}">
                <a16:creationId xmlns:a16="http://schemas.microsoft.com/office/drawing/2014/main" id="{AFF1B711-0002-7149-960C-40B55B9B7C64}"/>
              </a:ext>
            </a:extLst>
          </p:cNvPr>
          <p:cNvSpPr txBox="1">
            <a:spLocks noChangeArrowheads="1"/>
          </p:cNvSpPr>
          <p:nvPr/>
        </p:nvSpPr>
        <p:spPr bwMode="auto">
          <a:xfrm>
            <a:off x="533400" y="-4343400"/>
            <a:ext cx="8458200" cy="1818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dirty="0">
              <a:solidFill>
                <a:schemeClr val="bg1">
                  <a:lumMod val="75000"/>
                </a:schemeClr>
              </a:solidFill>
              <a:latin typeface="Calibri" panose="020F0502020204030204" pitchFamily="34" charset="0"/>
              <a:cs typeface="Calibri" panose="020F0502020204030204" pitchFamily="34" charset="0"/>
            </a:endParaRPr>
          </a:p>
          <a:p>
            <a:r>
              <a:rPr lang="en-US" altLang="en-US" dirty="0">
                <a:solidFill>
                  <a:schemeClr val="bg1">
                    <a:lumMod val="75000"/>
                  </a:schemeClr>
                </a:solidFill>
                <a:latin typeface="Calibri" panose="020F0502020204030204" pitchFamily="34" charset="0"/>
                <a:cs typeface="Calibri" panose="020F0502020204030204" pitchFamily="34" charset="0"/>
              </a:rPr>
              <a:t>All RNA is made by transcription. There are many types of RNA produced by transcription.</a:t>
            </a:r>
          </a:p>
          <a:p>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Messenger RNAs</a:t>
            </a:r>
            <a:r>
              <a:rPr lang="en-US" altLang="en-US" dirty="0">
                <a:solidFill>
                  <a:schemeClr val="bg1">
                    <a:lumMod val="75000"/>
                  </a:schemeClr>
                </a:solidFill>
                <a:latin typeface="Calibri" panose="020F0502020204030204" pitchFamily="34" charset="0"/>
                <a:cs typeface="Calibri" panose="020F0502020204030204" pitchFamily="34" charset="0"/>
              </a:rPr>
              <a:t> (mRNA) are coding RNAs. mRNAs carry information contained within DNA to the ribosome, where they direct the sequence of amino acids during protein synthesis, according to the mRNA sequence and the 'genetic code'. The sequence of codons (nucleotide triplets) in an mRNA determines the amino acid sequence in a protein. Some mRNAs contain cis regulatory elements, such as riboswitches, in the untranslated regions (either 3' or 5' UTRs).</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latin typeface="Calibri" panose="020F0502020204030204" pitchFamily="34" charset="0"/>
                <a:cs typeface="Calibri" panose="020F0502020204030204" pitchFamily="34" charset="0"/>
              </a:rPr>
              <a:t> Ribosomal RNAs </a:t>
            </a:r>
            <a:r>
              <a:rPr lang="en-US" altLang="en-US" dirty="0">
                <a:latin typeface="Calibri" panose="020F0502020204030204" pitchFamily="34" charset="0"/>
                <a:cs typeface="Calibri" panose="020F0502020204030204" pitchFamily="34" charset="0"/>
              </a:rPr>
              <a:t>(rRNAs) are structural and catalytic components of the ribosome, the massive RNA-protein assembly where protein is synthesized in all living systems. In the ribosome, amino acids are transferred from tRNAs to a nascent (growing) polypeptide chain, with the amino acid sequence controlled by the mRNA. The peptidyl transferase center, which is the catalytic site of the ribosome, is all rRNA. The ribosome is a ribozyme, not a protein enzyme.</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Transfer RNAs </a:t>
            </a:r>
            <a:r>
              <a:rPr lang="en-US" altLang="en-US" dirty="0">
                <a:solidFill>
                  <a:schemeClr val="bg1">
                    <a:lumMod val="75000"/>
                  </a:schemeClr>
                </a:solidFill>
                <a:latin typeface="Calibri" panose="020F0502020204030204" pitchFamily="34" charset="0"/>
                <a:cs typeface="Calibri" panose="020F0502020204030204" pitchFamily="34" charset="0"/>
              </a:rPr>
              <a:t>(tRNA) are RNAs that become covalently linked to amino acids (activating the amino acids). tRNAs contain anti-codons that interact with </a:t>
            </a:r>
            <a:r>
              <a:rPr lang="en-US" altLang="en-US" dirty="0" err="1">
                <a:solidFill>
                  <a:schemeClr val="bg1">
                    <a:lumMod val="75000"/>
                  </a:schemeClr>
                </a:solidFill>
                <a:latin typeface="Calibri" panose="020F0502020204030204" pitchFamily="34" charset="0"/>
                <a:cs typeface="Calibri" panose="020F0502020204030204" pitchFamily="34" charset="0"/>
              </a:rPr>
              <a:t>condons</a:t>
            </a:r>
            <a:r>
              <a:rPr lang="en-US" altLang="en-US" dirty="0">
                <a:solidFill>
                  <a:schemeClr val="bg1">
                    <a:lumMod val="75000"/>
                  </a:schemeClr>
                </a:solidFill>
                <a:latin typeface="Calibri" panose="020F0502020204030204" pitchFamily="34" charset="0"/>
                <a:cs typeface="Calibri" panose="020F0502020204030204" pitchFamily="34" charset="0"/>
              </a:rPr>
              <a:t> on mRNAs. tRNAs transfer amino acids to a nascent polypeptide chain in the ribosome. The covalent linkage between a given amino acid and the correct (cognate) tRNA is catalyzed by a specific aminoacyl-tRNA synthetase (one for each amino acid). The aminoacyl-tRNA synthetases establish and enforce the genetic code. </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MicroRNAs</a:t>
            </a:r>
            <a:r>
              <a:rPr lang="en-US" altLang="en-US" dirty="0">
                <a:solidFill>
                  <a:schemeClr val="bg1">
                    <a:lumMod val="75000"/>
                  </a:schemeClr>
                </a:solidFill>
                <a:latin typeface="Calibri" panose="020F0502020204030204" pitchFamily="34" charset="0"/>
                <a:cs typeface="Calibri" panose="020F0502020204030204" pitchFamily="34" charset="0"/>
              </a:rPr>
              <a:t> (miRNAs) are ~22 nucleotides in length and are found only in eukaryotic  cells (but not fungi, algae, </a:t>
            </a:r>
            <a:r>
              <a:rPr lang="en-US" altLang="en-US" dirty="0" err="1">
                <a:solidFill>
                  <a:schemeClr val="bg1">
                    <a:lumMod val="75000"/>
                  </a:schemeClr>
                </a:solidFill>
                <a:latin typeface="Calibri" panose="020F0502020204030204" pitchFamily="34" charset="0"/>
                <a:cs typeface="Calibri" panose="020F0502020204030204" pitchFamily="34" charset="0"/>
              </a:rPr>
              <a:t>etc</a:t>
            </a:r>
            <a:r>
              <a:rPr lang="en-US" altLang="en-US" dirty="0">
                <a:solidFill>
                  <a:schemeClr val="bg1">
                    <a:lumMod val="75000"/>
                  </a:schemeClr>
                </a:solidFill>
                <a:latin typeface="Calibri" panose="020F0502020204030204" pitchFamily="34" charset="0"/>
                <a:cs typeface="Calibri" panose="020F0502020204030204" pitchFamily="34" charset="0"/>
              </a:rPr>
              <a:t>). miRNAs bind to complementary sequences on target mRNAs, usually resulting in down regulation and silencing of gene expression (mRNA degradation &amp; sequestering and translational suppression)</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solidFill>
                  <a:schemeClr val="bg1">
                    <a:lumMod val="75000"/>
                  </a:schemeClr>
                </a:solidFill>
                <a:latin typeface="Calibri" panose="020F0502020204030204" pitchFamily="34" charset="0"/>
                <a:cs typeface="Calibri" panose="020F0502020204030204" pitchFamily="34" charset="0"/>
              </a:rPr>
              <a:t> Also: (1) Small nucleolar RNAs (snoRNAs) guide chemical modifications of other RNAs, mainly ribosomal RNAs, transfer RNAs and small nuclear RNAs. (2) Long Non-coding RNAs (</a:t>
            </a:r>
            <a:r>
              <a:rPr lang="en-US" altLang="en-US" dirty="0" err="1">
                <a:solidFill>
                  <a:schemeClr val="bg1">
                    <a:lumMod val="75000"/>
                  </a:schemeClr>
                </a:solidFill>
                <a:latin typeface="Calibri" panose="020F0502020204030204" pitchFamily="34" charset="0"/>
                <a:cs typeface="Calibri" panose="020F0502020204030204" pitchFamily="34" charset="0"/>
              </a:rPr>
              <a:t>lncRNAs</a:t>
            </a:r>
            <a:r>
              <a:rPr lang="en-US" altLang="en-US" dirty="0">
                <a:solidFill>
                  <a:schemeClr val="bg1">
                    <a:lumMod val="75000"/>
                  </a:schemeClr>
                </a:solidFill>
                <a:latin typeface="Calibri" panose="020F0502020204030204" pitchFamily="34" charset="0"/>
                <a:cs typeface="Calibri" panose="020F0502020204030204" pitchFamily="34" charset="0"/>
              </a:rPr>
              <a:t>), (3) (4)…</a:t>
            </a:r>
          </a:p>
          <a:p>
            <a:endParaRPr lang="en-US" altLang="en-US" dirty="0">
              <a:solidFill>
                <a:schemeClr val="bg1">
                  <a:lumMod val="75000"/>
                </a:schemeClr>
              </a:solidFill>
              <a:latin typeface="Calibri" panose="020F0502020204030204" pitchFamily="34" charset="0"/>
              <a:cs typeface="Calibri" panose="020F0502020204030204" pitchFamily="34" charset="0"/>
            </a:endParaRPr>
          </a:p>
        </p:txBody>
      </p:sp>
      <p:pic>
        <p:nvPicPr>
          <p:cNvPr id="1026" name="Picture 2" descr="Ribosome Images">
            <a:extLst>
              <a:ext uri="{FF2B5EF4-FFF2-40B4-BE49-F238E27FC236}">
                <a16:creationId xmlns:a16="http://schemas.microsoft.com/office/drawing/2014/main" id="{9E30CE03-ED55-A412-1F9A-79950C8DF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7749" y="3200400"/>
            <a:ext cx="3576451" cy="2953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1691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fig_26_25">
            <a:extLst>
              <a:ext uri="{FF2B5EF4-FFF2-40B4-BE49-F238E27FC236}">
                <a16:creationId xmlns:a16="http://schemas.microsoft.com/office/drawing/2014/main" id="{D5C23610-8240-7E46-9BA3-ADB2873AB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79500"/>
            <a:ext cx="8531225"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Text Box 3">
            <a:extLst>
              <a:ext uri="{FF2B5EF4-FFF2-40B4-BE49-F238E27FC236}">
                <a16:creationId xmlns:a16="http://schemas.microsoft.com/office/drawing/2014/main" id="{8FF76A69-9151-9142-8970-8B404E1E906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26-25</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fig_26_25a">
            <a:extLst>
              <a:ext uri="{FF2B5EF4-FFF2-40B4-BE49-F238E27FC236}">
                <a16:creationId xmlns:a16="http://schemas.microsoft.com/office/drawing/2014/main" id="{6B67971C-CC94-2148-A39F-7AEAE73E3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200" y="317500"/>
            <a:ext cx="56864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Text Box 3">
            <a:extLst>
              <a:ext uri="{FF2B5EF4-FFF2-40B4-BE49-F238E27FC236}">
                <a16:creationId xmlns:a16="http://schemas.microsoft.com/office/drawing/2014/main" id="{863E052D-DD18-714E-80B8-92DB4A9845D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26-25a</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fig_26_25b">
            <a:extLst>
              <a:ext uri="{FF2B5EF4-FFF2-40B4-BE49-F238E27FC236}">
                <a16:creationId xmlns:a16="http://schemas.microsoft.com/office/drawing/2014/main" id="{0988F8F0-ECF6-034B-AF91-7952E2195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317500"/>
            <a:ext cx="57531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Text Box 3">
            <a:extLst>
              <a:ext uri="{FF2B5EF4-FFF2-40B4-BE49-F238E27FC236}">
                <a16:creationId xmlns:a16="http://schemas.microsoft.com/office/drawing/2014/main" id="{63F6921A-D89F-C945-AAB3-798388D29BE1}"/>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26-25b</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fig_26_26">
            <a:extLst>
              <a:ext uri="{FF2B5EF4-FFF2-40B4-BE49-F238E27FC236}">
                <a16:creationId xmlns:a16="http://schemas.microsoft.com/office/drawing/2014/main" id="{BF436B04-67B6-3A4E-A850-4E0B8C2F6F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81100"/>
            <a:ext cx="8531225"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Text Box 3">
            <a:extLst>
              <a:ext uri="{FF2B5EF4-FFF2-40B4-BE49-F238E27FC236}">
                <a16:creationId xmlns:a16="http://schemas.microsoft.com/office/drawing/2014/main" id="{7A66EA7A-876F-D441-B6DA-7EBA97BC86BF}"/>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26-26</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fig_26_27">
            <a:extLst>
              <a:ext uri="{FF2B5EF4-FFF2-40B4-BE49-F238E27FC236}">
                <a16:creationId xmlns:a16="http://schemas.microsoft.com/office/drawing/2014/main" id="{EC1D3E8C-B4B8-DA45-B0C8-FB24D0233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38400"/>
            <a:ext cx="8531225"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Text Box 3">
            <a:extLst>
              <a:ext uri="{FF2B5EF4-FFF2-40B4-BE49-F238E27FC236}">
                <a16:creationId xmlns:a16="http://schemas.microsoft.com/office/drawing/2014/main" id="{B6D037E5-136E-2046-9EE2-24107544FD1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26-27</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fig_26_28">
            <a:extLst>
              <a:ext uri="{FF2B5EF4-FFF2-40B4-BE49-F238E27FC236}">
                <a16:creationId xmlns:a16="http://schemas.microsoft.com/office/drawing/2014/main" id="{B55F2B43-B4A1-9C41-821A-3435D397C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8531225"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Text Box 3">
            <a:extLst>
              <a:ext uri="{FF2B5EF4-FFF2-40B4-BE49-F238E27FC236}">
                <a16:creationId xmlns:a16="http://schemas.microsoft.com/office/drawing/2014/main" id="{A38D23A0-FD65-CB48-99C8-8391D0B680E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descr="figun_26_p977a">
            <a:extLst>
              <a:ext uri="{FF2B5EF4-FFF2-40B4-BE49-F238E27FC236}">
                <a16:creationId xmlns:a16="http://schemas.microsoft.com/office/drawing/2014/main" id="{F86FB41A-29AB-D342-8023-4AC9E9017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92400"/>
            <a:ext cx="8531225"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Text Box 3">
            <a:extLst>
              <a:ext uri="{FF2B5EF4-FFF2-40B4-BE49-F238E27FC236}">
                <a16:creationId xmlns:a16="http://schemas.microsoft.com/office/drawing/2014/main" id="{659675E0-891C-8548-8CF1-C1FF9D6FD22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Page 977</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figun_26_p977b">
            <a:extLst>
              <a:ext uri="{FF2B5EF4-FFF2-40B4-BE49-F238E27FC236}">
                <a16:creationId xmlns:a16="http://schemas.microsoft.com/office/drawing/2014/main" id="{EFE11144-3737-9B4A-83A0-2176F958C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63600"/>
            <a:ext cx="8531225"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Text Box 3">
            <a:extLst>
              <a:ext uri="{FF2B5EF4-FFF2-40B4-BE49-F238E27FC236}">
                <a16:creationId xmlns:a16="http://schemas.microsoft.com/office/drawing/2014/main" id="{E43A665E-5447-9C49-A750-838D0C12740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Page 977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fig_26_29">
            <a:extLst>
              <a:ext uri="{FF2B5EF4-FFF2-40B4-BE49-F238E27FC236}">
                <a16:creationId xmlns:a16="http://schemas.microsoft.com/office/drawing/2014/main" id="{611814D5-02D8-7449-8E96-8335327526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0" y="317500"/>
            <a:ext cx="28035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0" name="Text Box 3">
            <a:extLst>
              <a:ext uri="{FF2B5EF4-FFF2-40B4-BE49-F238E27FC236}">
                <a16:creationId xmlns:a16="http://schemas.microsoft.com/office/drawing/2014/main" id="{31A59CF8-6E30-D34B-AD9A-EDDE0EC5519A}"/>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26-29</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fig_26_29_01">
            <a:extLst>
              <a:ext uri="{FF2B5EF4-FFF2-40B4-BE49-F238E27FC236}">
                <a16:creationId xmlns:a16="http://schemas.microsoft.com/office/drawing/2014/main" id="{8BEF648B-4548-5D43-B2B8-7D93D7F5F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17500"/>
            <a:ext cx="50403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8" name="Text Box 3">
            <a:extLst>
              <a:ext uri="{FF2B5EF4-FFF2-40B4-BE49-F238E27FC236}">
                <a16:creationId xmlns:a16="http://schemas.microsoft.com/office/drawing/2014/main" id="{4DCA9732-FE8A-7C47-8861-99114220485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26-29 part 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a:extLst>
              <a:ext uri="{FF2B5EF4-FFF2-40B4-BE49-F238E27FC236}">
                <a16:creationId xmlns:a16="http://schemas.microsoft.com/office/drawing/2014/main" id="{AFF1B711-0002-7149-960C-40B55B9B7C64}"/>
              </a:ext>
            </a:extLst>
          </p:cNvPr>
          <p:cNvSpPr txBox="1">
            <a:spLocks noChangeArrowheads="1"/>
          </p:cNvSpPr>
          <p:nvPr/>
        </p:nvSpPr>
        <p:spPr bwMode="auto">
          <a:xfrm>
            <a:off x="533400" y="-7802136"/>
            <a:ext cx="8458200" cy="1892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dirty="0">
              <a:latin typeface="Calibri" panose="020F0502020204030204" pitchFamily="34" charset="0"/>
              <a:cs typeface="Calibri" panose="020F0502020204030204" pitchFamily="34" charset="0"/>
            </a:endParaRPr>
          </a:p>
          <a:p>
            <a:r>
              <a:rPr lang="en-US" altLang="en-US" dirty="0">
                <a:latin typeface="Calibri" panose="020F0502020204030204" pitchFamily="34" charset="0"/>
                <a:cs typeface="Calibri" panose="020F0502020204030204" pitchFamily="34" charset="0"/>
              </a:rPr>
              <a:t>All RNA is made by transcription. There are many types of RNA produced by transcription.</a:t>
            </a:r>
          </a:p>
          <a:p>
            <a:endParaRPr lang="en-US" altLang="en-US" dirty="0">
              <a:latin typeface="Calibri" panose="020F0502020204030204" pitchFamily="34" charset="0"/>
              <a:cs typeface="Calibri" panose="020F0502020204030204" pitchFamily="34" charset="0"/>
            </a:endParaRPr>
          </a:p>
          <a:p>
            <a:pPr>
              <a:buFontTx/>
              <a:buAutoNum type="arabicParenR"/>
            </a:pPr>
            <a:r>
              <a:rPr lang="en-US" altLang="en-US" b="1" dirty="0">
                <a:latin typeface="Calibri" panose="020F0502020204030204" pitchFamily="34" charset="0"/>
                <a:cs typeface="Calibri" panose="020F0502020204030204" pitchFamily="34" charset="0"/>
              </a:rPr>
              <a:t> Messenger RNAs</a:t>
            </a:r>
            <a:r>
              <a:rPr lang="en-US" altLang="en-US" dirty="0">
                <a:latin typeface="Calibri" panose="020F0502020204030204" pitchFamily="34" charset="0"/>
                <a:cs typeface="Calibri" panose="020F0502020204030204" pitchFamily="34" charset="0"/>
              </a:rPr>
              <a:t> (mRNA) are coding RNAs. mRNAs carry information contained within DNA to the ribosome, where they direct the sequence of amino acids during protein synthesis, according to the mRNA sequence and the 'genetic code'. The sequence of codons (nucleotide triplets) in an mRNA determines the amino acid sequence in a protein. Some mRNAs contain cis regulatory elements, such as riboswitches, in the untranslated regions (either 3' or 5' UTRs).</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Ribosomal RNAs </a:t>
            </a:r>
            <a:r>
              <a:rPr lang="en-US" altLang="en-US" dirty="0">
                <a:solidFill>
                  <a:schemeClr val="bg1">
                    <a:lumMod val="75000"/>
                  </a:schemeClr>
                </a:solidFill>
                <a:latin typeface="Calibri" panose="020F0502020204030204" pitchFamily="34" charset="0"/>
                <a:cs typeface="Calibri" panose="020F0502020204030204" pitchFamily="34" charset="0"/>
              </a:rPr>
              <a:t>(rRNA) are structural and catalytic components of the ribosome, the large RNA-protein assembly where protein is synthesized in all living systems. In the ribosome, amino acids are </a:t>
            </a:r>
            <a:r>
              <a:rPr lang="en-US" altLang="en-US" dirty="0" err="1">
                <a:solidFill>
                  <a:schemeClr val="bg1">
                    <a:lumMod val="75000"/>
                  </a:schemeClr>
                </a:solidFill>
                <a:latin typeface="Calibri" panose="020F0502020204030204" pitchFamily="34" charset="0"/>
                <a:cs typeface="Calibri" panose="020F0502020204030204" pitchFamily="34" charset="0"/>
              </a:rPr>
              <a:t>transfered</a:t>
            </a:r>
            <a:r>
              <a:rPr lang="en-US" altLang="en-US" dirty="0">
                <a:solidFill>
                  <a:schemeClr val="bg1">
                    <a:lumMod val="75000"/>
                  </a:schemeClr>
                </a:solidFill>
                <a:latin typeface="Calibri" panose="020F0502020204030204" pitchFamily="34" charset="0"/>
                <a:cs typeface="Calibri" panose="020F0502020204030204" pitchFamily="34" charset="0"/>
              </a:rPr>
              <a:t> from tRNAs to a nascent (growing) polypeptide chain, with the amino acid sequence controlled by the mRNA. The peptidyl transferase center, which is the catalytic site of the ribosome, is all rRNA. So technically the ribosome is a ribozyme, not a protein enzyme.</a:t>
            </a:r>
          </a:p>
          <a:p>
            <a:pPr>
              <a:buFontTx/>
              <a:buAutoNum type="arabicParenR"/>
            </a:pPr>
            <a:endParaRPr lang="en-US" altLang="en-US" dirty="0">
              <a:latin typeface="Calibri" panose="020F0502020204030204" pitchFamily="34" charset="0"/>
              <a:cs typeface="Calibri" panose="020F0502020204030204" pitchFamily="34" charset="0"/>
            </a:endParaRPr>
          </a:p>
          <a:p>
            <a:pPr algn="just">
              <a:buFontTx/>
              <a:buAutoNum type="arabicParenR"/>
            </a:pPr>
            <a:r>
              <a:rPr lang="en-US" altLang="en-US" b="1" dirty="0">
                <a:latin typeface="Calibri" panose="020F0502020204030204" pitchFamily="34" charset="0"/>
                <a:cs typeface="Calibri" panose="020F0502020204030204" pitchFamily="34" charset="0"/>
              </a:rPr>
              <a:t> Transfer RNAs </a:t>
            </a:r>
            <a:r>
              <a:rPr lang="en-US" altLang="en-US" dirty="0">
                <a:latin typeface="Calibri" panose="020F0502020204030204" pitchFamily="34" charset="0"/>
                <a:cs typeface="Calibri" panose="020F0502020204030204" pitchFamily="34" charset="0"/>
              </a:rPr>
              <a:t>(tRNAs) are RNAs that are covalently linked to amino acids (which chemically activates the amino acids). tRNAs contain anti-codons that interact with </a:t>
            </a:r>
            <a:r>
              <a:rPr lang="en-US" altLang="en-US" dirty="0" err="1">
                <a:latin typeface="Calibri" panose="020F0502020204030204" pitchFamily="34" charset="0"/>
                <a:cs typeface="Calibri" panose="020F0502020204030204" pitchFamily="34" charset="0"/>
              </a:rPr>
              <a:t>condons</a:t>
            </a:r>
            <a:r>
              <a:rPr lang="en-US" altLang="en-US" dirty="0">
                <a:latin typeface="Calibri" panose="020F0502020204030204" pitchFamily="34" charset="0"/>
                <a:cs typeface="Calibri" panose="020F0502020204030204" pitchFamily="34" charset="0"/>
              </a:rPr>
              <a:t> on mRNAs. tRNAs transfer amino acids to a nascent polypeptide chain in the ribosome. The covalent linkage between a given amino acid and the correct (cognate) tRNA is catalyzed by a specific aminoacyl-tRNA synthetase (one for each amino acid). The aminoacyl-tRNA synthetases establish and enforce the genetic code. </a:t>
            </a: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MicroRNAs</a:t>
            </a:r>
            <a:r>
              <a:rPr lang="en-US" altLang="en-US" dirty="0">
                <a:solidFill>
                  <a:schemeClr val="bg1">
                    <a:lumMod val="75000"/>
                  </a:schemeClr>
                </a:solidFill>
                <a:latin typeface="Calibri" panose="020F0502020204030204" pitchFamily="34" charset="0"/>
                <a:cs typeface="Calibri" panose="020F0502020204030204" pitchFamily="34" charset="0"/>
              </a:rPr>
              <a:t> (miRNAs) are ~22 nucleotides in length and are found only in eukaryotic  cells (but not fungi, algae, </a:t>
            </a:r>
            <a:r>
              <a:rPr lang="en-US" altLang="en-US" dirty="0" err="1">
                <a:solidFill>
                  <a:schemeClr val="bg1">
                    <a:lumMod val="75000"/>
                  </a:schemeClr>
                </a:solidFill>
                <a:latin typeface="Calibri" panose="020F0502020204030204" pitchFamily="34" charset="0"/>
                <a:cs typeface="Calibri" panose="020F0502020204030204" pitchFamily="34" charset="0"/>
              </a:rPr>
              <a:t>etc</a:t>
            </a:r>
            <a:r>
              <a:rPr lang="en-US" altLang="en-US" dirty="0">
                <a:solidFill>
                  <a:schemeClr val="bg1">
                    <a:lumMod val="75000"/>
                  </a:schemeClr>
                </a:solidFill>
                <a:latin typeface="Calibri" panose="020F0502020204030204" pitchFamily="34" charset="0"/>
                <a:cs typeface="Calibri" panose="020F0502020204030204" pitchFamily="34" charset="0"/>
              </a:rPr>
              <a:t>). miRNAs bind to complementary sequences on target mRNAs, usually resulting in down regulation and silencing of gene expression (mRNA degradation &amp; sequestering and translational suppression)</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solidFill>
                  <a:schemeClr val="bg1">
                    <a:lumMod val="75000"/>
                  </a:schemeClr>
                </a:solidFill>
                <a:latin typeface="Calibri" panose="020F0502020204030204" pitchFamily="34" charset="0"/>
                <a:cs typeface="Calibri" panose="020F0502020204030204" pitchFamily="34" charset="0"/>
              </a:rPr>
              <a:t> Also: (1) Small nucleolar RNAs (snoRNAs) guide chemical modifications of other RNAs, mainly ribosomal RNAs, transfer RNAs and small nuclear RNAs. (2) Long Non-coding RNAs (</a:t>
            </a:r>
            <a:r>
              <a:rPr lang="en-US" altLang="en-US" dirty="0" err="1">
                <a:solidFill>
                  <a:schemeClr val="bg1">
                    <a:lumMod val="75000"/>
                  </a:schemeClr>
                </a:solidFill>
                <a:latin typeface="Calibri" panose="020F0502020204030204" pitchFamily="34" charset="0"/>
                <a:cs typeface="Calibri" panose="020F0502020204030204" pitchFamily="34" charset="0"/>
              </a:rPr>
              <a:t>lncRNAs</a:t>
            </a:r>
            <a:r>
              <a:rPr lang="en-US" altLang="en-US" dirty="0">
                <a:solidFill>
                  <a:schemeClr val="bg1">
                    <a:lumMod val="75000"/>
                  </a:schemeClr>
                </a:solidFill>
                <a:latin typeface="Calibri" panose="020F0502020204030204" pitchFamily="34" charset="0"/>
                <a:cs typeface="Calibri" panose="020F0502020204030204" pitchFamily="34" charset="0"/>
              </a:rPr>
              <a:t>), (3) (4)…</a:t>
            </a:r>
          </a:p>
          <a:p>
            <a:endParaRPr lang="en-US" altLang="en-US"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0A121F2-EA53-60FA-CFE4-18C0C4E1A341}"/>
              </a:ext>
            </a:extLst>
          </p:cNvPr>
          <p:cNvPicPr>
            <a:picLocks noChangeAspect="1"/>
          </p:cNvPicPr>
          <p:nvPr/>
        </p:nvPicPr>
        <p:blipFill>
          <a:blip r:embed="rId2"/>
          <a:stretch>
            <a:fillRect/>
          </a:stretch>
        </p:blipFill>
        <p:spPr>
          <a:xfrm>
            <a:off x="3041650" y="3429000"/>
            <a:ext cx="3060700" cy="3079750"/>
          </a:xfrm>
          <a:prstGeom prst="rect">
            <a:avLst/>
          </a:prstGeom>
        </p:spPr>
      </p:pic>
    </p:spTree>
    <p:extLst>
      <p:ext uri="{BB962C8B-B14F-4D97-AF65-F5344CB8AC3E}">
        <p14:creationId xmlns:p14="http://schemas.microsoft.com/office/powerpoint/2010/main" val="1505566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fig_26_29_02">
            <a:extLst>
              <a:ext uri="{FF2B5EF4-FFF2-40B4-BE49-F238E27FC236}">
                <a16:creationId xmlns:a16="http://schemas.microsoft.com/office/drawing/2014/main" id="{4F13FC36-873D-B64A-9336-51854CAD0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900" y="317500"/>
            <a:ext cx="41560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Text Box 3">
            <a:extLst>
              <a:ext uri="{FF2B5EF4-FFF2-40B4-BE49-F238E27FC236}">
                <a16:creationId xmlns:a16="http://schemas.microsoft.com/office/drawing/2014/main" id="{C71FB6B9-16B2-8C45-9473-96C89CA430C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26-29 part 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fig_26_29_03">
            <a:extLst>
              <a:ext uri="{FF2B5EF4-FFF2-40B4-BE49-F238E27FC236}">
                <a16:creationId xmlns:a16="http://schemas.microsoft.com/office/drawing/2014/main" id="{1C8ABC6E-E745-2440-A066-21034EDA0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0" y="317500"/>
            <a:ext cx="41925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4" name="Text Box 3">
            <a:extLst>
              <a:ext uri="{FF2B5EF4-FFF2-40B4-BE49-F238E27FC236}">
                <a16:creationId xmlns:a16="http://schemas.microsoft.com/office/drawing/2014/main" id="{B50C19BB-31ED-4C49-B145-8E9899D81FE5}"/>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26-29 part 3</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fig_26_30">
            <a:extLst>
              <a:ext uri="{FF2B5EF4-FFF2-40B4-BE49-F238E27FC236}">
                <a16:creationId xmlns:a16="http://schemas.microsoft.com/office/drawing/2014/main" id="{3E2F8B48-28BA-B34E-877D-F4D6C6A540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06400"/>
            <a:ext cx="8531225"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2" name="Text Box 3">
            <a:extLst>
              <a:ext uri="{FF2B5EF4-FFF2-40B4-BE49-F238E27FC236}">
                <a16:creationId xmlns:a16="http://schemas.microsoft.com/office/drawing/2014/main" id="{AEBBEA93-2DAB-874E-97B0-ECA62381F14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26-30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fig_26_30a">
            <a:extLst>
              <a:ext uri="{FF2B5EF4-FFF2-40B4-BE49-F238E27FC236}">
                <a16:creationId xmlns:a16="http://schemas.microsoft.com/office/drawing/2014/main" id="{AC87172D-D8AA-164A-BCAF-3106AD7E0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3700" y="317500"/>
            <a:ext cx="58197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0" name="Text Box 3">
            <a:extLst>
              <a:ext uri="{FF2B5EF4-FFF2-40B4-BE49-F238E27FC236}">
                <a16:creationId xmlns:a16="http://schemas.microsoft.com/office/drawing/2014/main" id="{B97F775F-9418-5444-9BC9-115AC2021B4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26-30a</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fig_26_30b">
            <a:extLst>
              <a:ext uri="{FF2B5EF4-FFF2-40B4-BE49-F238E27FC236}">
                <a16:creationId xmlns:a16="http://schemas.microsoft.com/office/drawing/2014/main" id="{6A4AC44D-67B3-6B4C-B71C-3759CA060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5200" y="317500"/>
            <a:ext cx="46736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Text Box 3">
            <a:extLst>
              <a:ext uri="{FF2B5EF4-FFF2-40B4-BE49-F238E27FC236}">
                <a16:creationId xmlns:a16="http://schemas.microsoft.com/office/drawing/2014/main" id="{CD7CF800-646C-7546-B6CC-5FB275845A8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26-30b</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fig_26_31">
            <a:extLst>
              <a:ext uri="{FF2B5EF4-FFF2-40B4-BE49-F238E27FC236}">
                <a16:creationId xmlns:a16="http://schemas.microsoft.com/office/drawing/2014/main" id="{34BDDEA1-D966-EC4E-BBFC-CDD1121F6E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17500"/>
            <a:ext cx="53498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Text Box 3">
            <a:extLst>
              <a:ext uri="{FF2B5EF4-FFF2-40B4-BE49-F238E27FC236}">
                <a16:creationId xmlns:a16="http://schemas.microsoft.com/office/drawing/2014/main" id="{2BBFE124-CE73-E94C-ADE8-E690471AB20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26-31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descr="fig_26_32a">
            <a:extLst>
              <a:ext uri="{FF2B5EF4-FFF2-40B4-BE49-F238E27FC236}">
                <a16:creationId xmlns:a16="http://schemas.microsoft.com/office/drawing/2014/main" id="{C6FEAFD0-F29B-6247-B52F-EE800BCB7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0" y="317500"/>
            <a:ext cx="47164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4" name="Text Box 3">
            <a:extLst>
              <a:ext uri="{FF2B5EF4-FFF2-40B4-BE49-F238E27FC236}">
                <a16:creationId xmlns:a16="http://schemas.microsoft.com/office/drawing/2014/main" id="{AF44B126-854C-074F-9E9F-1A47C99809A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26-32a</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descr="fig_26_32b">
            <a:extLst>
              <a:ext uri="{FF2B5EF4-FFF2-40B4-BE49-F238E27FC236}">
                <a16:creationId xmlns:a16="http://schemas.microsoft.com/office/drawing/2014/main" id="{E922CD6E-FB01-0F40-9B96-7548C27C2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9700" y="317500"/>
            <a:ext cx="37846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2" name="Text Box 3">
            <a:extLst>
              <a:ext uri="{FF2B5EF4-FFF2-40B4-BE49-F238E27FC236}">
                <a16:creationId xmlns:a16="http://schemas.microsoft.com/office/drawing/2014/main" id="{63D6F067-418A-BA4F-869F-8E45AB33569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26-32b</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fig_26_33">
            <a:extLst>
              <a:ext uri="{FF2B5EF4-FFF2-40B4-BE49-F238E27FC236}">
                <a16:creationId xmlns:a16="http://schemas.microsoft.com/office/drawing/2014/main" id="{84845B55-C5AA-3840-89C1-FE00152E5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 y="317500"/>
            <a:ext cx="78009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Text Box 3">
            <a:extLst>
              <a:ext uri="{FF2B5EF4-FFF2-40B4-BE49-F238E27FC236}">
                <a16:creationId xmlns:a16="http://schemas.microsoft.com/office/drawing/2014/main" id="{99534C94-1278-0945-92C5-8C10C9CF40A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26-33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a:extLst>
              <a:ext uri="{FF2B5EF4-FFF2-40B4-BE49-F238E27FC236}">
                <a16:creationId xmlns:a16="http://schemas.microsoft.com/office/drawing/2014/main" id="{AFF1B711-0002-7149-960C-40B55B9B7C64}"/>
              </a:ext>
            </a:extLst>
          </p:cNvPr>
          <p:cNvSpPr txBox="1">
            <a:spLocks noChangeArrowheads="1"/>
          </p:cNvSpPr>
          <p:nvPr/>
        </p:nvSpPr>
        <p:spPr bwMode="auto">
          <a:xfrm>
            <a:off x="533400" y="-11201400"/>
            <a:ext cx="8458200" cy="1929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dirty="0">
              <a:latin typeface="Calibri" panose="020F0502020204030204" pitchFamily="34" charset="0"/>
              <a:cs typeface="Calibri" panose="020F0502020204030204" pitchFamily="34" charset="0"/>
            </a:endParaRPr>
          </a:p>
          <a:p>
            <a:r>
              <a:rPr lang="en-US" altLang="en-US" dirty="0">
                <a:latin typeface="Calibri" panose="020F0502020204030204" pitchFamily="34" charset="0"/>
                <a:cs typeface="Calibri" panose="020F0502020204030204" pitchFamily="34" charset="0"/>
              </a:rPr>
              <a:t>All RNA is made by transcription. There are many types of RNA produced by transcription.</a:t>
            </a:r>
          </a:p>
          <a:p>
            <a:endParaRPr lang="en-US" altLang="en-US" dirty="0">
              <a:latin typeface="Calibri" panose="020F0502020204030204" pitchFamily="34" charset="0"/>
              <a:cs typeface="Calibri" panose="020F0502020204030204" pitchFamily="34" charset="0"/>
            </a:endParaRPr>
          </a:p>
          <a:p>
            <a:pPr>
              <a:buFontTx/>
              <a:buAutoNum type="arabicParenR"/>
            </a:pPr>
            <a:r>
              <a:rPr lang="en-US" altLang="en-US" b="1" dirty="0">
                <a:latin typeface="Calibri" panose="020F0502020204030204" pitchFamily="34" charset="0"/>
                <a:cs typeface="Calibri" panose="020F0502020204030204" pitchFamily="34" charset="0"/>
              </a:rPr>
              <a:t> Messenger RNAs</a:t>
            </a:r>
            <a:r>
              <a:rPr lang="en-US" altLang="en-US" dirty="0">
                <a:latin typeface="Calibri" panose="020F0502020204030204" pitchFamily="34" charset="0"/>
                <a:cs typeface="Calibri" panose="020F0502020204030204" pitchFamily="34" charset="0"/>
              </a:rPr>
              <a:t> (mRNA) are coding RNAs. mRNAs carry information contained within DNA to the ribosome, where they direct the sequence of amino acids during protein synthesis, according to the mRNA sequence and the 'genetic code'. The sequence of codons (nucleotide triplets) in an mRNA determines the amino acid sequence in a protein. Some mRNAs contain cis regulatory elements, such as riboswitches, in the untranslated regions (either 3' or 5' UTRs).</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Ribosomal RNAs </a:t>
            </a:r>
            <a:r>
              <a:rPr lang="en-US" altLang="en-US" dirty="0">
                <a:solidFill>
                  <a:schemeClr val="bg1">
                    <a:lumMod val="75000"/>
                  </a:schemeClr>
                </a:solidFill>
                <a:latin typeface="Calibri" panose="020F0502020204030204" pitchFamily="34" charset="0"/>
                <a:cs typeface="Calibri" panose="020F0502020204030204" pitchFamily="34" charset="0"/>
              </a:rPr>
              <a:t>(rRNA) are structural and catalytic components of the ribosome, the large RNA-protein assembly where protein is synthesized in all living systems. In the ribosome, amino acids are </a:t>
            </a:r>
            <a:r>
              <a:rPr lang="en-US" altLang="en-US" dirty="0" err="1">
                <a:solidFill>
                  <a:schemeClr val="bg1">
                    <a:lumMod val="75000"/>
                  </a:schemeClr>
                </a:solidFill>
                <a:latin typeface="Calibri" panose="020F0502020204030204" pitchFamily="34" charset="0"/>
                <a:cs typeface="Calibri" panose="020F0502020204030204" pitchFamily="34" charset="0"/>
              </a:rPr>
              <a:t>transfered</a:t>
            </a:r>
            <a:r>
              <a:rPr lang="en-US" altLang="en-US" dirty="0">
                <a:solidFill>
                  <a:schemeClr val="bg1">
                    <a:lumMod val="75000"/>
                  </a:schemeClr>
                </a:solidFill>
                <a:latin typeface="Calibri" panose="020F0502020204030204" pitchFamily="34" charset="0"/>
                <a:cs typeface="Calibri" panose="020F0502020204030204" pitchFamily="34" charset="0"/>
              </a:rPr>
              <a:t> from tRNAs to a nascent (growing) polypeptide chain, with the amino acid sequence controlled by the mRNA. The peptidyl transferase center, which is the catalytic site of the ribosome, is all rRNA. So technically the ribosome is a ribozyme, not a protein enzyme.</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solidFill>
                  <a:schemeClr val="bg1">
                    <a:lumMod val="75000"/>
                  </a:schemeClr>
                </a:solidFill>
                <a:latin typeface="Calibri" panose="020F0502020204030204" pitchFamily="34" charset="0"/>
                <a:cs typeface="Calibri" panose="020F0502020204030204" pitchFamily="34" charset="0"/>
              </a:rPr>
              <a:t> Transfer RNAs </a:t>
            </a:r>
            <a:r>
              <a:rPr lang="en-US" altLang="en-US" dirty="0">
                <a:solidFill>
                  <a:schemeClr val="bg1">
                    <a:lumMod val="75000"/>
                  </a:schemeClr>
                </a:solidFill>
                <a:latin typeface="Calibri" panose="020F0502020204030204" pitchFamily="34" charset="0"/>
                <a:cs typeface="Calibri" panose="020F0502020204030204" pitchFamily="34" charset="0"/>
              </a:rPr>
              <a:t>(tRNA) are RNAs that become covalently linked to amino acids (activating the amino acids). tRNAs contain anti-codons that interact with </a:t>
            </a:r>
            <a:r>
              <a:rPr lang="en-US" altLang="en-US" dirty="0" err="1">
                <a:solidFill>
                  <a:schemeClr val="bg1">
                    <a:lumMod val="75000"/>
                  </a:schemeClr>
                </a:solidFill>
                <a:latin typeface="Calibri" panose="020F0502020204030204" pitchFamily="34" charset="0"/>
                <a:cs typeface="Calibri" panose="020F0502020204030204" pitchFamily="34" charset="0"/>
              </a:rPr>
              <a:t>condons</a:t>
            </a:r>
            <a:r>
              <a:rPr lang="en-US" altLang="en-US" dirty="0">
                <a:solidFill>
                  <a:schemeClr val="bg1">
                    <a:lumMod val="75000"/>
                  </a:schemeClr>
                </a:solidFill>
                <a:latin typeface="Calibri" panose="020F0502020204030204" pitchFamily="34" charset="0"/>
                <a:cs typeface="Calibri" panose="020F0502020204030204" pitchFamily="34" charset="0"/>
              </a:rPr>
              <a:t> on mRNAs. tRNAs transfer amino acids to a nascent polypeptide chain in the ribosome. The covalent linkage between a given amino acid and the correct (cognate) tRNA is catalyzed by a specific aminoacyl-tRNA synthetase (one for each amino acid). The aminoacyl-tRNA synthetases establish and enforce the genetic code. </a:t>
            </a: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b="1" dirty="0">
                <a:latin typeface="Calibri" panose="020F0502020204030204" pitchFamily="34" charset="0"/>
                <a:cs typeface="Calibri" panose="020F0502020204030204" pitchFamily="34" charset="0"/>
              </a:rPr>
              <a:t> MicroRNAs</a:t>
            </a:r>
            <a:r>
              <a:rPr lang="en-US" altLang="en-US" dirty="0">
                <a:latin typeface="Calibri" panose="020F0502020204030204" pitchFamily="34" charset="0"/>
                <a:cs typeface="Calibri" panose="020F0502020204030204" pitchFamily="34" charset="0"/>
              </a:rPr>
              <a:t> (miRNAs) are ~22 nucleotides in length and are found only in eukaryotic  cells (but not fungi, algae, </a:t>
            </a:r>
            <a:r>
              <a:rPr lang="en-US" altLang="en-US" dirty="0" err="1">
                <a:latin typeface="Calibri" panose="020F0502020204030204" pitchFamily="34" charset="0"/>
                <a:cs typeface="Calibri" panose="020F0502020204030204" pitchFamily="34" charset="0"/>
              </a:rPr>
              <a:t>etc</a:t>
            </a:r>
            <a:r>
              <a:rPr lang="en-US" altLang="en-US" dirty="0">
                <a:latin typeface="Calibri" panose="020F0502020204030204" pitchFamily="34" charset="0"/>
                <a:cs typeface="Calibri" panose="020F0502020204030204" pitchFamily="34" charset="0"/>
              </a:rPr>
              <a:t>). miRNAs bind to complementary sequences on target mRNAs, usually resulting in down regulation and silencing of gene expression (mRNA degradation &amp; sequestering and translational suppression)</a:t>
            </a: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br>
              <a:rPr lang="en-US" altLang="en-US" dirty="0">
                <a:latin typeface="Calibri" panose="020F0502020204030204" pitchFamily="34" charset="0"/>
                <a:cs typeface="Calibri" panose="020F0502020204030204" pitchFamily="34" charset="0"/>
              </a:rPr>
            </a:br>
            <a:endParaRPr lang="en-US" altLang="en-US" dirty="0">
              <a:latin typeface="Calibri" panose="020F0502020204030204" pitchFamily="34" charset="0"/>
              <a:cs typeface="Calibri" panose="020F0502020204030204" pitchFamily="34" charset="0"/>
            </a:endParaRPr>
          </a:p>
          <a:p>
            <a:pPr>
              <a:buFontTx/>
              <a:buAutoNum type="arabicParenR"/>
            </a:pPr>
            <a:endParaRPr lang="en-US" altLang="en-US" dirty="0">
              <a:solidFill>
                <a:schemeClr val="bg1">
                  <a:lumMod val="75000"/>
                </a:schemeClr>
              </a:solidFill>
              <a:latin typeface="Calibri" panose="020F0502020204030204" pitchFamily="34" charset="0"/>
              <a:cs typeface="Calibri" panose="020F0502020204030204" pitchFamily="34" charset="0"/>
            </a:endParaRPr>
          </a:p>
          <a:p>
            <a:pPr>
              <a:buFontTx/>
              <a:buAutoNum type="arabicParenR"/>
            </a:pPr>
            <a:r>
              <a:rPr lang="en-US" altLang="en-US" dirty="0">
                <a:solidFill>
                  <a:schemeClr val="bg1">
                    <a:lumMod val="75000"/>
                  </a:schemeClr>
                </a:solidFill>
                <a:latin typeface="Calibri" panose="020F0502020204030204" pitchFamily="34" charset="0"/>
                <a:cs typeface="Calibri" panose="020F0502020204030204" pitchFamily="34" charset="0"/>
              </a:rPr>
              <a:t> Small nucleolar RNAs (snoRNAs). SnoRNAs are found in the nucleolus, and are involved in maturation and modification rRNAs. small nuclear RNAs (snRNAs), and other cellular RNAs. 150 protein factors and more than 70 small nucleolar RNAs are involved in eukaryotic ribosome biogenesis. </a:t>
            </a:r>
            <a:br>
              <a:rPr lang="en-US" altLang="en-US" dirty="0">
                <a:solidFill>
                  <a:schemeClr val="bg1">
                    <a:lumMod val="75000"/>
                  </a:schemeClr>
                </a:solidFill>
                <a:latin typeface="Calibri" panose="020F0502020204030204" pitchFamily="34" charset="0"/>
                <a:cs typeface="Calibri" panose="020F0502020204030204" pitchFamily="34" charset="0"/>
              </a:rPr>
            </a:br>
            <a:endParaRPr lang="en-US" altLang="en-US" dirty="0">
              <a:solidFill>
                <a:schemeClr val="bg1">
                  <a:lumMod val="75000"/>
                </a:schemeClr>
              </a:solidFill>
              <a:latin typeface="Calibri" panose="020F0502020204030204" pitchFamily="34" charset="0"/>
              <a:cs typeface="Calibri" panose="020F0502020204030204" pitchFamily="34" charset="0"/>
            </a:endParaRPr>
          </a:p>
          <a:p>
            <a:endParaRPr lang="en-US" altLang="en-US"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88CCD36-A9B5-C064-48BF-2D393A855CF8}"/>
              </a:ext>
            </a:extLst>
          </p:cNvPr>
          <p:cNvPicPr>
            <a:picLocks noChangeAspect="1"/>
          </p:cNvPicPr>
          <p:nvPr/>
        </p:nvPicPr>
        <p:blipFill>
          <a:blip r:embed="rId2"/>
          <a:stretch>
            <a:fillRect/>
          </a:stretch>
        </p:blipFill>
        <p:spPr>
          <a:xfrm>
            <a:off x="2438400" y="2057400"/>
            <a:ext cx="5943600" cy="3249599"/>
          </a:xfrm>
          <a:prstGeom prst="rect">
            <a:avLst/>
          </a:prstGeom>
        </p:spPr>
      </p:pic>
    </p:spTree>
    <p:extLst>
      <p:ext uri="{BB962C8B-B14F-4D97-AF65-F5344CB8AC3E}">
        <p14:creationId xmlns:p14="http://schemas.microsoft.com/office/powerpoint/2010/main" val="3365048360"/>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14139</TotalTime>
  <Words>6170</Words>
  <Application>Microsoft Macintosh PowerPoint</Application>
  <PresentationFormat>On-screen Show (4:3)</PresentationFormat>
  <Paragraphs>438</Paragraphs>
  <Slides>88</Slides>
  <Notes>53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88</vt:i4>
      </vt:variant>
    </vt:vector>
  </HeadingPairs>
  <TitlesOfParts>
    <vt:vector size="95" baseType="lpstr">
      <vt:lpstr>Arial</vt:lpstr>
      <vt:lpstr>Calibri</vt:lpstr>
      <vt:lpstr>Courier New</vt:lpstr>
      <vt:lpstr>Symbol</vt:lpstr>
      <vt:lpstr>Times</vt:lpstr>
      <vt:lpstr>Wingdings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John Wiley &amp; Sons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Biochemistry 3/e</dc:title>
  <dc:subject/>
  <dc:creator>Voet et al.</dc:creator>
  <cp:keywords/>
  <dc:description/>
  <cp:lastModifiedBy>Williams, Loren D</cp:lastModifiedBy>
  <cp:revision>254</cp:revision>
  <dcterms:created xsi:type="dcterms:W3CDTF">2011-04-26T11:10:25Z</dcterms:created>
  <dcterms:modified xsi:type="dcterms:W3CDTF">2023-11-15T11:21:22Z</dcterms:modified>
  <cp:category/>
</cp:coreProperties>
</file>