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259" r:id="rId2"/>
    <p:sldId id="371" r:id="rId3"/>
    <p:sldId id="339" r:id="rId4"/>
    <p:sldId id="400" r:id="rId5"/>
    <p:sldId id="398" r:id="rId6"/>
    <p:sldId id="256" r:id="rId7"/>
    <p:sldId id="361" r:id="rId8"/>
    <p:sldId id="314" r:id="rId9"/>
    <p:sldId id="401" r:id="rId10"/>
    <p:sldId id="375" r:id="rId11"/>
    <p:sldId id="385" r:id="rId12"/>
    <p:sldId id="372" r:id="rId13"/>
    <p:sldId id="323" r:id="rId14"/>
    <p:sldId id="364" r:id="rId15"/>
    <p:sldId id="392" r:id="rId16"/>
    <p:sldId id="269" r:id="rId17"/>
    <p:sldId id="266" r:id="rId18"/>
    <p:sldId id="267" r:id="rId19"/>
    <p:sldId id="268" r:id="rId20"/>
    <p:sldId id="338" r:id="rId21"/>
    <p:sldId id="305" r:id="rId22"/>
    <p:sldId id="258" r:id="rId23"/>
    <p:sldId id="395" r:id="rId24"/>
    <p:sldId id="340" r:id="rId25"/>
    <p:sldId id="263" r:id="rId26"/>
    <p:sldId id="386" r:id="rId27"/>
    <p:sldId id="282" r:id="rId28"/>
    <p:sldId id="393" r:id="rId29"/>
    <p:sldId id="273" r:id="rId30"/>
    <p:sldId id="283" r:id="rId31"/>
    <p:sldId id="265" r:id="rId32"/>
    <p:sldId id="402" r:id="rId33"/>
    <p:sldId id="394" r:id="rId34"/>
    <p:sldId id="285" r:id="rId35"/>
    <p:sldId id="388" r:id="rId36"/>
    <p:sldId id="286"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E4448"/>
    <a:srgbClr val="A68C74"/>
    <a:srgbClr val="594833"/>
    <a:srgbClr val="2564A2"/>
    <a:srgbClr val="AACB2B"/>
    <a:srgbClr val="FFFFFF"/>
    <a:srgbClr val="226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1113"/>
  </p:normalViewPr>
  <p:slideViewPr>
    <p:cSldViewPr>
      <p:cViewPr varScale="1">
        <p:scale>
          <a:sx n="82" d="100"/>
          <a:sy n="82" d="100"/>
        </p:scale>
        <p:origin x="161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898600-98C7-F442-96C8-503865A31B39}" type="datetimeFigureOut">
              <a:rPr lang="en-US"/>
              <a:pPr/>
              <a:t>3/12/24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1FF3E-3569-1D49-80DD-BB42AFAC959D}" type="slidenum">
              <a:rPr/>
              <a:pPr/>
              <a:t>‹#›</a:t>
            </a:fld>
            <a:endParaRPr lang="en-US"/>
          </a:p>
        </p:txBody>
      </p:sp>
    </p:spTree>
    <p:extLst>
      <p:ext uri="{BB962C8B-B14F-4D97-AF65-F5344CB8AC3E}">
        <p14:creationId xmlns:p14="http://schemas.microsoft.com/office/powerpoint/2010/main" val="3723250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DCE96CF-F3DA-8F47-B23A-CBBEC178CDC9}" type="slidenum">
              <a:rPr lang="en-US"/>
              <a:pPr/>
              <a:t>‹#›</a:t>
            </a:fld>
            <a:endParaRPr lang="en-US"/>
          </a:p>
        </p:txBody>
      </p:sp>
    </p:spTree>
    <p:extLst>
      <p:ext uri="{BB962C8B-B14F-4D97-AF65-F5344CB8AC3E}">
        <p14:creationId xmlns:p14="http://schemas.microsoft.com/office/powerpoint/2010/main" val="103261309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DBB6B-BDAC-B945-8A38-7CC823CAFE42}" type="slidenum">
              <a:rPr lang="en-US"/>
              <a:pPr/>
              <a:t>1</a:t>
            </a:fld>
            <a:endParaRPr lang="en-US"/>
          </a:p>
        </p:txBody>
      </p:sp>
      <p:sp>
        <p:nvSpPr>
          <p:cNvPr id="105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9917746-9E84-234B-80F1-1338E7788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C07BDC1-F596-3247-91A2-B56C54969FA4}" type="slidenum">
              <a:rPr lang="en-US" altLang="en-US" sz="1200"/>
              <a:pPr/>
              <a:t>6</a:t>
            </a:fld>
            <a:endParaRPr lang="en-US" altLang="en-US" sz="1200"/>
          </a:p>
        </p:txBody>
      </p:sp>
      <p:sp>
        <p:nvSpPr>
          <p:cNvPr id="23554" name="Rectangle 2">
            <a:extLst>
              <a:ext uri="{FF2B5EF4-FFF2-40B4-BE49-F238E27FC236}">
                <a16:creationId xmlns:a16="http://schemas.microsoft.com/office/drawing/2014/main" id="{83593252-E212-284B-AED8-7D9E4653AF9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5BFB793-08B4-8F42-9238-C3E85E808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73481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D1C6EA3F-87A8-AA44-BBF5-6ED0FB275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C4EE68C-28E8-5D45-A362-2B33B79F3D1B}" type="slidenum">
              <a:rPr lang="en-US" altLang="en-US" sz="1200"/>
              <a:pPr/>
              <a:t>8</a:t>
            </a:fld>
            <a:endParaRPr lang="en-US" altLang="en-US" sz="1200"/>
          </a:p>
        </p:txBody>
      </p:sp>
      <p:sp>
        <p:nvSpPr>
          <p:cNvPr id="26626" name="Rectangle 2">
            <a:extLst>
              <a:ext uri="{FF2B5EF4-FFF2-40B4-BE49-F238E27FC236}">
                <a16:creationId xmlns:a16="http://schemas.microsoft.com/office/drawing/2014/main" id="{46439AF9-F0C3-C448-88A1-564D7F505DE8}"/>
              </a:ext>
            </a:extLst>
          </p:cNvPr>
          <p:cNvSpPr>
            <a:spLocks noGrp="1" noRot="1" noChangeAspect="1" noChangeArrowheads="1" noTextEdit="1"/>
          </p:cNvSpPr>
          <p:nvPr>
            <p:ph type="sldImg"/>
          </p:nvPr>
        </p:nvSpPr>
        <p:spPr>
          <a:xfrm>
            <a:off x="1257300" y="720725"/>
            <a:ext cx="4800600" cy="3600450"/>
          </a:xfrm>
          <a:ln/>
        </p:spPr>
      </p:sp>
      <p:sp>
        <p:nvSpPr>
          <p:cNvPr id="26627" name="Rectangle 3">
            <a:extLst>
              <a:ext uri="{FF2B5EF4-FFF2-40B4-BE49-F238E27FC236}">
                <a16:creationId xmlns:a16="http://schemas.microsoft.com/office/drawing/2014/main" id="{2B9A6278-C815-7843-8A7A-16D2F1227E69}"/>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7-1a Representative monosaccharides.</a:t>
            </a:r>
            <a:r>
              <a:rPr lang="en-US" altLang="en-US">
                <a:latin typeface="Arial" panose="020B0604020202020204" pitchFamily="34" charset="0"/>
                <a:ea typeface="ＭＳ Ｐゴシック" panose="020B0600070205080204" pitchFamily="34" charset="-128"/>
              </a:rPr>
              <a:t> (a)Two trioses, an aldose and a ketose. The carbonyl group in each is shaded. </a:t>
            </a:r>
          </a:p>
        </p:txBody>
      </p:sp>
    </p:spTree>
    <p:extLst>
      <p:ext uri="{BB962C8B-B14F-4D97-AF65-F5344CB8AC3E}">
        <p14:creationId xmlns:p14="http://schemas.microsoft.com/office/powerpoint/2010/main" val="306699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24B65DD2-8418-BF46-8565-14BE19D25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1FC16C2-8F0B-6647-A0DA-C9E6EAB0BD36}" type="slidenum">
              <a:rPr lang="en-US" altLang="en-US" sz="1200"/>
              <a:pPr/>
              <a:t>10</a:t>
            </a:fld>
            <a:endParaRPr lang="en-US" altLang="en-US" sz="1200"/>
          </a:p>
        </p:txBody>
      </p:sp>
      <p:sp>
        <p:nvSpPr>
          <p:cNvPr id="28674" name="Rectangle 2">
            <a:extLst>
              <a:ext uri="{FF2B5EF4-FFF2-40B4-BE49-F238E27FC236}">
                <a16:creationId xmlns:a16="http://schemas.microsoft.com/office/drawing/2014/main" id="{906D144D-BF8B-A040-9F27-614441260B7C}"/>
              </a:ext>
            </a:extLst>
          </p:cNvPr>
          <p:cNvSpPr>
            <a:spLocks noGrp="1" noRot="1" noChangeAspect="1" noChangeArrowheads="1" noTextEdit="1"/>
          </p:cNvSpPr>
          <p:nvPr>
            <p:ph type="sldImg"/>
          </p:nvPr>
        </p:nvSpPr>
        <p:spPr>
          <a:xfrm>
            <a:off x="1257300" y="720725"/>
            <a:ext cx="4800600" cy="3600450"/>
          </a:xfrm>
          <a:ln/>
        </p:spPr>
      </p:sp>
      <p:sp>
        <p:nvSpPr>
          <p:cNvPr id="28675" name="Rectangle 3">
            <a:extLst>
              <a:ext uri="{FF2B5EF4-FFF2-40B4-BE49-F238E27FC236}">
                <a16:creationId xmlns:a16="http://schemas.microsoft.com/office/drawing/2014/main" id="{5CF10AC2-B7AA-5C40-8B1C-A45DFE4D8560}"/>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ea typeface="ＭＳ Ｐゴシック" panose="020B0600070205080204" pitchFamily="34" charset="-128"/>
              </a:rPr>
              <a:t>FIGURE 7–2 (part 1) 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705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362D2A3C-E8E9-AF4D-A81F-ADBF423EE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74BA0BA-033D-BA40-BABF-0F573CEC40FF}" type="slidenum">
              <a:rPr lang="en-US" altLang="en-US" sz="1200"/>
              <a:pPr/>
              <a:t>13</a:t>
            </a:fld>
            <a:endParaRPr lang="en-US" altLang="en-US" sz="1200"/>
          </a:p>
        </p:txBody>
      </p:sp>
      <p:sp>
        <p:nvSpPr>
          <p:cNvPr id="37890" name="Rectangle 2">
            <a:extLst>
              <a:ext uri="{FF2B5EF4-FFF2-40B4-BE49-F238E27FC236}">
                <a16:creationId xmlns:a16="http://schemas.microsoft.com/office/drawing/2014/main" id="{CC126CC3-AA68-7346-B1DD-9B4DF026C00D}"/>
              </a:ext>
            </a:extLst>
          </p:cNvPr>
          <p:cNvSpPr>
            <a:spLocks noGrp="1" noRot="1" noChangeAspect="1" noChangeArrowheads="1" noTextEdit="1"/>
          </p:cNvSpPr>
          <p:nvPr>
            <p:ph type="sldImg"/>
          </p:nvPr>
        </p:nvSpPr>
        <p:spPr>
          <a:xfrm>
            <a:off x="1257300" y="720725"/>
            <a:ext cx="4800600" cy="3600450"/>
          </a:xfrm>
          <a:ln/>
        </p:spPr>
      </p:sp>
      <p:sp>
        <p:nvSpPr>
          <p:cNvPr id="37891" name="Rectangle 3">
            <a:extLst>
              <a:ext uri="{FF2B5EF4-FFF2-40B4-BE49-F238E27FC236}">
                <a16:creationId xmlns:a16="http://schemas.microsoft.com/office/drawing/2014/main" id="{A286E565-135C-DB4A-8242-2C3C31C7045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itchFamily="2" charset="0"/>
                <a:ea typeface="ＭＳ Ｐゴシック" panose="020B0600070205080204" pitchFamily="34" charset="-128"/>
              </a:rPr>
              <a:t>FIGURE 7–4 Epimers.</a:t>
            </a:r>
            <a:r>
              <a:rPr lang="en-US" altLang="en-US" dirty="0">
                <a:latin typeface="Times" pitchFamily="2" charset="0"/>
                <a:ea typeface="ＭＳ Ｐゴシック" panose="020B0600070205080204" pitchFamily="34" charset="-128"/>
              </a:rPr>
              <a:t> D-Glucose and two of its epimers are shown as projection formulas. Each epimer differs from D-glucose in the configuration at one chiral center (shaded light red or blue).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841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719624A-6B05-F446-B927-99A86ED58F6F}"/>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E1A98572-3776-B248-B43E-800C10727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FIGURE 7-2 (</a:t>
            </a:r>
            <a:r>
              <a:rPr lang="en-US" altLang="en-US" b="1">
                <a:latin typeface="Times" pitchFamily="2" charset="0"/>
                <a:ea typeface="ＭＳ Ｐゴシック" panose="020B0600070205080204" pitchFamily="34" charset="-128"/>
              </a:rPr>
              <a:t>part 2) 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r>
              <a:rPr lang="en-US" altLang="en-US" b="1">
                <a:latin typeface="Arial" panose="020B0604020202020204" pitchFamily="34" charset="0"/>
                <a:ea typeface="ＭＳ Ｐゴシック" panose="020B0600070205080204" pitchFamily="34" charset="-128"/>
              </a:rPr>
              <a:t> FIGURE 7-2 (part 3) </a:t>
            </a:r>
            <a:r>
              <a:rPr lang="en-US" altLang="en-US" b="1">
                <a:latin typeface="Times" pitchFamily="2" charset="0"/>
                <a:ea typeface="ＭＳ Ｐゴシック" panose="020B0600070205080204" pitchFamily="34" charset="-128"/>
              </a:rPr>
              <a:t>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21B4A71-04DE-B246-A2ED-AAACA628F3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55B4F41-6D7B-C342-8BE7-BA82DF745306}" type="slidenum">
              <a:rPr lang="en-US" altLang="en-US" sz="1200"/>
              <a:pPr/>
              <a:t>22</a:t>
            </a:fld>
            <a:endParaRPr lang="en-US" altLang="en-US" sz="1200"/>
          </a:p>
        </p:txBody>
      </p:sp>
    </p:spTree>
    <p:extLst>
      <p:ext uri="{BB962C8B-B14F-4D97-AF65-F5344CB8AC3E}">
        <p14:creationId xmlns:p14="http://schemas.microsoft.com/office/powerpoint/2010/main" val="241022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2018 John Wiley &amp; Sons, Inc. All rights reserved.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C489563B-1552-0B42-8655-7564FA0E9C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2018 John Wiley &amp; Sons, Inc. All rights reserved.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FC8C45C-5220-334D-813F-8908961A1B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2018 John Wiley &amp; Sons, Inc. All rights reserved.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ED92AC8A-6971-F441-9A23-29CD75FFFB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 2018 John Wiley &amp; Sons, Inc. All rights reserved. </a:t>
            </a: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7CCD03AE-85B8-1B45-B5DA-D4318C591B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 2018 John Wiley &amp; Sons, Inc. All rights reserved. </a:t>
            </a: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0E358909-2C4A-BD44-8EC3-80D5503436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 2018 John Wiley &amp; Sons, Inc. All rights reserved. </a:t>
            </a: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755F5802-A117-B841-9752-BF0F7A35C2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2018 John Wiley &amp; Sons, Inc. All rights reserved.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736B768-BD5E-5945-AE8E-8524443EF4B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EB0E1E24-EFD6-B74F-B69C-43E2F57AEC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0552FA-31B7-B943-874A-76DF79FD2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F1F09A-8E99-E34B-95BA-C3908FBFC874}"/>
              </a:ext>
            </a:extLst>
          </p:cNvPr>
          <p:cNvSpPr>
            <a:spLocks noGrp="1" noChangeArrowheads="1"/>
          </p:cNvSpPr>
          <p:nvPr>
            <p:ph type="sldNum" sz="quarter" idx="12"/>
          </p:nvPr>
        </p:nvSpPr>
        <p:spPr>
          <a:ln/>
        </p:spPr>
        <p:txBody>
          <a:bodyPr/>
          <a:lstStyle>
            <a:lvl1pPr>
              <a:defRPr/>
            </a:lvl1pPr>
          </a:lstStyle>
          <a:p>
            <a:fld id="{59F58B40-FF64-904E-86FA-B19008520797}" type="slidenum">
              <a:rPr lang="en-US" altLang="en-US"/>
              <a:pPr/>
              <a:t>‹#›</a:t>
            </a:fld>
            <a:endParaRPr lang="en-US" altLang="en-US"/>
          </a:p>
        </p:txBody>
      </p:sp>
    </p:spTree>
    <p:extLst>
      <p:ext uri="{BB962C8B-B14F-4D97-AF65-F5344CB8AC3E}">
        <p14:creationId xmlns:p14="http://schemas.microsoft.com/office/powerpoint/2010/main" val="360336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562100" y="6400800"/>
            <a:ext cx="6019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bg1">
                    <a:lumMod val="50000"/>
                  </a:schemeClr>
                </a:solidFill>
                <a:latin typeface="Arial"/>
                <a:cs typeface="Arial"/>
              </a:defRPr>
            </a:lvl1pPr>
          </a:lstStyle>
          <a:p>
            <a:r>
              <a:rPr lang="en-US"/>
              <a:t>Copyright © 2018 John Wiley &amp; Sons,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tiff"/><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7" name="Rectangle 3"/>
          <p:cNvSpPr>
            <a:spLocks noGrp="1" noChangeArrowheads="1"/>
          </p:cNvSpPr>
          <p:nvPr/>
        </p:nvSpPr>
        <p:spPr bwMode="auto">
          <a:xfrm>
            <a:off x="495300" y="1066800"/>
            <a:ext cx="8153400" cy="1524000"/>
          </a:xfrm>
          <a:prstGeom prst="rect">
            <a:avLst/>
          </a:prstGeom>
          <a:noFill/>
          <a:ln w="9525">
            <a:noFill/>
            <a:miter lim="800000"/>
            <a:headEnd/>
            <a:tailEnd/>
          </a:ln>
          <a:effectLst/>
        </p:spPr>
        <p:txBody>
          <a:bodyPr>
            <a:prstTxWarp prst="textNoShape">
              <a:avLst/>
            </a:prstTxWarp>
          </a:bodyPr>
          <a:lstStyle/>
          <a:p>
            <a:pPr algn="ctr"/>
            <a:r>
              <a:rPr lang="en-US" sz="2800" dirty="0">
                <a:latin typeface="Arial" charset="0"/>
              </a:rPr>
              <a:t>Carbohydrates</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0">
            <a:extLst>
              <a:ext uri="{FF2B5EF4-FFF2-40B4-BE49-F238E27FC236}">
                <a16:creationId xmlns:a16="http://schemas.microsoft.com/office/drawing/2014/main" id="{AF7024F0-906D-7E4B-ACD9-FCDED3A2E292}"/>
              </a:ext>
            </a:extLst>
          </p:cNvPr>
          <p:cNvSpPr txBox="1">
            <a:spLocks noChangeArrowheads="1"/>
          </p:cNvSpPr>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4000" b="1">
                <a:solidFill>
                  <a:srgbClr val="00B0F0"/>
                </a:solidFill>
              </a:rPr>
              <a:t>Enantiomers Are Mirror Images</a:t>
            </a:r>
          </a:p>
        </p:txBody>
      </p:sp>
      <p:sp>
        <p:nvSpPr>
          <p:cNvPr id="27650" name="Line 4">
            <a:extLst>
              <a:ext uri="{FF2B5EF4-FFF2-40B4-BE49-F238E27FC236}">
                <a16:creationId xmlns:a16="http://schemas.microsoft.com/office/drawing/2014/main" id="{DE4C836D-47E2-4A4D-A9CA-008E77AEA2B0}"/>
              </a:ext>
            </a:extLst>
          </p:cNvPr>
          <p:cNvSpPr>
            <a:spLocks noChangeShapeType="1"/>
          </p:cNvSpPr>
          <p:nvPr/>
        </p:nvSpPr>
        <p:spPr bwMode="auto">
          <a:xfrm>
            <a:off x="381000" y="9144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51" name="Picture 4" descr="A ball-and-stick model (labeled at the bottom) drawn in front of a mirror so as to show the &quot;mirror image&quot; characteristic of the entantiomers. The glyceraldehydes are not labeled here. The model consists of a single gray central carbon bonded above to a yellow CHO, below to a blue CH2OH, a red OH to the right, and a white H to the left. To the right is an illustrated mirror showing the reflection of the glyceraldehyde. The carbon is still central; however, the OH is now at the forefront of the molecule, as the OH is closest to the mirror. The H is toward the back, away from the reader; the CHO is shown bending off toward the left. The CH2OH is still at the bottom of the molecule.">
            <a:extLst>
              <a:ext uri="{FF2B5EF4-FFF2-40B4-BE49-F238E27FC236}">
                <a16:creationId xmlns:a16="http://schemas.microsoft.com/office/drawing/2014/main" id="{79E0D129-96DF-F049-822D-D4E533EDC6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22363"/>
            <a:ext cx="59436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3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5E4A1-D021-A44A-84FC-1ECEACBB7BDB}"/>
              </a:ext>
            </a:extLst>
          </p:cNvPr>
          <p:cNvPicPr>
            <a:picLocks noChangeAspect="1"/>
          </p:cNvPicPr>
          <p:nvPr/>
        </p:nvPicPr>
        <p:blipFill>
          <a:blip r:embed="rId2"/>
          <a:stretch>
            <a:fillRect/>
          </a:stretch>
        </p:blipFill>
        <p:spPr>
          <a:xfrm>
            <a:off x="0" y="539353"/>
            <a:ext cx="9144000" cy="5779294"/>
          </a:xfrm>
          <a:prstGeom prst="rect">
            <a:avLst/>
          </a:prstGeom>
        </p:spPr>
      </p:pic>
      <p:sp>
        <p:nvSpPr>
          <p:cNvPr id="5" name="TextBox 4">
            <a:extLst>
              <a:ext uri="{FF2B5EF4-FFF2-40B4-BE49-F238E27FC236}">
                <a16:creationId xmlns:a16="http://schemas.microsoft.com/office/drawing/2014/main" id="{8C267D3D-3834-D930-0D9A-30B7C4CC2A2B}"/>
              </a:ext>
            </a:extLst>
          </p:cNvPr>
          <p:cNvSpPr txBox="1"/>
          <p:nvPr/>
        </p:nvSpPr>
        <p:spPr>
          <a:xfrm>
            <a:off x="609600" y="5872817"/>
            <a:ext cx="8763000" cy="1569660"/>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 mirror images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same molecular formula, same connectivity, different arrangements of atoms in space, not enantiomers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same molecular formula, but different </a:t>
            </a:r>
            <a:r>
              <a:rPr lang="en-US" sz="1200" b="1" dirty="0" err="1">
                <a:latin typeface="Arial" panose="020B0604020202020204" pitchFamily="34" charset="0"/>
                <a:cs typeface="Arial" panose="020B0604020202020204" pitchFamily="34" charset="0"/>
              </a:rPr>
              <a:t>connectivities</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E05172-E3DE-0EB6-A466-07D49272D28D}"/>
              </a:ext>
            </a:extLst>
          </p:cNvPr>
          <p:cNvSpPr txBox="1"/>
          <p:nvPr/>
        </p:nvSpPr>
        <p:spPr>
          <a:xfrm>
            <a:off x="6456218" y="2707062"/>
            <a:ext cx="457200" cy="461665"/>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A5BC8156-5C17-8A17-5954-EB80DC26A8F6}"/>
              </a:ext>
            </a:extLst>
          </p:cNvPr>
          <p:cNvSpPr txBox="1"/>
          <p:nvPr/>
        </p:nvSpPr>
        <p:spPr>
          <a:xfrm>
            <a:off x="4572000" y="2707062"/>
            <a:ext cx="568036" cy="381541"/>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6D434C68-DDA0-437F-1A66-39BCB65F1FFA}"/>
              </a:ext>
            </a:extLst>
          </p:cNvPr>
          <p:cNvSpPr txBox="1"/>
          <p:nvPr/>
        </p:nvSpPr>
        <p:spPr>
          <a:xfrm>
            <a:off x="3143250" y="1655502"/>
            <a:ext cx="74295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7890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050">
            <a:extLst>
              <a:ext uri="{FF2B5EF4-FFF2-40B4-BE49-F238E27FC236}">
                <a16:creationId xmlns:a16="http://schemas.microsoft.com/office/drawing/2014/main" id="{E53671F1-810D-B74E-A1D1-45189A6C0272}"/>
              </a:ext>
            </a:extLst>
          </p:cNvPr>
          <p:cNvSpPr>
            <a:spLocks noGrp="1" noChangeArrowheads="1"/>
          </p:cNvSpPr>
          <p:nvPr>
            <p:ph type="title"/>
          </p:nvPr>
        </p:nvSpPr>
        <p:spPr>
          <a:xfrm>
            <a:off x="0" y="76200"/>
            <a:ext cx="9144000" cy="609600"/>
          </a:xfrm>
        </p:spPr>
        <p:txBody>
          <a:bodyPr/>
          <a:lstStyle/>
          <a:p>
            <a:pPr eaLnBrk="1" hangingPunct="1"/>
            <a:r>
              <a:rPr lang="en-US" altLang="en-US"/>
              <a:t>Carbohydrates Can Be Stereoisomers</a:t>
            </a:r>
          </a:p>
        </p:txBody>
      </p:sp>
      <p:sp>
        <p:nvSpPr>
          <p:cNvPr id="29699" name="Rectangle 2052">
            <a:extLst>
              <a:ext uri="{FF2B5EF4-FFF2-40B4-BE49-F238E27FC236}">
                <a16:creationId xmlns:a16="http://schemas.microsoft.com/office/drawing/2014/main" id="{B883E97F-F59C-0344-9690-2D4C2F7439BB}"/>
              </a:ext>
            </a:extLst>
          </p:cNvPr>
          <p:cNvSpPr>
            <a:spLocks noGrp="1" noChangeArrowheads="1"/>
          </p:cNvSpPr>
          <p:nvPr>
            <p:ph type="body" sz="half" idx="2"/>
          </p:nvPr>
        </p:nvSpPr>
        <p:spPr>
          <a:xfrm>
            <a:off x="381000" y="914400"/>
            <a:ext cx="8458200" cy="5715000"/>
          </a:xfrm>
        </p:spPr>
        <p:txBody>
          <a:bodyPr/>
          <a:lstStyle/>
          <a:p>
            <a:pPr eaLnBrk="1" hangingPunct="1">
              <a:lnSpc>
                <a:spcPct val="115000"/>
              </a:lnSpc>
              <a:defRPr/>
            </a:pPr>
            <a:r>
              <a:rPr lang="en-US" sz="2800" dirty="0">
                <a:latin typeface="Calibri" charset="0"/>
                <a:ea typeface="MS PGothic" charset="0"/>
              </a:rPr>
              <a:t>Enantiomers </a:t>
            </a:r>
          </a:p>
          <a:p>
            <a:pPr lvl="1" eaLnBrk="1" hangingPunct="1">
              <a:lnSpc>
                <a:spcPct val="115000"/>
              </a:lnSpc>
              <a:defRPr/>
            </a:pPr>
            <a:r>
              <a:rPr lang="en-US" sz="2400" dirty="0">
                <a:latin typeface="Calibri" charset="0"/>
                <a:ea typeface="MS PGothic" charset="0"/>
              </a:rPr>
              <a:t>stereoisomers that are </a:t>
            </a:r>
            <a:r>
              <a:rPr lang="en-US" sz="2400" dirty="0" err="1">
                <a:latin typeface="Calibri" charset="0"/>
                <a:ea typeface="MS PGothic" charset="0"/>
              </a:rPr>
              <a:t>nonsuperimposable</a:t>
            </a:r>
            <a:r>
              <a:rPr lang="en-US" sz="2400" dirty="0">
                <a:latin typeface="Calibri" charset="0"/>
                <a:ea typeface="MS PGothic" charset="0"/>
              </a:rPr>
              <a:t> mirror images </a:t>
            </a:r>
          </a:p>
          <a:p>
            <a:pPr eaLnBrk="1" hangingPunct="1">
              <a:lnSpc>
                <a:spcPct val="115000"/>
              </a:lnSpc>
              <a:defRPr/>
            </a:pPr>
            <a:r>
              <a:rPr lang="en-US" sz="2800" dirty="0">
                <a:latin typeface="Calibri" charset="0"/>
                <a:ea typeface="MS PGothic" charset="0"/>
              </a:rPr>
              <a:t>In sugars that contain many chiral centers, only the one that is most distant from the carbonyl carbon is </a:t>
            </a:r>
            <a:r>
              <a:rPr lang="en-US" sz="2800" dirty="0">
                <a:solidFill>
                  <a:srgbClr val="000000"/>
                </a:solidFill>
                <a:latin typeface="Calibri" charset="0"/>
                <a:ea typeface="MS PGothic" charset="0"/>
              </a:rPr>
              <a:t>designated as </a:t>
            </a:r>
            <a:r>
              <a:rPr lang="en-US" sz="2800" cap="small" dirty="0">
                <a:solidFill>
                  <a:srgbClr val="000000"/>
                </a:solidFill>
                <a:latin typeface="Calibri" charset="0"/>
                <a:ea typeface="MS PGothic" charset="0"/>
              </a:rPr>
              <a:t>d</a:t>
            </a:r>
            <a:r>
              <a:rPr lang="en-US" sz="2800" dirty="0">
                <a:solidFill>
                  <a:srgbClr val="000000"/>
                </a:solidFill>
                <a:latin typeface="Calibri" charset="0"/>
                <a:ea typeface="MS PGothic" charset="0"/>
              </a:rPr>
              <a:t> (right) or </a:t>
            </a:r>
            <a:r>
              <a:rPr lang="en-US" sz="2800" cap="small" dirty="0">
                <a:solidFill>
                  <a:srgbClr val="000000"/>
                </a:solidFill>
                <a:latin typeface="Calibri" charset="0"/>
                <a:ea typeface="MS PGothic" charset="0"/>
              </a:rPr>
              <a:t>l</a:t>
            </a:r>
            <a:r>
              <a:rPr lang="en-US" sz="2800" dirty="0">
                <a:solidFill>
                  <a:srgbClr val="000000"/>
                </a:solidFill>
                <a:latin typeface="Calibri" charset="0"/>
                <a:ea typeface="MS PGothic" charset="0"/>
              </a:rPr>
              <a:t> (left).</a:t>
            </a:r>
          </a:p>
          <a:p>
            <a:pPr eaLnBrk="1" hangingPunct="1">
              <a:lnSpc>
                <a:spcPct val="115000"/>
              </a:lnSpc>
              <a:defRPr/>
            </a:pPr>
            <a:r>
              <a:rPr lang="en-US" sz="2800" cap="small" dirty="0">
                <a:solidFill>
                  <a:srgbClr val="0F0FFF"/>
                </a:solidFill>
                <a:latin typeface="Calibri" charset="0"/>
                <a:ea typeface="MS PGothic" charset="0"/>
              </a:rPr>
              <a:t>d</a:t>
            </a:r>
            <a:r>
              <a:rPr lang="en-US" sz="2800" dirty="0">
                <a:solidFill>
                  <a:srgbClr val="0000FF"/>
                </a:solidFill>
                <a:latin typeface="Calibri" charset="0"/>
                <a:ea typeface="MS PGothic" charset="0"/>
              </a:rPr>
              <a:t> </a:t>
            </a:r>
            <a:r>
              <a:rPr lang="en-US" sz="2800" dirty="0">
                <a:solidFill>
                  <a:srgbClr val="0F0FFF"/>
                </a:solidFill>
                <a:latin typeface="Calibri" charset="0"/>
                <a:ea typeface="MS PGothic" charset="0"/>
              </a:rPr>
              <a:t>and </a:t>
            </a:r>
            <a:r>
              <a:rPr lang="en-US" sz="2800" cap="small" dirty="0">
                <a:solidFill>
                  <a:srgbClr val="0F0FFF"/>
                </a:solidFill>
                <a:latin typeface="Calibri" charset="0"/>
                <a:ea typeface="MS PGothic" charset="0"/>
              </a:rPr>
              <a:t>l</a:t>
            </a:r>
            <a:r>
              <a:rPr lang="en-US" sz="2800" dirty="0">
                <a:solidFill>
                  <a:srgbClr val="0F0FFF"/>
                </a:solidFill>
                <a:latin typeface="Calibri" charset="0"/>
                <a:ea typeface="MS PGothic" charset="0"/>
              </a:rPr>
              <a:t> isomers of a sugar are enantiomers (mirror images).</a:t>
            </a:r>
          </a:p>
          <a:p>
            <a:pPr lvl="1" eaLnBrk="1" hangingPunct="1">
              <a:lnSpc>
                <a:spcPct val="115000"/>
              </a:lnSpc>
              <a:defRPr/>
            </a:pPr>
            <a:r>
              <a:rPr lang="en-US" sz="2400" dirty="0">
                <a:solidFill>
                  <a:srgbClr val="0F0FFF"/>
                </a:solidFill>
                <a:latin typeface="Calibri" charset="0"/>
                <a:ea typeface="MS PGothic" charset="0"/>
              </a:rPr>
              <a:t>For example, </a:t>
            </a:r>
            <a:r>
              <a:rPr lang="en-US" cap="small" dirty="0">
                <a:solidFill>
                  <a:srgbClr val="0F0FFF"/>
                </a:solidFill>
                <a:latin typeface="Calibri" charset="0"/>
                <a:ea typeface="MS PGothic" charset="0"/>
              </a:rPr>
              <a:t>l</a:t>
            </a:r>
            <a:r>
              <a:rPr lang="en-US" sz="2400" dirty="0">
                <a:solidFill>
                  <a:srgbClr val="0F0FFF"/>
                </a:solidFill>
                <a:latin typeface="Calibri" charset="0"/>
                <a:ea typeface="MS PGothic" charset="0"/>
              </a:rPr>
              <a:t>- and </a:t>
            </a:r>
            <a:r>
              <a:rPr lang="en-US" cap="small" dirty="0">
                <a:solidFill>
                  <a:srgbClr val="0F0FFF"/>
                </a:solidFill>
                <a:latin typeface="Calibri" charset="0"/>
                <a:ea typeface="MS PGothic" charset="0"/>
              </a:rPr>
              <a:t>d</a:t>
            </a:r>
            <a:r>
              <a:rPr lang="en-US" sz="2400" dirty="0">
                <a:solidFill>
                  <a:srgbClr val="0F0FFF"/>
                </a:solidFill>
                <a:latin typeface="Calibri" charset="0"/>
                <a:ea typeface="MS PGothic" charset="0"/>
              </a:rPr>
              <a:t>-glucose</a:t>
            </a:r>
          </a:p>
          <a:p>
            <a:pPr eaLnBrk="1" hangingPunct="1">
              <a:lnSpc>
                <a:spcPct val="115000"/>
              </a:lnSpc>
              <a:defRPr/>
            </a:pPr>
            <a:r>
              <a:rPr lang="en-US" sz="2800" dirty="0">
                <a:latin typeface="Calibri" charset="0"/>
                <a:ea typeface="MS PGothic" charset="0"/>
              </a:rPr>
              <a:t>Most hexoses in living organisms are </a:t>
            </a:r>
            <a:r>
              <a:rPr lang="en-US" sz="2800" cap="small" dirty="0">
                <a:latin typeface="Calibri" charset="0"/>
                <a:ea typeface="MS PGothic" charset="0"/>
              </a:rPr>
              <a:t>d</a:t>
            </a:r>
            <a:r>
              <a:rPr lang="en-US" sz="2800" dirty="0">
                <a:latin typeface="Calibri" charset="0"/>
                <a:ea typeface="MS PGothic" charset="0"/>
              </a:rPr>
              <a:t> stereoisomers.</a:t>
            </a:r>
          </a:p>
          <a:p>
            <a:pPr eaLnBrk="1" hangingPunct="1">
              <a:lnSpc>
                <a:spcPct val="115000"/>
              </a:lnSpc>
              <a:defRPr/>
            </a:pPr>
            <a:r>
              <a:rPr lang="en-US" sz="2800" dirty="0">
                <a:latin typeface="Calibri" charset="0"/>
                <a:ea typeface="MS PGothic" charset="0"/>
              </a:rPr>
              <a:t>Some simple sugars occur in the </a:t>
            </a:r>
            <a:r>
              <a:rPr lang="en-US" sz="2800" cap="small" dirty="0">
                <a:latin typeface="Calibri" charset="0"/>
                <a:ea typeface="MS PGothic" charset="0"/>
              </a:rPr>
              <a:t>l</a:t>
            </a:r>
            <a:r>
              <a:rPr lang="en-US" sz="2800" dirty="0">
                <a:latin typeface="Calibri" charset="0"/>
                <a:ea typeface="MS PGothic" charset="0"/>
              </a:rPr>
              <a:t> form, such as               </a:t>
            </a:r>
            <a:r>
              <a:rPr lang="en-US" sz="2800" cap="small" dirty="0">
                <a:latin typeface="Calibri" charset="0"/>
                <a:ea typeface="MS PGothic" charset="0"/>
              </a:rPr>
              <a:t>l</a:t>
            </a:r>
            <a:r>
              <a:rPr lang="en-US" sz="2800" dirty="0">
                <a:latin typeface="Calibri" charset="0"/>
                <a:ea typeface="MS PGothic" charset="0"/>
              </a:rPr>
              <a:t>-arabinose.</a:t>
            </a:r>
            <a:endParaRPr lang="en-US" sz="4000" dirty="0">
              <a:latin typeface="Calibri" charset="0"/>
              <a:ea typeface="MS PGothic" charset="0"/>
            </a:endParaRPr>
          </a:p>
        </p:txBody>
      </p:sp>
      <p:sp>
        <p:nvSpPr>
          <p:cNvPr id="2" name="Line 4">
            <a:extLst>
              <a:ext uri="{FF2B5EF4-FFF2-40B4-BE49-F238E27FC236}">
                <a16:creationId xmlns:a16="http://schemas.microsoft.com/office/drawing/2014/main" id="{9BD8C8DF-28F0-824A-8FFF-AE74F8F90B07}"/>
              </a:ext>
            </a:extLst>
          </p:cNvPr>
          <p:cNvSpPr>
            <a:spLocks noChangeShapeType="1"/>
          </p:cNvSpPr>
          <p:nvPr/>
        </p:nvSpPr>
        <p:spPr bwMode="auto">
          <a:xfrm>
            <a:off x="3810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296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73FFA2D-DC72-C243-BB5E-9E5EA8C58BD1}"/>
              </a:ext>
            </a:extLst>
          </p:cNvPr>
          <p:cNvSpPr txBox="1">
            <a:spLocks noChangeArrowheads="1"/>
          </p:cNvSpPr>
          <p:nvPr/>
        </p:nvSpPr>
        <p:spPr bwMode="auto">
          <a:xfrm>
            <a:off x="6096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4000" b="1" dirty="0">
                <a:solidFill>
                  <a:srgbClr val="2FB0DC"/>
                </a:solidFill>
              </a:rPr>
              <a:t>Epimers*</a:t>
            </a:r>
          </a:p>
        </p:txBody>
      </p:sp>
      <p:sp>
        <p:nvSpPr>
          <p:cNvPr id="2" name="Rectangle 4">
            <a:extLst>
              <a:ext uri="{FF2B5EF4-FFF2-40B4-BE49-F238E27FC236}">
                <a16:creationId xmlns:a16="http://schemas.microsoft.com/office/drawing/2014/main" id="{AAF4084C-765A-E34B-B60B-4D5E186FD267}"/>
              </a:ext>
            </a:extLst>
          </p:cNvPr>
          <p:cNvSpPr txBox="1">
            <a:spLocks noChangeArrowheads="1"/>
          </p:cNvSpPr>
          <p:nvPr/>
        </p:nvSpPr>
        <p:spPr bwMode="auto">
          <a:xfrm>
            <a:off x="266700" y="1066800"/>
            <a:ext cx="8458200" cy="1905000"/>
          </a:xfrm>
          <a:prstGeom prst="rect">
            <a:avLst/>
          </a:prstGeom>
          <a:noFill/>
          <a:ln>
            <a:noFill/>
          </a:ln>
        </p:spPr>
        <p:txBody>
          <a:bodyPr/>
          <a:lstStyle>
            <a:lvl1pPr marL="342900" indent="-342900">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lnSpc>
                <a:spcPct val="105000"/>
              </a:lnSpc>
              <a:spcBef>
                <a:spcPct val="20000"/>
              </a:spcBef>
              <a:buFontTx/>
              <a:buChar char="•"/>
              <a:defRPr/>
            </a:pPr>
            <a:r>
              <a:rPr lang="en-US" sz="2800" cap="small" dirty="0">
                <a:latin typeface="Calibri" charset="0"/>
                <a:cs typeface="Calibri" charset="0"/>
              </a:rPr>
              <a:t>d</a:t>
            </a:r>
            <a:r>
              <a:rPr lang="en-US" sz="2800" dirty="0">
                <a:latin typeface="Calibri" charset="0"/>
                <a:cs typeface="Calibri" charset="0"/>
              </a:rPr>
              <a:t>-Mannose and </a:t>
            </a:r>
            <a:r>
              <a:rPr lang="en-US" sz="2800" cap="small" dirty="0">
                <a:latin typeface="Calibri" charset="0"/>
                <a:cs typeface="Calibri" charset="0"/>
              </a:rPr>
              <a:t>d</a:t>
            </a:r>
            <a:r>
              <a:rPr lang="en-US" sz="2800" dirty="0">
                <a:latin typeface="Calibri" charset="0"/>
                <a:cs typeface="Calibri" charset="0"/>
              </a:rPr>
              <a:t>-galactose are both epimers of          </a:t>
            </a:r>
            <a:r>
              <a:rPr lang="en-US" sz="2800" cap="small" dirty="0">
                <a:latin typeface="Calibri" charset="0"/>
                <a:cs typeface="Calibri" charset="0"/>
              </a:rPr>
              <a:t>d</a:t>
            </a:r>
            <a:r>
              <a:rPr lang="en-US" sz="2800" dirty="0">
                <a:latin typeface="Calibri" charset="0"/>
                <a:cs typeface="Calibri" charset="0"/>
              </a:rPr>
              <a:t>-glucose (differ at only one chiral center).</a:t>
            </a:r>
          </a:p>
          <a:p>
            <a:pPr eaLnBrk="1" hangingPunct="1">
              <a:lnSpc>
                <a:spcPct val="105000"/>
              </a:lnSpc>
              <a:spcBef>
                <a:spcPct val="20000"/>
              </a:spcBef>
              <a:buFontTx/>
              <a:buChar char="•"/>
              <a:defRPr/>
            </a:pPr>
            <a:r>
              <a:rPr lang="en-US" sz="2800" cap="small" dirty="0">
                <a:latin typeface="Calibri" charset="0"/>
                <a:cs typeface="Calibri" charset="0"/>
              </a:rPr>
              <a:t>d</a:t>
            </a:r>
            <a:r>
              <a:rPr lang="en-US" sz="2800" dirty="0">
                <a:latin typeface="Calibri" charset="0"/>
                <a:cs typeface="Calibri" charset="0"/>
              </a:rPr>
              <a:t>-Mannose and </a:t>
            </a:r>
            <a:r>
              <a:rPr lang="en-US" sz="2800" cap="small" dirty="0">
                <a:latin typeface="Calibri" charset="0"/>
                <a:cs typeface="Calibri" charset="0"/>
              </a:rPr>
              <a:t>d</a:t>
            </a:r>
            <a:r>
              <a:rPr lang="en-US" sz="2800" dirty="0">
                <a:latin typeface="Calibri" charset="0"/>
                <a:cs typeface="Calibri" charset="0"/>
              </a:rPr>
              <a:t>-</a:t>
            </a:r>
            <a:r>
              <a:rPr lang="en-US" sz="2800" dirty="0" err="1">
                <a:latin typeface="Calibri" charset="0"/>
                <a:cs typeface="Calibri" charset="0"/>
              </a:rPr>
              <a:t>galactose</a:t>
            </a:r>
            <a:r>
              <a:rPr lang="en-US" sz="2800" dirty="0">
                <a:latin typeface="Calibri" charset="0"/>
                <a:cs typeface="Calibri" charset="0"/>
              </a:rPr>
              <a:t> vary at more than one chiral center and are </a:t>
            </a:r>
            <a:r>
              <a:rPr lang="en-US" sz="2800" dirty="0" err="1">
                <a:latin typeface="Calibri" charset="0"/>
                <a:cs typeface="Calibri" charset="0"/>
              </a:rPr>
              <a:t>diastereomers</a:t>
            </a:r>
            <a:r>
              <a:rPr lang="en-US" sz="2800" dirty="0">
                <a:latin typeface="Calibri" charset="0"/>
                <a:cs typeface="Calibri" charset="0"/>
              </a:rPr>
              <a:t>, but not </a:t>
            </a:r>
            <a:r>
              <a:rPr lang="en-US" sz="2800" dirty="0" err="1">
                <a:latin typeface="Calibri" charset="0"/>
                <a:cs typeface="Calibri" charset="0"/>
              </a:rPr>
              <a:t>epimers</a:t>
            </a:r>
            <a:r>
              <a:rPr lang="en-US" sz="2800" dirty="0">
                <a:latin typeface="Calibri" charset="0"/>
                <a:cs typeface="Calibri" charset="0"/>
              </a:rPr>
              <a:t>.</a:t>
            </a:r>
          </a:p>
        </p:txBody>
      </p:sp>
      <p:sp>
        <p:nvSpPr>
          <p:cNvPr id="36867" name="Line 4">
            <a:extLst>
              <a:ext uri="{FF2B5EF4-FFF2-40B4-BE49-F238E27FC236}">
                <a16:creationId xmlns:a16="http://schemas.microsoft.com/office/drawing/2014/main" id="{D40F6233-E3D1-394A-A9C1-D5BD095CACF0}"/>
              </a:ext>
            </a:extLst>
          </p:cNvPr>
          <p:cNvSpPr>
            <a:spLocks noChangeShapeType="1"/>
          </p:cNvSpPr>
          <p:nvPr/>
        </p:nvSpPr>
        <p:spPr bwMode="auto">
          <a:xfrm>
            <a:off x="304800" y="9144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6868" name="Picture 5" descr="Three epimers of D-glucose as Fischer projection formulas with the key differences in their chiral centers  shaded red or blue. On the left is D-mannose (epimer at C-2) (labeled below), a 6-carbon chain with OH on the left on carbons 2 and 3, and on the right on carbons 3 and 4. Carbon 1 has a CHO and carbon 5 has a CH2OH. The chiral center at carbon 2 is shaded red, as it is the opposite of that of a D-glucose. To the right is D-glucose, which has carbons 2 shaded red and carbon 4 shaded blue because its OH is on the right, which is the opposite of the epimer on D-galactose. To the right is D-galactose, which has carbon 4 shaded blue, as its OH is on the left, opposite of D-glucose. ">
            <a:extLst>
              <a:ext uri="{FF2B5EF4-FFF2-40B4-BE49-F238E27FC236}">
                <a16:creationId xmlns:a16="http://schemas.microsoft.com/office/drawing/2014/main" id="{3F191578-A0AA-3446-9AC7-2C57A0CED436}"/>
              </a:ext>
            </a:extLst>
          </p:cNvPr>
          <p:cNvPicPr>
            <a:picLocks noChangeAspect="1"/>
          </p:cNvPicPr>
          <p:nvPr/>
        </p:nvPicPr>
        <p:blipFill rotWithShape="1">
          <a:blip r:embed="rId3">
            <a:extLst>
              <a:ext uri="{28A0092B-C50C-407E-A947-70E740481C1C}">
                <a14:useLocalDpi xmlns:a14="http://schemas.microsoft.com/office/drawing/2010/main" val="0"/>
              </a:ext>
            </a:extLst>
          </a:blip>
          <a:srcRect b="9920"/>
          <a:stretch/>
        </p:blipFill>
        <p:spPr bwMode="auto">
          <a:xfrm>
            <a:off x="1371600" y="3124201"/>
            <a:ext cx="647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0067D0A-D276-A3FC-D671-E9D54FDB42E0}"/>
              </a:ext>
            </a:extLst>
          </p:cNvPr>
          <p:cNvSpPr txBox="1"/>
          <p:nvPr/>
        </p:nvSpPr>
        <p:spPr>
          <a:xfrm>
            <a:off x="616889" y="6443246"/>
            <a:ext cx="811530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stereoisomers that differ in the configuration at only one chiral carbon atom</a:t>
            </a:r>
          </a:p>
        </p:txBody>
      </p:sp>
    </p:spTree>
    <p:extLst>
      <p:ext uri="{BB962C8B-B14F-4D97-AF65-F5344CB8AC3E}">
        <p14:creationId xmlns:p14="http://schemas.microsoft.com/office/powerpoint/2010/main" val="27521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fig_08_01">
            <a:extLst>
              <a:ext uri="{FF2B5EF4-FFF2-40B4-BE49-F238E27FC236}">
                <a16:creationId xmlns:a16="http://schemas.microsoft.com/office/drawing/2014/main" id="{E4D64053-7FF3-0F42-9348-E9B1639C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1008063" y="609600"/>
            <a:ext cx="7678737"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3">
            <a:extLst>
              <a:ext uri="{FF2B5EF4-FFF2-40B4-BE49-F238E27FC236}">
                <a16:creationId xmlns:a16="http://schemas.microsoft.com/office/drawing/2014/main" id="{DCD147FD-E443-D34C-AFCA-9A043E15431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1100" b="1">
                <a:latin typeface="Arial" panose="020B0604020202020204" pitchFamily="34" charset="0"/>
              </a:rPr>
              <a:t>Figure 8-1</a:t>
            </a:r>
          </a:p>
        </p:txBody>
      </p:sp>
      <p:sp>
        <p:nvSpPr>
          <p:cNvPr id="48131" name="Text Box 5">
            <a:extLst>
              <a:ext uri="{FF2B5EF4-FFF2-40B4-BE49-F238E27FC236}">
                <a16:creationId xmlns:a16="http://schemas.microsoft.com/office/drawing/2014/main" id="{1B9E4EE9-D16D-B94D-BA81-8971361BF71D}"/>
              </a:ext>
            </a:extLst>
          </p:cNvPr>
          <p:cNvSpPr txBox="1">
            <a:spLocks noChangeArrowheads="1"/>
          </p:cNvSpPr>
          <p:nvPr/>
        </p:nvSpPr>
        <p:spPr bwMode="auto">
          <a:xfrm>
            <a:off x="76200" y="0"/>
            <a:ext cx="536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The </a:t>
            </a:r>
            <a:r>
              <a:rPr lang="en-US" altLang="en-US" sz="2000">
                <a:latin typeface="Times" pitchFamily="2" charset="0"/>
              </a:rPr>
              <a:t>D</a:t>
            </a:r>
            <a:r>
              <a:rPr lang="en-US" altLang="en-US" sz="2400">
                <a:latin typeface="Times" pitchFamily="2" charset="0"/>
              </a:rPr>
              <a:t>-aldoses with up to six carbon atoms</a:t>
            </a:r>
          </a:p>
        </p:txBody>
      </p:sp>
      <p:grpSp>
        <p:nvGrpSpPr>
          <p:cNvPr id="2" name="Group 12">
            <a:extLst>
              <a:ext uri="{FF2B5EF4-FFF2-40B4-BE49-F238E27FC236}">
                <a16:creationId xmlns:a16="http://schemas.microsoft.com/office/drawing/2014/main" id="{60D3067A-FC15-6B46-B3D0-AB3DC9D733CF}"/>
              </a:ext>
            </a:extLst>
          </p:cNvPr>
          <p:cNvGrpSpPr>
            <a:grpSpLocks/>
          </p:cNvGrpSpPr>
          <p:nvPr/>
        </p:nvGrpSpPr>
        <p:grpSpPr bwMode="auto">
          <a:xfrm>
            <a:off x="76200" y="441325"/>
            <a:ext cx="7239000" cy="5626100"/>
            <a:chOff x="48" y="278"/>
            <a:chExt cx="4560" cy="3544"/>
          </a:xfrm>
        </p:grpSpPr>
        <p:sp>
          <p:nvSpPr>
            <p:cNvPr id="48133" name="Rectangle 7">
              <a:extLst>
                <a:ext uri="{FF2B5EF4-FFF2-40B4-BE49-F238E27FC236}">
                  <a16:creationId xmlns:a16="http://schemas.microsoft.com/office/drawing/2014/main" id="{9F7C406D-5313-4C4E-BE00-8624A47363A5}"/>
                </a:ext>
              </a:extLst>
            </p:cNvPr>
            <p:cNvSpPr>
              <a:spLocks noChangeArrowheads="1"/>
            </p:cNvSpPr>
            <p:nvPr/>
          </p:nvSpPr>
          <p:spPr bwMode="auto">
            <a:xfrm>
              <a:off x="2160" y="528"/>
              <a:ext cx="720"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4" name="Rectangle 8">
              <a:extLst>
                <a:ext uri="{FF2B5EF4-FFF2-40B4-BE49-F238E27FC236}">
                  <a16:creationId xmlns:a16="http://schemas.microsoft.com/office/drawing/2014/main" id="{4ACA6104-9B3A-974C-A5FF-B43A748471F7}"/>
                </a:ext>
              </a:extLst>
            </p:cNvPr>
            <p:cNvSpPr>
              <a:spLocks noChangeArrowheads="1"/>
            </p:cNvSpPr>
            <p:nvPr/>
          </p:nvSpPr>
          <p:spPr bwMode="auto">
            <a:xfrm>
              <a:off x="1248" y="1440"/>
              <a:ext cx="2736"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5" name="Rectangle 9">
              <a:extLst>
                <a:ext uri="{FF2B5EF4-FFF2-40B4-BE49-F238E27FC236}">
                  <a16:creationId xmlns:a16="http://schemas.microsoft.com/office/drawing/2014/main" id="{62EA74F8-D4E3-1A48-964C-213124D16A5A}"/>
                </a:ext>
              </a:extLst>
            </p:cNvPr>
            <p:cNvSpPr>
              <a:spLocks noChangeArrowheads="1"/>
            </p:cNvSpPr>
            <p:nvPr/>
          </p:nvSpPr>
          <p:spPr bwMode="auto">
            <a:xfrm>
              <a:off x="714" y="2466"/>
              <a:ext cx="3606"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6" name="Rectangle 10">
              <a:extLst>
                <a:ext uri="{FF2B5EF4-FFF2-40B4-BE49-F238E27FC236}">
                  <a16:creationId xmlns:a16="http://schemas.microsoft.com/office/drawing/2014/main" id="{7C90BF07-9AA2-CD4C-B31C-9260772935D7}"/>
                </a:ext>
              </a:extLst>
            </p:cNvPr>
            <p:cNvSpPr>
              <a:spLocks noChangeArrowheads="1"/>
            </p:cNvSpPr>
            <p:nvPr/>
          </p:nvSpPr>
          <p:spPr bwMode="auto">
            <a:xfrm>
              <a:off x="570" y="3678"/>
              <a:ext cx="4038"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7" name="Text Box 11">
              <a:extLst>
                <a:ext uri="{FF2B5EF4-FFF2-40B4-BE49-F238E27FC236}">
                  <a16:creationId xmlns:a16="http://schemas.microsoft.com/office/drawing/2014/main" id="{3ED59851-B711-C447-89A8-786957ECDAEF}"/>
                </a:ext>
              </a:extLst>
            </p:cNvPr>
            <p:cNvSpPr txBox="1">
              <a:spLocks noChangeArrowheads="1"/>
            </p:cNvSpPr>
            <p:nvPr/>
          </p:nvSpPr>
          <p:spPr bwMode="auto">
            <a:xfrm>
              <a:off x="48" y="278"/>
              <a:ext cx="191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1400" b="1">
                  <a:solidFill>
                    <a:srgbClr val="33CC33"/>
                  </a:solidFill>
                  <a:latin typeface="Arial" panose="020B0604020202020204" pitchFamily="34" charset="0"/>
                </a:rPr>
                <a:t>D</a:t>
              </a:r>
              <a:r>
                <a:rPr lang="en-US" altLang="en-US" sz="1600" b="1">
                  <a:solidFill>
                    <a:srgbClr val="33CC33"/>
                  </a:solidFill>
                  <a:latin typeface="Arial" panose="020B0604020202020204" pitchFamily="34" charset="0"/>
                </a:rPr>
                <a:t> sugars have the same</a:t>
              </a:r>
            </a:p>
            <a:p>
              <a:pPr>
                <a:spcBef>
                  <a:spcPct val="0"/>
                </a:spcBef>
                <a:buFontTx/>
                <a:buNone/>
              </a:pPr>
              <a:r>
                <a:rPr lang="en-US" altLang="en-US" sz="1600" b="1">
                  <a:solidFill>
                    <a:srgbClr val="33CC33"/>
                  </a:solidFill>
                  <a:latin typeface="Arial" panose="020B0604020202020204" pitchFamily="34" charset="0"/>
                </a:rPr>
                <a:t>absolute configuration at the </a:t>
              </a:r>
            </a:p>
            <a:p>
              <a:pPr>
                <a:spcBef>
                  <a:spcPct val="0"/>
                </a:spcBef>
                <a:buFontTx/>
                <a:buNone/>
              </a:pPr>
              <a:r>
                <a:rPr lang="en-US" altLang="en-US" sz="1600" b="1">
                  <a:solidFill>
                    <a:srgbClr val="33CC33"/>
                  </a:solidFill>
                  <a:latin typeface="Arial" panose="020B0604020202020204" pitchFamily="34" charset="0"/>
                </a:rPr>
                <a:t>asymmetric center farthest</a:t>
              </a:r>
            </a:p>
            <a:p>
              <a:pPr>
                <a:spcBef>
                  <a:spcPct val="0"/>
                </a:spcBef>
                <a:buFontTx/>
                <a:buNone/>
              </a:pPr>
              <a:r>
                <a:rPr lang="en-US" altLang="en-US" sz="1600" b="1">
                  <a:solidFill>
                    <a:srgbClr val="33CC33"/>
                  </a:solidFill>
                  <a:latin typeface="Arial" panose="020B0604020202020204" pitchFamily="34" charset="0"/>
                </a:rPr>
                <a:t>from their carbonyl group.</a:t>
              </a:r>
            </a:p>
          </p:txBody>
        </p:sp>
      </p:grpSp>
    </p:spTree>
    <p:extLst>
      <p:ext uri="{BB962C8B-B14F-4D97-AF65-F5344CB8AC3E}">
        <p14:creationId xmlns:p14="http://schemas.microsoft.com/office/powerpoint/2010/main" val="362132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ig_08_01">
            <a:extLst>
              <a:ext uri="{FF2B5EF4-FFF2-40B4-BE49-F238E27FC236}">
                <a16:creationId xmlns:a16="http://schemas.microsoft.com/office/drawing/2014/main" id="{FB5515BB-0C55-C445-A035-B3919828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17500"/>
            <a:ext cx="76787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5">
            <a:extLst>
              <a:ext uri="{FF2B5EF4-FFF2-40B4-BE49-F238E27FC236}">
                <a16:creationId xmlns:a16="http://schemas.microsoft.com/office/drawing/2014/main" id="{E7092A2D-341E-C24D-9A76-13691D6AFEF0}"/>
              </a:ext>
            </a:extLst>
          </p:cNvPr>
          <p:cNvSpPr txBox="1">
            <a:spLocks noChangeArrowheads="1"/>
          </p:cNvSpPr>
          <p:nvPr/>
        </p:nvSpPr>
        <p:spPr bwMode="auto">
          <a:xfrm>
            <a:off x="0" y="0"/>
            <a:ext cx="317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Arial" panose="020B0604020202020204" pitchFamily="34" charset="0"/>
                <a:cs typeface="Arial" panose="020B0604020202020204" pitchFamily="34" charset="0"/>
              </a:rPr>
              <a:t>D-aldoses up to 6 carbons</a:t>
            </a:r>
          </a:p>
          <a:p>
            <a:r>
              <a:rPr lang="en-US" altLang="en-US" sz="2000" dirty="0">
                <a:latin typeface="Arial" panose="020B0604020202020204" pitchFamily="34" charset="0"/>
                <a:cs typeface="Arial" panose="020B0604020202020204" pitchFamily="34" charset="0"/>
              </a:rPr>
              <a:t>‘linear form’</a:t>
            </a:r>
          </a:p>
          <a:p>
            <a:r>
              <a:rPr lang="en-US" altLang="en-US" sz="2000" dirty="0">
                <a:latin typeface="Arial" panose="020B0604020202020204" pitchFamily="34" charset="0"/>
                <a:cs typeface="Arial" panose="020B0604020202020204" pitchFamily="34" charset="0"/>
              </a:rPr>
              <a:t>aka </a:t>
            </a:r>
            <a:r>
              <a:rPr lang="en-US" altLang="en-US" sz="2000" dirty="0" err="1">
                <a:latin typeface="Arial" panose="020B0604020202020204" pitchFamily="34" charset="0"/>
                <a:cs typeface="Arial" panose="020B0604020202020204" pitchFamily="34" charset="0"/>
              </a:rPr>
              <a:t>fischer</a:t>
            </a:r>
            <a:r>
              <a:rPr lang="en-US" altLang="en-US" sz="2000" dirty="0">
                <a:latin typeface="Arial" panose="020B0604020202020204" pitchFamily="34" charset="0"/>
                <a:cs typeface="Arial" panose="020B0604020202020204" pitchFamily="34" charset="0"/>
              </a:rPr>
              <a:t> projection</a:t>
            </a:r>
          </a:p>
        </p:txBody>
      </p:sp>
      <p:sp>
        <p:nvSpPr>
          <p:cNvPr id="19459" name="Rectangle 4">
            <a:extLst>
              <a:ext uri="{FF2B5EF4-FFF2-40B4-BE49-F238E27FC236}">
                <a16:creationId xmlns:a16="http://schemas.microsoft.com/office/drawing/2014/main" id="{A1140573-1863-C54C-B62F-745DBF3C5066}"/>
              </a:ext>
            </a:extLst>
          </p:cNvPr>
          <p:cNvSpPr>
            <a:spLocks noChangeArrowheads="1"/>
          </p:cNvSpPr>
          <p:nvPr/>
        </p:nvSpPr>
        <p:spPr bwMode="auto">
          <a:xfrm>
            <a:off x="2249488" y="4621213"/>
            <a:ext cx="706437"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0" name="Rectangle 5">
            <a:extLst>
              <a:ext uri="{FF2B5EF4-FFF2-40B4-BE49-F238E27FC236}">
                <a16:creationId xmlns:a16="http://schemas.microsoft.com/office/drawing/2014/main" id="{896B364D-CA94-BC40-8859-EC1DF182B236}"/>
              </a:ext>
            </a:extLst>
          </p:cNvPr>
          <p:cNvSpPr>
            <a:spLocks noChangeArrowheads="1"/>
          </p:cNvSpPr>
          <p:nvPr/>
        </p:nvSpPr>
        <p:spPr bwMode="auto">
          <a:xfrm>
            <a:off x="1066800" y="2935288"/>
            <a:ext cx="652463" cy="118903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1" name="Rectangle 6">
            <a:extLst>
              <a:ext uri="{FF2B5EF4-FFF2-40B4-BE49-F238E27FC236}">
                <a16:creationId xmlns:a16="http://schemas.microsoft.com/office/drawing/2014/main" id="{C919CEFE-2FA6-2241-9AB2-925C6C441D0B}"/>
              </a:ext>
            </a:extLst>
          </p:cNvPr>
          <p:cNvSpPr>
            <a:spLocks noChangeArrowheads="1"/>
          </p:cNvSpPr>
          <p:nvPr/>
        </p:nvSpPr>
        <p:spPr bwMode="auto">
          <a:xfrm>
            <a:off x="5478463" y="4652963"/>
            <a:ext cx="704850"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2" name="Rectangle 7">
            <a:extLst>
              <a:ext uri="{FF2B5EF4-FFF2-40B4-BE49-F238E27FC236}">
                <a16:creationId xmlns:a16="http://schemas.microsoft.com/office/drawing/2014/main" id="{38306AF0-50DB-0345-B185-01B1C8A31571}"/>
              </a:ext>
            </a:extLst>
          </p:cNvPr>
          <p:cNvSpPr>
            <a:spLocks noChangeArrowheads="1"/>
          </p:cNvSpPr>
          <p:nvPr/>
        </p:nvSpPr>
        <p:spPr bwMode="auto">
          <a:xfrm>
            <a:off x="3505200" y="323850"/>
            <a:ext cx="619125" cy="70643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fig_08_02">
            <a:extLst>
              <a:ext uri="{FF2B5EF4-FFF2-40B4-BE49-F238E27FC236}">
                <a16:creationId xmlns:a16="http://schemas.microsoft.com/office/drawing/2014/main" id="{60F0A7EC-45F5-BA4C-AE4F-7F511A6C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17500"/>
            <a:ext cx="344328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
            <a:extLst>
              <a:ext uri="{FF2B5EF4-FFF2-40B4-BE49-F238E27FC236}">
                <a16:creationId xmlns:a16="http://schemas.microsoft.com/office/drawing/2014/main" id="{7A5D0BDB-E310-3E42-8314-49CAAE4E6C5C}"/>
              </a:ext>
            </a:extLst>
          </p:cNvPr>
          <p:cNvSpPr txBox="1">
            <a:spLocks noChangeArrowheads="1"/>
          </p:cNvSpPr>
          <p:nvPr/>
        </p:nvSpPr>
        <p:spPr bwMode="auto">
          <a:xfrm>
            <a:off x="15875" y="1066800"/>
            <a:ext cx="340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Ketoses</a:t>
            </a:r>
          </a:p>
          <a:p>
            <a:r>
              <a:rPr lang="en-US" altLang="en-US">
                <a:latin typeface="Arial" panose="020B0604020202020204" pitchFamily="34" charset="0"/>
                <a:cs typeface="Arial" panose="020B0604020202020204" pitchFamily="34" charset="0"/>
              </a:rPr>
              <a:t>(one fewer chiral center </a:t>
            </a:r>
          </a:p>
          <a:p>
            <a:r>
              <a:rPr lang="en-US" altLang="en-US">
                <a:latin typeface="Arial" panose="020B0604020202020204" pitchFamily="34" charset="0"/>
                <a:cs typeface="Arial" panose="020B0604020202020204" pitchFamily="34" charset="0"/>
              </a:rPr>
              <a:t>than aldoses)</a:t>
            </a:r>
          </a:p>
        </p:txBody>
      </p:sp>
      <p:sp>
        <p:nvSpPr>
          <p:cNvPr id="25604" name="Rectangle 4">
            <a:extLst>
              <a:ext uri="{FF2B5EF4-FFF2-40B4-BE49-F238E27FC236}">
                <a16:creationId xmlns:a16="http://schemas.microsoft.com/office/drawing/2014/main" id="{F0564396-3410-3344-AAE6-E46E6225C0EA}"/>
              </a:ext>
            </a:extLst>
          </p:cNvPr>
          <p:cNvSpPr>
            <a:spLocks noChangeArrowheads="1"/>
          </p:cNvSpPr>
          <p:nvPr/>
        </p:nvSpPr>
        <p:spPr bwMode="auto">
          <a:xfrm>
            <a:off x="3717925" y="4718050"/>
            <a:ext cx="754063" cy="14541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fig_08_01_01">
            <a:extLst>
              <a:ext uri="{FF2B5EF4-FFF2-40B4-BE49-F238E27FC236}">
                <a16:creationId xmlns:a16="http://schemas.microsoft.com/office/drawing/2014/main" id="{25E001FB-C3AC-624F-BA71-51E518B9F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12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5">
            <a:extLst>
              <a:ext uri="{FF2B5EF4-FFF2-40B4-BE49-F238E27FC236}">
                <a16:creationId xmlns:a16="http://schemas.microsoft.com/office/drawing/2014/main" id="{C95E0521-7BE1-9C45-B43E-973DF2397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5715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B1060543-A4D8-C744-A1CA-F5BD4F2D36D0}"/>
              </a:ext>
            </a:extLst>
          </p:cNvPr>
          <p:cNvSpPr>
            <a:spLocks noChangeArrowheads="1"/>
          </p:cNvSpPr>
          <p:nvPr/>
        </p:nvSpPr>
        <p:spPr bwMode="auto">
          <a:xfrm>
            <a:off x="609600" y="2843213"/>
            <a:ext cx="6248400" cy="3048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0484" name="Rectangle 5">
            <a:extLst>
              <a:ext uri="{FF2B5EF4-FFF2-40B4-BE49-F238E27FC236}">
                <a16:creationId xmlns:a16="http://schemas.microsoft.com/office/drawing/2014/main" id="{08B372B6-7627-9844-9BC2-4ADD7C1B8EA2}"/>
              </a:ext>
            </a:extLst>
          </p:cNvPr>
          <p:cNvSpPr>
            <a:spLocks noChangeArrowheads="1"/>
          </p:cNvSpPr>
          <p:nvPr/>
        </p:nvSpPr>
        <p:spPr bwMode="auto">
          <a:xfrm>
            <a:off x="179388" y="2725738"/>
            <a:ext cx="40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0485" name="TextBox 1">
            <a:extLst>
              <a:ext uri="{FF2B5EF4-FFF2-40B4-BE49-F238E27FC236}">
                <a16:creationId xmlns:a16="http://schemas.microsoft.com/office/drawing/2014/main" id="{D0ABBA4D-D6D6-CB46-8022-C49D2E6D8ADF}"/>
              </a:ext>
            </a:extLst>
          </p:cNvPr>
          <p:cNvSpPr txBox="1">
            <a:spLocks noChangeArrowheads="1"/>
          </p:cNvSpPr>
          <p:nvPr/>
        </p:nvSpPr>
        <p:spPr bwMode="auto">
          <a:xfrm>
            <a:off x="2971800" y="4572000"/>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Fischer Projection</a:t>
            </a:r>
          </a:p>
        </p:txBody>
      </p:sp>
      <p:sp>
        <p:nvSpPr>
          <p:cNvPr id="20486" name="Rectangle 7">
            <a:extLst>
              <a:ext uri="{FF2B5EF4-FFF2-40B4-BE49-F238E27FC236}">
                <a16:creationId xmlns:a16="http://schemas.microsoft.com/office/drawing/2014/main" id="{29B230D3-0B65-3047-9A96-07121089D1B4}"/>
              </a:ext>
            </a:extLst>
          </p:cNvPr>
          <p:cNvSpPr>
            <a:spLocks noChangeArrowheads="1"/>
          </p:cNvSpPr>
          <p:nvPr/>
        </p:nvSpPr>
        <p:spPr bwMode="auto">
          <a:xfrm>
            <a:off x="3197225" y="190500"/>
            <a:ext cx="952500" cy="1084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_08_01_02">
            <a:extLst>
              <a:ext uri="{FF2B5EF4-FFF2-40B4-BE49-F238E27FC236}">
                <a16:creationId xmlns:a16="http://schemas.microsoft.com/office/drawing/2014/main" id="{7237AE8F-4C74-F648-9F0F-7DE6F22B2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04800"/>
            <a:ext cx="85312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5">
            <a:extLst>
              <a:ext uri="{FF2B5EF4-FFF2-40B4-BE49-F238E27FC236}">
                <a16:creationId xmlns:a16="http://schemas.microsoft.com/office/drawing/2014/main" id="{C89DEEBE-5E47-7E4D-B693-78E788D37D63}"/>
              </a:ext>
            </a:extLst>
          </p:cNvPr>
          <p:cNvSpPr>
            <a:spLocks noChangeArrowheads="1"/>
          </p:cNvSpPr>
          <p:nvPr/>
        </p:nvSpPr>
        <p:spPr bwMode="auto">
          <a:xfrm>
            <a:off x="590550" y="2919413"/>
            <a:ext cx="6934200" cy="207962"/>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1507" name="TextBox 1">
            <a:extLst>
              <a:ext uri="{FF2B5EF4-FFF2-40B4-BE49-F238E27FC236}">
                <a16:creationId xmlns:a16="http://schemas.microsoft.com/office/drawing/2014/main" id="{769756FE-C366-AC49-80C7-8A668E5BD56D}"/>
              </a:ext>
            </a:extLst>
          </p:cNvPr>
          <p:cNvSpPr txBox="1">
            <a:spLocks noChangeArrowheads="1"/>
          </p:cNvSpPr>
          <p:nvPr/>
        </p:nvSpPr>
        <p:spPr bwMode="auto">
          <a:xfrm>
            <a:off x="152400" y="4724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For L or D: Look at the the highest numbered chiral carbon (i.e., the chiral C most remote from the CHO). If it is the same sterochemistry as D-glyceraldehyde (i.e., HCOH), then the sugar is in the D-configuration. </a:t>
            </a:r>
          </a:p>
        </p:txBody>
      </p:sp>
      <p:sp>
        <p:nvSpPr>
          <p:cNvPr id="21508" name="Rectangle 2">
            <a:extLst>
              <a:ext uri="{FF2B5EF4-FFF2-40B4-BE49-F238E27FC236}">
                <a16:creationId xmlns:a16="http://schemas.microsoft.com/office/drawing/2014/main" id="{5BAB3EE7-D727-D04B-9A2F-8B5C4390C33C}"/>
              </a:ext>
            </a:extLst>
          </p:cNvPr>
          <p:cNvSpPr>
            <a:spLocks noChangeArrowheads="1"/>
          </p:cNvSpPr>
          <p:nvPr/>
        </p:nvSpPr>
        <p:spPr bwMode="auto">
          <a:xfrm>
            <a:off x="228600" y="2778125"/>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1509" name="Rectangle 6">
            <a:extLst>
              <a:ext uri="{FF2B5EF4-FFF2-40B4-BE49-F238E27FC236}">
                <a16:creationId xmlns:a16="http://schemas.microsoft.com/office/drawing/2014/main" id="{7C169614-B23D-BD46-8786-BB783507E7CE}"/>
              </a:ext>
            </a:extLst>
          </p:cNvPr>
          <p:cNvSpPr>
            <a:spLocks noChangeArrowheads="1"/>
          </p:cNvSpPr>
          <p:nvPr/>
        </p:nvSpPr>
        <p:spPr bwMode="auto">
          <a:xfrm>
            <a:off x="790575" y="2079625"/>
            <a:ext cx="765175" cy="14192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fig_08_01_03">
            <a:extLst>
              <a:ext uri="{FF2B5EF4-FFF2-40B4-BE49-F238E27FC236}">
                <a16:creationId xmlns:a16="http://schemas.microsoft.com/office/drawing/2014/main" id="{E5AAC54A-52A5-6E43-B445-1445F16A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4300"/>
            <a:ext cx="85312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5">
            <a:extLst>
              <a:ext uri="{FF2B5EF4-FFF2-40B4-BE49-F238E27FC236}">
                <a16:creationId xmlns:a16="http://schemas.microsoft.com/office/drawing/2014/main" id="{79EB3A53-D9AC-244F-989F-4420220449FA}"/>
              </a:ext>
            </a:extLst>
          </p:cNvPr>
          <p:cNvSpPr txBox="1">
            <a:spLocks noChangeArrowheads="1"/>
          </p:cNvSpPr>
          <p:nvPr/>
        </p:nvSpPr>
        <p:spPr bwMode="auto">
          <a:xfrm>
            <a:off x="7485063" y="4114800"/>
            <a:ext cx="1658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4 chiral carbons</a:t>
            </a:r>
          </a:p>
          <a:p>
            <a:r>
              <a:rPr lang="en-US" altLang="en-US" sz="1800"/>
              <a:t>2</a:t>
            </a:r>
            <a:r>
              <a:rPr lang="en-US" altLang="en-US" sz="1800" baseline="30000"/>
              <a:t>4</a:t>
            </a:r>
            <a:r>
              <a:rPr lang="en-US" altLang="en-US" sz="1800"/>
              <a:t>=16 </a:t>
            </a:r>
          </a:p>
          <a:p>
            <a:r>
              <a:rPr lang="en-US" altLang="en-US" sz="1800"/>
              <a:t>Possible</a:t>
            </a:r>
          </a:p>
          <a:p>
            <a:r>
              <a:rPr lang="en-US" altLang="en-US" sz="1800"/>
              <a:t>stereoisomers</a:t>
            </a:r>
          </a:p>
        </p:txBody>
      </p:sp>
      <p:sp>
        <p:nvSpPr>
          <p:cNvPr id="22531" name="TextBox 6">
            <a:extLst>
              <a:ext uri="{FF2B5EF4-FFF2-40B4-BE49-F238E27FC236}">
                <a16:creationId xmlns:a16="http://schemas.microsoft.com/office/drawing/2014/main" id="{69404C43-6E9D-1B48-8CD2-AD12CE29C67E}"/>
              </a:ext>
            </a:extLst>
          </p:cNvPr>
          <p:cNvSpPr txBox="1">
            <a:spLocks noChangeArrowheads="1"/>
          </p:cNvSpPr>
          <p:nvPr/>
        </p:nvSpPr>
        <p:spPr bwMode="auto">
          <a:xfrm>
            <a:off x="7485063" y="2133600"/>
            <a:ext cx="165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3 chiral carbons</a:t>
            </a:r>
          </a:p>
          <a:p>
            <a:r>
              <a:rPr lang="en-US" altLang="en-US" sz="1800"/>
              <a:t>2</a:t>
            </a:r>
            <a:r>
              <a:rPr lang="en-US" altLang="en-US" sz="1800" baseline="30000"/>
              <a:t>3</a:t>
            </a:r>
            <a:r>
              <a:rPr lang="en-US" altLang="en-US" sz="1800"/>
              <a:t>=8 </a:t>
            </a:r>
          </a:p>
          <a:p>
            <a:r>
              <a:rPr lang="en-US" altLang="en-US" sz="1800"/>
              <a:t>stereoisomers</a:t>
            </a:r>
          </a:p>
        </p:txBody>
      </p:sp>
      <p:sp>
        <p:nvSpPr>
          <p:cNvPr id="22532" name="Rectangle 7">
            <a:extLst>
              <a:ext uri="{FF2B5EF4-FFF2-40B4-BE49-F238E27FC236}">
                <a16:creationId xmlns:a16="http://schemas.microsoft.com/office/drawing/2014/main" id="{81E832C8-C835-1441-A5DB-851709A5B3BB}"/>
              </a:ext>
            </a:extLst>
          </p:cNvPr>
          <p:cNvSpPr>
            <a:spLocks noChangeArrowheads="1"/>
          </p:cNvSpPr>
          <p:nvPr/>
        </p:nvSpPr>
        <p:spPr bwMode="auto">
          <a:xfrm>
            <a:off x="315913" y="4322763"/>
            <a:ext cx="6934200" cy="228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3" name="Rectangle 6">
            <a:extLst>
              <a:ext uri="{FF2B5EF4-FFF2-40B4-BE49-F238E27FC236}">
                <a16:creationId xmlns:a16="http://schemas.microsoft.com/office/drawing/2014/main" id="{043EE028-8CC9-8344-83C7-4A9471B0D361}"/>
              </a:ext>
            </a:extLst>
          </p:cNvPr>
          <p:cNvSpPr>
            <a:spLocks noChangeArrowheads="1"/>
          </p:cNvSpPr>
          <p:nvPr/>
        </p:nvSpPr>
        <p:spPr bwMode="auto">
          <a:xfrm>
            <a:off x="-76200" y="41862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2534" name="Rectangle 7">
            <a:extLst>
              <a:ext uri="{FF2B5EF4-FFF2-40B4-BE49-F238E27FC236}">
                <a16:creationId xmlns:a16="http://schemas.microsoft.com/office/drawing/2014/main" id="{55C208BA-BA77-264B-AA07-D9FFEC5C6A6B}"/>
              </a:ext>
            </a:extLst>
          </p:cNvPr>
          <p:cNvSpPr>
            <a:spLocks noChangeArrowheads="1"/>
          </p:cNvSpPr>
          <p:nvPr/>
        </p:nvSpPr>
        <p:spPr bwMode="auto">
          <a:xfrm>
            <a:off x="665163" y="1371600"/>
            <a:ext cx="762000" cy="1338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5" name="Rectangle 8">
            <a:extLst>
              <a:ext uri="{FF2B5EF4-FFF2-40B4-BE49-F238E27FC236}">
                <a16:creationId xmlns:a16="http://schemas.microsoft.com/office/drawing/2014/main" id="{7A344D01-5F17-2C42-8E27-9FAD40509FDA}"/>
              </a:ext>
            </a:extLst>
          </p:cNvPr>
          <p:cNvSpPr>
            <a:spLocks noChangeArrowheads="1"/>
          </p:cNvSpPr>
          <p:nvPr/>
        </p:nvSpPr>
        <p:spPr bwMode="auto">
          <a:xfrm>
            <a:off x="2001838" y="3276600"/>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6" name="Rectangle 10">
            <a:extLst>
              <a:ext uri="{FF2B5EF4-FFF2-40B4-BE49-F238E27FC236}">
                <a16:creationId xmlns:a16="http://schemas.microsoft.com/office/drawing/2014/main" id="{4BD8D2B3-7221-6F4E-A3D4-A8242CD38B9D}"/>
              </a:ext>
            </a:extLst>
          </p:cNvPr>
          <p:cNvSpPr>
            <a:spLocks noChangeArrowheads="1"/>
          </p:cNvSpPr>
          <p:nvPr/>
        </p:nvSpPr>
        <p:spPr bwMode="auto">
          <a:xfrm>
            <a:off x="5638800" y="3286125"/>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0" name="Rectangle 7">
            <a:extLst>
              <a:ext uri="{FF2B5EF4-FFF2-40B4-BE49-F238E27FC236}">
                <a16:creationId xmlns:a16="http://schemas.microsoft.com/office/drawing/2014/main" id="{F7D7F14F-8221-944C-9289-03EDA08815FC}"/>
              </a:ext>
            </a:extLst>
          </p:cNvPr>
          <p:cNvSpPr>
            <a:spLocks noChangeArrowheads="1"/>
          </p:cNvSpPr>
          <p:nvPr/>
        </p:nvSpPr>
        <p:spPr bwMode="auto">
          <a:xfrm>
            <a:off x="2433261" y="1384300"/>
            <a:ext cx="796925" cy="1302446"/>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a:extLst>
              <a:ext uri="{FF2B5EF4-FFF2-40B4-BE49-F238E27FC236}">
                <a16:creationId xmlns:a16="http://schemas.microsoft.com/office/drawing/2014/main" id="{19FD146F-5D02-EF43-AFC5-76302FA01ADB}"/>
              </a:ext>
            </a:extLst>
          </p:cNvPr>
          <p:cNvSpPr txBox="1">
            <a:spLocks noChangeArrowheads="1"/>
          </p:cNvSpPr>
          <p:nvPr/>
        </p:nvSpPr>
        <p:spPr bwMode="auto">
          <a:xfrm>
            <a:off x="11064081" y="5160555"/>
            <a:ext cx="727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Carbohydrates are the most abundant biological molecule.</a:t>
            </a:r>
          </a:p>
        </p:txBody>
      </p:sp>
      <p:sp>
        <p:nvSpPr>
          <p:cNvPr id="21509" name="Text Box 6">
            <a:extLst>
              <a:ext uri="{FF2B5EF4-FFF2-40B4-BE49-F238E27FC236}">
                <a16:creationId xmlns:a16="http://schemas.microsoft.com/office/drawing/2014/main" id="{86F16E96-55F5-A84E-B87C-326E4BF63A87}"/>
              </a:ext>
            </a:extLst>
          </p:cNvPr>
          <p:cNvSpPr txBox="1">
            <a:spLocks noChangeArrowheads="1"/>
          </p:cNvSpPr>
          <p:nvPr/>
        </p:nvSpPr>
        <p:spPr bwMode="auto">
          <a:xfrm>
            <a:off x="10776857" y="4266178"/>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(C</a:t>
            </a:r>
            <a:r>
              <a:rPr lang="en-US" altLang="en-US" sz="2400" dirty="0">
                <a:latin typeface="Arial" panose="020B0604020202020204" pitchFamily="34" charset="0"/>
              </a:rPr>
              <a:t>·</a:t>
            </a:r>
            <a:r>
              <a:rPr lang="en-US" altLang="en-US" sz="2400" dirty="0">
                <a:latin typeface="Times" pitchFamily="2" charset="0"/>
                <a:cs typeface="Arial" panose="020B0604020202020204" pitchFamily="34" charset="0"/>
              </a:rPr>
              <a:t>H</a:t>
            </a:r>
            <a:r>
              <a:rPr lang="en-US" altLang="en-US" sz="2400" baseline="-25000" dirty="0">
                <a:latin typeface="Times" pitchFamily="2" charset="0"/>
                <a:cs typeface="Arial" panose="020B0604020202020204" pitchFamily="34" charset="0"/>
              </a:rPr>
              <a:t>2</a:t>
            </a:r>
            <a:r>
              <a:rPr lang="en-US" altLang="en-US" sz="2400" dirty="0">
                <a:latin typeface="Times" pitchFamily="2" charset="0"/>
                <a:cs typeface="Arial" panose="020B0604020202020204" pitchFamily="34" charset="0"/>
              </a:rPr>
              <a:t>O)</a:t>
            </a:r>
            <a:r>
              <a:rPr lang="en-US" altLang="en-US" sz="2400" baseline="-25000" dirty="0">
                <a:latin typeface="Times" pitchFamily="2" charset="0"/>
                <a:cs typeface="Arial" panose="020B0604020202020204" pitchFamily="34" charset="0"/>
              </a:rPr>
              <a:t>n (n≥3)</a:t>
            </a:r>
          </a:p>
        </p:txBody>
      </p:sp>
      <p:sp>
        <p:nvSpPr>
          <p:cNvPr id="21510" name="Text Box 7">
            <a:extLst>
              <a:ext uri="{FF2B5EF4-FFF2-40B4-BE49-F238E27FC236}">
                <a16:creationId xmlns:a16="http://schemas.microsoft.com/office/drawing/2014/main" id="{A413BB4A-EEA1-8046-8675-FC1FDA3FA051}"/>
              </a:ext>
            </a:extLst>
          </p:cNvPr>
          <p:cNvSpPr txBox="1">
            <a:spLocks noChangeArrowheads="1"/>
          </p:cNvSpPr>
          <p:nvPr/>
        </p:nvSpPr>
        <p:spPr bwMode="auto">
          <a:xfrm>
            <a:off x="11544523" y="41246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Energy storage</a:t>
            </a:r>
          </a:p>
        </p:txBody>
      </p:sp>
      <p:sp>
        <p:nvSpPr>
          <p:cNvPr id="21511" name="Text Box 8">
            <a:extLst>
              <a:ext uri="{FF2B5EF4-FFF2-40B4-BE49-F238E27FC236}">
                <a16:creationId xmlns:a16="http://schemas.microsoft.com/office/drawing/2014/main" id="{980F0053-4B80-C842-BDCB-074D63594807}"/>
              </a:ext>
            </a:extLst>
          </p:cNvPr>
          <p:cNvSpPr txBox="1">
            <a:spLocks noChangeArrowheads="1"/>
          </p:cNvSpPr>
          <p:nvPr/>
        </p:nvSpPr>
        <p:spPr bwMode="auto">
          <a:xfrm>
            <a:off x="9342438" y="3350030"/>
            <a:ext cx="257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Structural materials</a:t>
            </a:r>
          </a:p>
        </p:txBody>
      </p:sp>
      <p:sp>
        <p:nvSpPr>
          <p:cNvPr id="21512" name="Text Box 9">
            <a:extLst>
              <a:ext uri="{FF2B5EF4-FFF2-40B4-BE49-F238E27FC236}">
                <a16:creationId xmlns:a16="http://schemas.microsoft.com/office/drawing/2014/main" id="{B94789B9-D4B2-9B4C-8D0D-5D2DE5DA4D5F}"/>
              </a:ext>
            </a:extLst>
          </p:cNvPr>
          <p:cNvSpPr txBox="1">
            <a:spLocks noChangeArrowheads="1"/>
          </p:cNvSpPr>
          <p:nvPr/>
        </p:nvSpPr>
        <p:spPr bwMode="auto">
          <a:xfrm>
            <a:off x="10210800" y="1697038"/>
            <a:ext cx="170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and more….</a:t>
            </a:r>
          </a:p>
        </p:txBody>
      </p:sp>
      <p:pic>
        <p:nvPicPr>
          <p:cNvPr id="6" name="Picture 2" descr="Sandwalk: ABO Blood Types">
            <a:extLst>
              <a:ext uri="{FF2B5EF4-FFF2-40B4-BE49-F238E27FC236}">
                <a16:creationId xmlns:a16="http://schemas.microsoft.com/office/drawing/2014/main" id="{831496CC-41C7-7B30-D37E-BBF4398A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50895" y="1246580"/>
            <a:ext cx="6858000" cy="4145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_08_00">
            <a:extLst>
              <a:ext uri="{FF2B5EF4-FFF2-40B4-BE49-F238E27FC236}">
                <a16:creationId xmlns:a16="http://schemas.microsoft.com/office/drawing/2014/main" id="{390CADAA-D8C6-A109-0A5A-DCDAA94DE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47"/>
          <a:stretch>
            <a:fillRect/>
          </a:stretch>
        </p:blipFill>
        <p:spPr bwMode="auto">
          <a:xfrm>
            <a:off x="-13855" y="-31376"/>
            <a:ext cx="3477805" cy="3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idden housemates: cockroaches">
            <a:extLst>
              <a:ext uri="{FF2B5EF4-FFF2-40B4-BE49-F238E27FC236}">
                <a16:creationId xmlns:a16="http://schemas.microsoft.com/office/drawing/2014/main" id="{8F947446-E2AD-E7A4-0C6D-85BD3C2FA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1471" y="3469341"/>
            <a:ext cx="3397624" cy="3397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374771F-D1B1-E2A1-425F-4DC4A3DFAB2E}"/>
              </a:ext>
            </a:extLst>
          </p:cNvPr>
          <p:cNvPicPr>
            <a:picLocks noChangeAspect="1"/>
          </p:cNvPicPr>
          <p:nvPr/>
        </p:nvPicPr>
        <p:blipFill>
          <a:blip r:embed="rId5"/>
          <a:stretch>
            <a:fillRect/>
          </a:stretch>
        </p:blipFill>
        <p:spPr>
          <a:xfrm>
            <a:off x="2887291" y="-19052"/>
            <a:ext cx="2889663" cy="3448052"/>
          </a:xfrm>
          <a:prstGeom prst="rect">
            <a:avLst/>
          </a:prstGeom>
        </p:spPr>
      </p:pic>
      <p:pic>
        <p:nvPicPr>
          <p:cNvPr id="13" name="Picture 12">
            <a:extLst>
              <a:ext uri="{FF2B5EF4-FFF2-40B4-BE49-F238E27FC236}">
                <a16:creationId xmlns:a16="http://schemas.microsoft.com/office/drawing/2014/main" id="{6FAC10AD-C5A5-BDB1-66D8-098EDD664E73}"/>
              </a:ext>
            </a:extLst>
          </p:cNvPr>
          <p:cNvPicPr>
            <a:picLocks noChangeAspect="1"/>
          </p:cNvPicPr>
          <p:nvPr/>
        </p:nvPicPr>
        <p:blipFill>
          <a:blip r:embed="rId6"/>
          <a:stretch>
            <a:fillRect/>
          </a:stretch>
        </p:blipFill>
        <p:spPr>
          <a:xfrm>
            <a:off x="2203505" y="3390760"/>
            <a:ext cx="4064000" cy="3594100"/>
          </a:xfrm>
          <a:prstGeom prst="rect">
            <a:avLst/>
          </a:prstGeom>
        </p:spPr>
      </p:pic>
    </p:spTree>
    <p:extLst>
      <p:ext uri="{BB962C8B-B14F-4D97-AF65-F5344CB8AC3E}">
        <p14:creationId xmlns:p14="http://schemas.microsoft.com/office/powerpoint/2010/main" val="225652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5332225-5E31-0C49-9053-F83F9397DF5D}"/>
              </a:ext>
            </a:extLst>
          </p:cNvPr>
          <p:cNvSpPr>
            <a:spLocks noChangeArrowheads="1"/>
          </p:cNvSpPr>
          <p:nvPr/>
        </p:nvSpPr>
        <p:spPr bwMode="auto">
          <a:xfrm>
            <a:off x="457200" y="1447800"/>
            <a:ext cx="464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RNA backbone.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DNA backbone (2’ deoxyribose).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Phosphorylated derivatives ATP and NADH (metabolism)</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cAMP and cGMP (secondary messengers)</a:t>
            </a:r>
          </a:p>
        </p:txBody>
      </p:sp>
      <p:sp>
        <p:nvSpPr>
          <p:cNvPr id="3" name="Rectangle 2">
            <a:extLst>
              <a:ext uri="{FF2B5EF4-FFF2-40B4-BE49-F238E27FC236}">
                <a16:creationId xmlns:a16="http://schemas.microsoft.com/office/drawing/2014/main" id="{C95B807C-AF9B-6F44-8CA8-53F6310E3A13}"/>
              </a:ext>
            </a:extLst>
          </p:cNvPr>
          <p:cNvSpPr/>
          <p:nvPr/>
        </p:nvSpPr>
        <p:spPr>
          <a:xfrm>
            <a:off x="762000" y="685800"/>
            <a:ext cx="1467319"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Ribose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3555" name="Picture 3">
            <a:extLst>
              <a:ext uri="{FF2B5EF4-FFF2-40B4-BE49-F238E27FC236}">
                <a16:creationId xmlns:a16="http://schemas.microsoft.com/office/drawing/2014/main" id="{F0F8A00E-380F-C74A-9B28-3C71010C6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1749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8D06414A-59BA-DD48-AB74-26098989039B}"/>
              </a:ext>
            </a:extLst>
          </p:cNvPr>
          <p:cNvSpPr txBox="1">
            <a:spLocks noChangeArrowheads="1"/>
          </p:cNvSpPr>
          <p:nvPr/>
        </p:nvSpPr>
        <p:spPr bwMode="auto">
          <a:xfrm>
            <a:off x="533400" y="58674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l-GR" altLang="en-US" sz="1600"/>
              <a:t>β</a:t>
            </a:r>
            <a:r>
              <a:rPr lang="el-GR" altLang="en-US" sz="1600">
                <a:latin typeface="Arial" panose="020B0604020202020204" pitchFamily="34" charset="0"/>
                <a:cs typeface="Arial" panose="020B0604020202020204" pitchFamily="34" charset="0"/>
              </a:rPr>
              <a:t>-D-</a:t>
            </a:r>
            <a:r>
              <a:rPr lang="en-US" altLang="en-US" sz="1600">
                <a:latin typeface="Arial" panose="020B0604020202020204" pitchFamily="34" charset="0"/>
                <a:cs typeface="Arial" panose="020B0604020202020204" pitchFamily="34" charset="0"/>
              </a:rPr>
              <a:t>ribose</a:t>
            </a:r>
          </a:p>
          <a:p>
            <a:r>
              <a:rPr lang="en-US" altLang="en-US" sz="1600">
                <a:latin typeface="Arial" panose="020B0604020202020204" pitchFamily="34" charset="0"/>
                <a:cs typeface="Arial" panose="020B0604020202020204" pitchFamily="34" charset="0"/>
              </a:rPr>
              <a:t>(furanose : 5-membered ring)</a:t>
            </a:r>
          </a:p>
          <a:p>
            <a:r>
              <a:rPr lang="el-GR" altLang="en-US" sz="1600"/>
              <a:t>β</a:t>
            </a:r>
            <a:r>
              <a:rPr lang="en-US" altLang="en-US" sz="1600"/>
              <a:t> </a:t>
            </a:r>
            <a:r>
              <a:rPr lang="en-US" altLang="en-US" sz="1600">
                <a:latin typeface="Arial" panose="020B0604020202020204" pitchFamily="34" charset="0"/>
                <a:cs typeface="Arial" panose="020B0604020202020204" pitchFamily="34" charset="0"/>
              </a:rPr>
              <a:t>=&gt; 1 OH (aka 1’ OH) is on the same side of the ring plane as CH</a:t>
            </a:r>
            <a:r>
              <a:rPr lang="en-US" altLang="en-US" sz="1600" baseline="-25000">
                <a:latin typeface="Arial" panose="020B0604020202020204" pitchFamily="34" charset="0"/>
                <a:cs typeface="Arial" panose="020B0604020202020204" pitchFamily="34" charset="0"/>
              </a:rPr>
              <a:t>2</a:t>
            </a:r>
            <a:r>
              <a:rPr lang="en-US" altLang="en-US" sz="1600">
                <a:latin typeface="Arial" panose="020B0604020202020204" pitchFamily="34" charset="0"/>
                <a:cs typeface="Arial" panose="020B0604020202020204" pitchFamily="34" charset="0"/>
              </a:rPr>
              <a:t>OH)</a:t>
            </a:r>
          </a:p>
        </p:txBody>
      </p:sp>
      <p:pic>
        <p:nvPicPr>
          <p:cNvPr id="23557" name="Picture 5">
            <a:extLst>
              <a:ext uri="{FF2B5EF4-FFF2-40B4-BE49-F238E27FC236}">
                <a16:creationId xmlns:a16="http://schemas.microsoft.com/office/drawing/2014/main" id="{8D254F93-9E82-404B-B9C7-C8F126AF7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066800"/>
            <a:ext cx="2971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un_08_p221a">
            <a:extLst>
              <a:ext uri="{FF2B5EF4-FFF2-40B4-BE49-F238E27FC236}">
                <a16:creationId xmlns:a16="http://schemas.microsoft.com/office/drawing/2014/main" id="{5D75D0FA-6184-9D40-B668-5B5A0B4F5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96227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5">
            <a:extLst>
              <a:ext uri="{FF2B5EF4-FFF2-40B4-BE49-F238E27FC236}">
                <a16:creationId xmlns:a16="http://schemas.microsoft.com/office/drawing/2014/main" id="{F9D0D2F5-8321-0049-ADB8-66DB1B98F62D}"/>
              </a:ext>
            </a:extLst>
          </p:cNvPr>
          <p:cNvSpPr txBox="1">
            <a:spLocks noChangeArrowheads="1"/>
          </p:cNvSpPr>
          <p:nvPr/>
        </p:nvSpPr>
        <p:spPr bwMode="auto">
          <a:xfrm>
            <a:off x="228600" y="1066800"/>
            <a:ext cx="588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4 chiral carbons</a:t>
            </a:r>
          </a:p>
          <a:p>
            <a:r>
              <a:rPr lang="en-US" altLang="en-US">
                <a:latin typeface="Arial" panose="020B0604020202020204" pitchFamily="34" charset="0"/>
                <a:cs typeface="Arial" panose="020B0604020202020204" pitchFamily="34" charset="0"/>
              </a:rPr>
              <a:t>2</a:t>
            </a:r>
            <a:r>
              <a:rPr lang="en-US" altLang="en-US" baseline="30000">
                <a:latin typeface="Arial" panose="020B0604020202020204" pitchFamily="34" charset="0"/>
                <a:cs typeface="Arial" panose="020B0604020202020204" pitchFamily="34" charset="0"/>
              </a:rPr>
              <a:t>4</a:t>
            </a:r>
            <a:r>
              <a:rPr lang="en-US" altLang="en-US">
                <a:latin typeface="Arial" panose="020B0604020202020204" pitchFamily="34" charset="0"/>
                <a:cs typeface="Arial" panose="020B0604020202020204" pitchFamily="34" charset="0"/>
              </a:rPr>
              <a:t>=16 possible aldohexose stereoisomers</a:t>
            </a:r>
          </a:p>
        </p:txBody>
      </p:sp>
      <p:sp>
        <p:nvSpPr>
          <p:cNvPr id="24579" name="Rectangle 6">
            <a:extLst>
              <a:ext uri="{FF2B5EF4-FFF2-40B4-BE49-F238E27FC236}">
                <a16:creationId xmlns:a16="http://schemas.microsoft.com/office/drawing/2014/main" id="{DA232280-BADB-754A-B19E-4CA41BA4C7F9}"/>
              </a:ext>
            </a:extLst>
          </p:cNvPr>
          <p:cNvSpPr>
            <a:spLocks noChangeArrowheads="1"/>
          </p:cNvSpPr>
          <p:nvPr/>
        </p:nvSpPr>
        <p:spPr bwMode="auto">
          <a:xfrm>
            <a:off x="6096000" y="3657600"/>
            <a:ext cx="2438400" cy="609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80" name="TextBox 7">
            <a:extLst>
              <a:ext uri="{FF2B5EF4-FFF2-40B4-BE49-F238E27FC236}">
                <a16:creationId xmlns:a16="http://schemas.microsoft.com/office/drawing/2014/main" id="{29C87BD8-B52E-6548-A76D-071F7197ACE9}"/>
              </a:ext>
            </a:extLst>
          </p:cNvPr>
          <p:cNvSpPr txBox="1">
            <a:spLocks noChangeArrowheads="1"/>
          </p:cNvSpPr>
          <p:nvPr/>
        </p:nvSpPr>
        <p:spPr bwMode="auto">
          <a:xfrm>
            <a:off x="5410200" y="3657600"/>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b="1"/>
              <a:t>D</a:t>
            </a:r>
          </a:p>
        </p:txBody>
      </p:sp>
      <p:sp>
        <p:nvSpPr>
          <p:cNvPr id="24581" name="TextBox 8">
            <a:extLst>
              <a:ext uri="{FF2B5EF4-FFF2-40B4-BE49-F238E27FC236}">
                <a16:creationId xmlns:a16="http://schemas.microsoft.com/office/drawing/2014/main" id="{90AE0562-8BE4-F241-9901-9EA54640F2A7}"/>
              </a:ext>
            </a:extLst>
          </p:cNvPr>
          <p:cNvSpPr txBox="1">
            <a:spLocks noChangeArrowheads="1"/>
          </p:cNvSpPr>
          <p:nvPr/>
        </p:nvSpPr>
        <p:spPr bwMode="auto">
          <a:xfrm>
            <a:off x="228600" y="19812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source of energy </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metabolic intermediate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primary product of photosynthesis</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cellulose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(amylose) glycogen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chitin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sucrose (glucose-fructose)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lactose (glucose-galactose)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aka dextrose</a:t>
            </a:r>
          </a:p>
          <a:p>
            <a:pPr>
              <a:buFont typeface="Arial" panose="020B0604020202020204" pitchFamily="34" charset="0"/>
              <a:buChar char="•"/>
            </a:pPr>
            <a:endParaRPr lang="en-US" altLang="en-US" sz="160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Draw the Fischer projection (linear), Hayworth Projection (cyclic).</a:t>
            </a:r>
          </a:p>
        </p:txBody>
      </p:sp>
      <p:sp>
        <p:nvSpPr>
          <p:cNvPr id="7" name="Rectangle 6">
            <a:extLst>
              <a:ext uri="{FF2B5EF4-FFF2-40B4-BE49-F238E27FC236}">
                <a16:creationId xmlns:a16="http://schemas.microsoft.com/office/drawing/2014/main" id="{F499AA9E-B751-4248-9F2F-7D66D0C591E5}"/>
              </a:ext>
            </a:extLst>
          </p:cNvPr>
          <p:cNvSpPr/>
          <p:nvPr/>
        </p:nvSpPr>
        <p:spPr>
          <a:xfrm>
            <a:off x="381000" y="228600"/>
            <a:ext cx="2108645"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D-Glucose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4583" name="Picture 1">
            <a:extLst>
              <a:ext uri="{FF2B5EF4-FFF2-40B4-BE49-F238E27FC236}">
                <a16:creationId xmlns:a16="http://schemas.microsoft.com/office/drawing/2014/main" id="{3CA57FAF-F831-8646-B13C-7267B80D10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05400"/>
            <a:ext cx="1477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2">
            <a:extLst>
              <a:ext uri="{FF2B5EF4-FFF2-40B4-BE49-F238E27FC236}">
                <a16:creationId xmlns:a16="http://schemas.microsoft.com/office/drawing/2014/main" id="{6BB4A3BB-E382-5743-BAA9-893E738B7027}"/>
              </a:ext>
            </a:extLst>
          </p:cNvPr>
          <p:cNvSpPr>
            <a:spLocks noChangeArrowheads="1"/>
          </p:cNvSpPr>
          <p:nvPr/>
        </p:nvSpPr>
        <p:spPr bwMode="auto">
          <a:xfrm>
            <a:off x="2743200" y="5791200"/>
            <a:ext cx="284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β</a:t>
            </a:r>
            <a:r>
              <a:rPr lang="en-US" altLang="en-US" sz="1600">
                <a:latin typeface="Arial" panose="020B0604020202020204" pitchFamily="34" charset="0"/>
                <a:cs typeface="Arial" panose="020B0604020202020204" pitchFamily="34" charset="0"/>
              </a:rPr>
              <a:t>-D-Glucose</a:t>
            </a:r>
          </a:p>
          <a:p>
            <a:r>
              <a:rPr lang="en-US" altLang="en-US" sz="1600">
                <a:latin typeface="Arial" panose="020B0604020202020204" pitchFamily="34" charset="0"/>
                <a:cs typeface="Arial" panose="020B0604020202020204" pitchFamily="34" charset="0"/>
              </a:rPr>
              <a:t>(pyranose: 6-membered ring)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897D7BC-7727-8A49-A920-F51BE92BB24A}"/>
              </a:ext>
            </a:extLst>
          </p:cNvPr>
          <p:cNvSpPr>
            <a:spLocks noGrp="1" noChangeArrowheads="1"/>
          </p:cNvSpPr>
          <p:nvPr>
            <p:ph type="title"/>
          </p:nvPr>
        </p:nvSpPr>
        <p:spPr>
          <a:xfrm>
            <a:off x="685800" y="0"/>
            <a:ext cx="7772400" cy="1143000"/>
          </a:xfrm>
        </p:spPr>
        <p:txBody>
          <a:bodyPr/>
          <a:lstStyle/>
          <a:p>
            <a:pPr eaLnBrk="1" hangingPunct="1"/>
            <a:r>
              <a:rPr lang="en-US" altLang="en-US">
                <a:solidFill>
                  <a:srgbClr val="2FB0DC"/>
                </a:solidFill>
              </a:rPr>
              <a:t>Drawing  Monosaccharides</a:t>
            </a:r>
          </a:p>
        </p:txBody>
      </p:sp>
      <p:sp>
        <p:nvSpPr>
          <p:cNvPr id="30722" name="Rectangle 4">
            <a:extLst>
              <a:ext uri="{FF2B5EF4-FFF2-40B4-BE49-F238E27FC236}">
                <a16:creationId xmlns:a16="http://schemas.microsoft.com/office/drawing/2014/main" id="{7DD09AA2-CD6E-5F4D-BBEA-2D03EAE0FA40}"/>
              </a:ext>
            </a:extLst>
          </p:cNvPr>
          <p:cNvSpPr>
            <a:spLocks noGrp="1" noChangeArrowheads="1"/>
          </p:cNvSpPr>
          <p:nvPr>
            <p:ph type="body" sz="half" idx="2"/>
          </p:nvPr>
        </p:nvSpPr>
        <p:spPr>
          <a:xfrm>
            <a:off x="5029200" y="1524000"/>
            <a:ext cx="3810000" cy="4876800"/>
          </a:xfrm>
        </p:spPr>
        <p:txBody>
          <a:bodyPr/>
          <a:lstStyle/>
          <a:p>
            <a:pPr eaLnBrk="1" hangingPunct="1">
              <a:lnSpc>
                <a:spcPct val="110000"/>
              </a:lnSpc>
              <a:spcBef>
                <a:spcPct val="30000"/>
              </a:spcBef>
            </a:pPr>
            <a:r>
              <a:rPr lang="en-US" altLang="en-US" sz="2400" dirty="0"/>
              <a:t>Chiral compounds can be drawn using perspective formulas.</a:t>
            </a:r>
          </a:p>
          <a:p>
            <a:pPr eaLnBrk="1" hangingPunct="1">
              <a:lnSpc>
                <a:spcPct val="110000"/>
              </a:lnSpc>
              <a:spcBef>
                <a:spcPct val="30000"/>
              </a:spcBef>
            </a:pPr>
            <a:r>
              <a:rPr lang="en-US" altLang="en-US" sz="2400" dirty="0"/>
              <a:t>However, chiral carbohydrates are usually represented by Fischer projections.</a:t>
            </a:r>
          </a:p>
          <a:p>
            <a:pPr eaLnBrk="1" hangingPunct="1">
              <a:lnSpc>
                <a:spcPct val="110000"/>
              </a:lnSpc>
              <a:spcBef>
                <a:spcPct val="30000"/>
              </a:spcBef>
            </a:pPr>
            <a:r>
              <a:rPr lang="en-US" altLang="en-US" sz="2400" dirty="0"/>
              <a:t>Horizontal bonds are pointing toward you; vertical bonds are projecting away from you.</a:t>
            </a:r>
          </a:p>
          <a:p>
            <a:pPr eaLnBrk="1" hangingPunct="1">
              <a:lnSpc>
                <a:spcPct val="110000"/>
              </a:lnSpc>
              <a:spcBef>
                <a:spcPct val="30000"/>
              </a:spcBef>
            </a:pPr>
            <a:endParaRPr lang="en-US" altLang="en-US" sz="2400" dirty="0"/>
          </a:p>
        </p:txBody>
      </p:sp>
      <p:sp>
        <p:nvSpPr>
          <p:cNvPr id="30723" name="Line 4">
            <a:extLst>
              <a:ext uri="{FF2B5EF4-FFF2-40B4-BE49-F238E27FC236}">
                <a16:creationId xmlns:a16="http://schemas.microsoft.com/office/drawing/2014/main" id="{A6C3E82C-4BD8-0445-9246-B7F8BB1E4247}"/>
              </a:ext>
            </a:extLst>
          </p:cNvPr>
          <p:cNvSpPr>
            <a:spLocks noChangeShapeType="1"/>
          </p:cNvSpPr>
          <p:nvPr/>
        </p:nvSpPr>
        <p:spPr bwMode="auto">
          <a:xfrm>
            <a:off x="304800" y="10668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24" name="Picture 6" descr="The next model is the Fischer projection formula (labeled at the bottom). These resemble Kekule structures in that they are one-dimensional, but they show common groups as a chemical formula. On the left is D-glyceraldehyde. The central carbon is bonded above to the yellow-shaded CHO, below to the blue-shaded CH2OH, to the hydrogen on the left, and to the red-shaded OH on the right. To the right is the L-glyceraldehyde. Here, the key difference is that the red-shaded OH is now bonded to the left side of the carbon, not the right side.">
            <a:extLst>
              <a:ext uri="{FF2B5EF4-FFF2-40B4-BE49-F238E27FC236}">
                <a16:creationId xmlns:a16="http://schemas.microsoft.com/office/drawing/2014/main" id="{57C1B839-E7C7-FC44-9E54-4972AC956B79}"/>
              </a:ext>
            </a:extLst>
          </p:cNvPr>
          <p:cNvPicPr>
            <a:picLocks noChangeAspect="1"/>
          </p:cNvPicPr>
          <p:nvPr/>
        </p:nvPicPr>
        <p:blipFill rotWithShape="1">
          <a:blip r:embed="rId3">
            <a:extLst>
              <a:ext uri="{28A0092B-C50C-407E-A947-70E740481C1C}">
                <a14:useLocalDpi xmlns:a14="http://schemas.microsoft.com/office/drawing/2010/main" val="0"/>
              </a:ext>
            </a:extLst>
          </a:blip>
          <a:srcRect b="10883"/>
          <a:stretch/>
        </p:blipFill>
        <p:spPr bwMode="auto">
          <a:xfrm>
            <a:off x="304800" y="1524001"/>
            <a:ext cx="4665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he final model is the perspective formula (labeled below). Here, the D-glyceraldehyde on the left, has dashed wedges to the CHO and CH2OH and solid wedges to the H and OH. To the right, the L-glyceraldehyde has the same pattern of wedges, but the red-shaded OH is on the left side of the central carbon instead of the right. ">
            <a:extLst>
              <a:ext uri="{FF2B5EF4-FFF2-40B4-BE49-F238E27FC236}">
                <a16:creationId xmlns:a16="http://schemas.microsoft.com/office/drawing/2014/main" id="{24AB12A8-4B9C-164B-A26E-0D3F6B21A3A5}"/>
              </a:ext>
            </a:extLst>
          </p:cNvPr>
          <p:cNvPicPr>
            <a:picLocks noChangeAspect="1"/>
          </p:cNvPicPr>
          <p:nvPr/>
        </p:nvPicPr>
        <p:blipFill rotWithShape="1">
          <a:blip r:embed="rId4">
            <a:extLst>
              <a:ext uri="{28A0092B-C50C-407E-A947-70E740481C1C}">
                <a14:useLocalDpi xmlns:a14="http://schemas.microsoft.com/office/drawing/2010/main" val="0"/>
              </a:ext>
            </a:extLst>
          </a:blip>
          <a:srcRect b="9316"/>
          <a:stretch/>
        </p:blipFill>
        <p:spPr bwMode="auto">
          <a:xfrm>
            <a:off x="304800" y="4191001"/>
            <a:ext cx="4665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93DBCCB-BE72-9B4F-87E1-7E5DDD17033A}"/>
              </a:ext>
            </a:extLst>
          </p:cNvPr>
          <p:cNvSpPr/>
          <p:nvPr/>
        </p:nvSpPr>
        <p:spPr>
          <a:xfrm>
            <a:off x="4427569" y="3198168"/>
            <a:ext cx="288862" cy="461665"/>
          </a:xfrm>
          <a:prstGeom prst="rect">
            <a:avLst/>
          </a:prstGeom>
        </p:spPr>
        <p:txBody>
          <a:bodyPr wrap="none">
            <a:spAutoFit/>
          </a:bodyPr>
          <a:lstStyle/>
          <a:p>
            <a:r>
              <a:rPr lang="en-US" cap="small" dirty="0">
                <a:latin typeface="Calibri" charset="0"/>
                <a:ea typeface="MS PGothic" charset="0"/>
              </a:rPr>
              <a:t>l</a:t>
            </a:r>
            <a:endParaRPr lang="en-US" dirty="0"/>
          </a:p>
        </p:txBody>
      </p:sp>
    </p:spTree>
    <p:extLst>
      <p:ext uri="{BB962C8B-B14F-4D97-AF65-F5344CB8AC3E}">
        <p14:creationId xmlns:p14="http://schemas.microsoft.com/office/powerpoint/2010/main" val="213873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5BF3D-17F3-354C-B804-86650C23D642}"/>
              </a:ext>
            </a:extLst>
          </p:cNvPr>
          <p:cNvSpPr>
            <a:spLocks noGrp="1"/>
          </p:cNvSpPr>
          <p:nvPr>
            <p:ph type="ctrTitle"/>
          </p:nvPr>
        </p:nvSpPr>
        <p:spPr/>
        <p:txBody>
          <a:bodyPr/>
          <a:lstStyle/>
          <a:p>
            <a:r>
              <a:rPr lang="en-US" dirty="0" err="1"/>
              <a:t>PyMol</a:t>
            </a:r>
            <a:endParaRPr lang="en-US" dirty="0"/>
          </a:p>
        </p:txBody>
      </p:sp>
      <p:sp>
        <p:nvSpPr>
          <p:cNvPr id="4" name="Subtitle 3">
            <a:extLst>
              <a:ext uri="{FF2B5EF4-FFF2-40B4-BE49-F238E27FC236}">
                <a16:creationId xmlns:a16="http://schemas.microsoft.com/office/drawing/2014/main" id="{EA83E765-D2B7-1C4A-8CA7-19D7FEE3BE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00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92E79E-9AD4-BA49-BC8B-B9178CA6BBA7}"/>
              </a:ext>
            </a:extLst>
          </p:cNvPr>
          <p:cNvPicPr>
            <a:picLocks noChangeAspect="1"/>
          </p:cNvPicPr>
          <p:nvPr/>
        </p:nvPicPr>
        <p:blipFill>
          <a:blip r:embed="rId2"/>
          <a:stretch>
            <a:fillRect/>
          </a:stretch>
        </p:blipFill>
        <p:spPr>
          <a:xfrm flipH="1">
            <a:off x="838200" y="304800"/>
            <a:ext cx="1003302" cy="2603305"/>
          </a:xfrm>
          <a:prstGeom prst="rect">
            <a:avLst/>
          </a:prstGeom>
        </p:spPr>
      </p:pic>
      <p:pic>
        <p:nvPicPr>
          <p:cNvPr id="12" name="Picture 11">
            <a:extLst>
              <a:ext uri="{FF2B5EF4-FFF2-40B4-BE49-F238E27FC236}">
                <a16:creationId xmlns:a16="http://schemas.microsoft.com/office/drawing/2014/main" id="{B3200198-5109-AE46-9103-0023F66A1EB4}"/>
              </a:ext>
            </a:extLst>
          </p:cNvPr>
          <p:cNvPicPr>
            <a:picLocks noChangeAspect="1"/>
          </p:cNvPicPr>
          <p:nvPr/>
        </p:nvPicPr>
        <p:blipFill>
          <a:blip r:embed="rId3"/>
          <a:stretch>
            <a:fillRect/>
          </a:stretch>
        </p:blipFill>
        <p:spPr>
          <a:xfrm flipH="1">
            <a:off x="2271760" y="304800"/>
            <a:ext cx="1209243" cy="2613866"/>
          </a:xfrm>
          <a:prstGeom prst="rect">
            <a:avLst/>
          </a:prstGeom>
        </p:spPr>
      </p:pic>
      <p:pic>
        <p:nvPicPr>
          <p:cNvPr id="13" name="Picture 12">
            <a:extLst>
              <a:ext uri="{FF2B5EF4-FFF2-40B4-BE49-F238E27FC236}">
                <a16:creationId xmlns:a16="http://schemas.microsoft.com/office/drawing/2014/main" id="{3266138D-060B-ED47-85C8-CAC6CD57B171}"/>
              </a:ext>
            </a:extLst>
          </p:cNvPr>
          <p:cNvPicPr>
            <a:picLocks noChangeAspect="1"/>
          </p:cNvPicPr>
          <p:nvPr/>
        </p:nvPicPr>
        <p:blipFill>
          <a:blip r:embed="rId4"/>
          <a:stretch>
            <a:fillRect/>
          </a:stretch>
        </p:blipFill>
        <p:spPr>
          <a:xfrm flipH="1">
            <a:off x="4237790" y="336452"/>
            <a:ext cx="1351817" cy="2640268"/>
          </a:xfrm>
          <a:prstGeom prst="rect">
            <a:avLst/>
          </a:prstGeom>
        </p:spPr>
      </p:pic>
      <p:pic>
        <p:nvPicPr>
          <p:cNvPr id="15" name="Picture 14">
            <a:extLst>
              <a:ext uri="{FF2B5EF4-FFF2-40B4-BE49-F238E27FC236}">
                <a16:creationId xmlns:a16="http://schemas.microsoft.com/office/drawing/2014/main" id="{9ED50213-303C-AD43-852A-2F14F2F3CDE4}"/>
              </a:ext>
            </a:extLst>
          </p:cNvPr>
          <p:cNvPicPr>
            <a:picLocks noChangeAspect="1"/>
          </p:cNvPicPr>
          <p:nvPr/>
        </p:nvPicPr>
        <p:blipFill>
          <a:blip r:embed="rId5"/>
          <a:stretch>
            <a:fillRect/>
          </a:stretch>
        </p:blipFill>
        <p:spPr>
          <a:xfrm flipH="1">
            <a:off x="6032094" y="353430"/>
            <a:ext cx="1425745" cy="2634988"/>
          </a:xfrm>
          <a:prstGeom prst="rect">
            <a:avLst/>
          </a:prstGeom>
        </p:spPr>
      </p:pic>
      <p:pic>
        <p:nvPicPr>
          <p:cNvPr id="16" name="Picture 15">
            <a:extLst>
              <a:ext uri="{FF2B5EF4-FFF2-40B4-BE49-F238E27FC236}">
                <a16:creationId xmlns:a16="http://schemas.microsoft.com/office/drawing/2014/main" id="{0947D9D9-CCF2-A348-8F8C-15E73107EA2F}"/>
              </a:ext>
            </a:extLst>
          </p:cNvPr>
          <p:cNvPicPr>
            <a:picLocks noChangeAspect="1"/>
          </p:cNvPicPr>
          <p:nvPr/>
        </p:nvPicPr>
        <p:blipFill>
          <a:blip r:embed="rId6"/>
          <a:stretch>
            <a:fillRect/>
          </a:stretch>
        </p:blipFill>
        <p:spPr>
          <a:xfrm flipH="1">
            <a:off x="7912098" y="290064"/>
            <a:ext cx="1003302" cy="2698354"/>
          </a:xfrm>
          <a:prstGeom prst="rect">
            <a:avLst/>
          </a:prstGeom>
        </p:spPr>
      </p:pic>
      <p:pic>
        <p:nvPicPr>
          <p:cNvPr id="17" name="Picture 16">
            <a:extLst>
              <a:ext uri="{FF2B5EF4-FFF2-40B4-BE49-F238E27FC236}">
                <a16:creationId xmlns:a16="http://schemas.microsoft.com/office/drawing/2014/main" id="{A4A700DB-AAE0-7644-B0D9-13EA1CABB390}"/>
              </a:ext>
            </a:extLst>
          </p:cNvPr>
          <p:cNvPicPr>
            <a:picLocks noChangeAspect="1"/>
          </p:cNvPicPr>
          <p:nvPr/>
        </p:nvPicPr>
        <p:blipFill>
          <a:blip r:embed="rId7"/>
          <a:stretch>
            <a:fillRect/>
          </a:stretch>
        </p:blipFill>
        <p:spPr>
          <a:xfrm>
            <a:off x="4050098" y="3429000"/>
            <a:ext cx="1727200" cy="3009900"/>
          </a:xfrm>
          <a:prstGeom prst="rect">
            <a:avLst/>
          </a:prstGeom>
        </p:spPr>
      </p:pic>
      <p:sp>
        <p:nvSpPr>
          <p:cNvPr id="18" name="TextBox 17">
            <a:extLst>
              <a:ext uri="{FF2B5EF4-FFF2-40B4-BE49-F238E27FC236}">
                <a16:creationId xmlns:a16="http://schemas.microsoft.com/office/drawing/2014/main" id="{FDC09E99-ACAD-F341-BF16-3DA0AF3E9F30}"/>
              </a:ext>
            </a:extLst>
          </p:cNvPr>
          <p:cNvSpPr txBox="1"/>
          <p:nvPr/>
        </p:nvSpPr>
        <p:spPr>
          <a:xfrm rot="5400000">
            <a:off x="700889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0" name="TextBox 19">
            <a:extLst>
              <a:ext uri="{FF2B5EF4-FFF2-40B4-BE49-F238E27FC236}">
                <a16:creationId xmlns:a16="http://schemas.microsoft.com/office/drawing/2014/main" id="{159F9071-D931-1049-BA25-C29DE3694E7F}"/>
              </a:ext>
            </a:extLst>
          </p:cNvPr>
          <p:cNvSpPr txBox="1"/>
          <p:nvPr/>
        </p:nvSpPr>
        <p:spPr>
          <a:xfrm rot="5400000">
            <a:off x="1432883"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1" name="TextBox 20">
            <a:extLst>
              <a:ext uri="{FF2B5EF4-FFF2-40B4-BE49-F238E27FC236}">
                <a16:creationId xmlns:a16="http://schemas.microsoft.com/office/drawing/2014/main" id="{DAE22623-1280-B342-9DDB-400D9C5D6346}"/>
              </a:ext>
            </a:extLst>
          </p:cNvPr>
          <p:cNvSpPr txBox="1"/>
          <p:nvPr/>
        </p:nvSpPr>
        <p:spPr>
          <a:xfrm rot="5400000">
            <a:off x="3308489"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2" name="TextBox 21">
            <a:extLst>
              <a:ext uri="{FF2B5EF4-FFF2-40B4-BE49-F238E27FC236}">
                <a16:creationId xmlns:a16="http://schemas.microsoft.com/office/drawing/2014/main" id="{936C21D6-F638-8A48-97B2-443B2E8F24CE}"/>
              </a:ext>
            </a:extLst>
          </p:cNvPr>
          <p:cNvSpPr txBox="1"/>
          <p:nvPr/>
        </p:nvSpPr>
        <p:spPr>
          <a:xfrm rot="5400000">
            <a:off x="10287000" y="2362200"/>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3" name="TextBox 22">
            <a:extLst>
              <a:ext uri="{FF2B5EF4-FFF2-40B4-BE49-F238E27FC236}">
                <a16:creationId xmlns:a16="http://schemas.microsoft.com/office/drawing/2014/main" id="{BA708620-0E3C-2348-9BAC-6003AC28B9F9}"/>
              </a:ext>
            </a:extLst>
          </p:cNvPr>
          <p:cNvSpPr txBox="1"/>
          <p:nvPr/>
        </p:nvSpPr>
        <p:spPr>
          <a:xfrm rot="5400000">
            <a:off x="525347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 name="TextBox 1">
            <a:extLst>
              <a:ext uri="{FF2B5EF4-FFF2-40B4-BE49-F238E27FC236}">
                <a16:creationId xmlns:a16="http://schemas.microsoft.com/office/drawing/2014/main" id="{13F41E15-11B7-5C0B-8A53-DF1F9A7E6204}"/>
              </a:ext>
            </a:extLst>
          </p:cNvPr>
          <p:cNvSpPr txBox="1">
            <a:spLocks noChangeArrowheads="1"/>
          </p:cNvSpPr>
          <p:nvPr/>
        </p:nvSpPr>
        <p:spPr bwMode="auto">
          <a:xfrm>
            <a:off x="1551970" y="4356702"/>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Fischer Projection</a:t>
            </a:r>
          </a:p>
        </p:txBody>
      </p:sp>
    </p:spTree>
    <p:extLst>
      <p:ext uri="{BB962C8B-B14F-4D97-AF65-F5344CB8AC3E}">
        <p14:creationId xmlns:p14="http://schemas.microsoft.com/office/powerpoint/2010/main" val="3708002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tt4_fig_11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51888"/>
            <a:ext cx="8534400" cy="2554224"/>
          </a:xfrm>
          <a:prstGeom prst="rect">
            <a:avLst/>
          </a:prstGeom>
        </p:spPr>
      </p:pic>
      <p:sp>
        <p:nvSpPr>
          <p:cNvPr id="4" name="Rectangle 3">
            <a:extLst>
              <a:ext uri="{FF2B5EF4-FFF2-40B4-BE49-F238E27FC236}">
                <a16:creationId xmlns:a16="http://schemas.microsoft.com/office/drawing/2014/main" id="{BEA203D3-3CBD-E443-B27A-245C6703030A}"/>
              </a:ext>
            </a:extLst>
          </p:cNvPr>
          <p:cNvSpPr/>
          <p:nvPr/>
        </p:nvSpPr>
        <p:spPr>
          <a:xfrm>
            <a:off x="304800" y="950178"/>
            <a:ext cx="8534400" cy="5832366"/>
          </a:xfrm>
          <a:prstGeom prst="rect">
            <a:avLst/>
          </a:prstGeom>
        </p:spPr>
        <p:txBody>
          <a:bodyPr wrap="square">
            <a:spAutoFit/>
          </a:bodyPr>
          <a:lstStyle/>
          <a:p>
            <a:r>
              <a:rPr lang="en-US" dirty="0">
                <a:solidFill>
                  <a:srgbClr val="343434"/>
                </a:solidFill>
                <a:latin typeface="Georgia" panose="02040502050405020303" pitchFamily="18" charset="0"/>
              </a:rPr>
              <a:t>In a linear Fischer projection, the horizontal bonds point out of the page and the vertical bonds point below the page. </a:t>
            </a: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pPr>
              <a:spcAft>
                <a:spcPts val="600"/>
              </a:spcAft>
            </a:pPr>
            <a:r>
              <a:rPr lang="en-US" dirty="0">
                <a:solidFill>
                  <a:srgbClr val="343434"/>
                </a:solidFill>
                <a:latin typeface="Georgia" panose="02040502050405020303" pitchFamily="18" charset="0"/>
              </a:rPr>
              <a:t>Glucose cyclizes to form a six-membered ring represented by a Haworth projection, in which the heaviest bonds point out from the plane of the page. </a:t>
            </a:r>
          </a:p>
          <a:p>
            <a:r>
              <a:rPr lang="en-US" dirty="0">
                <a:solidFill>
                  <a:srgbClr val="343434"/>
                </a:solidFill>
                <a:latin typeface="Georgia" panose="02040502050405020303" pitchFamily="18" charset="0"/>
              </a:rPr>
              <a:t>The </a:t>
            </a:r>
            <a:r>
              <a:rPr lang="el-GR" dirty="0">
                <a:solidFill>
                  <a:srgbClr val="343434"/>
                </a:solidFill>
                <a:latin typeface="Georgia" panose="02040502050405020303" pitchFamily="18" charset="0"/>
              </a:rPr>
              <a:t>α </a:t>
            </a:r>
            <a:r>
              <a:rPr lang="en-US" dirty="0">
                <a:solidFill>
                  <a:srgbClr val="343434"/>
                </a:solidFill>
                <a:latin typeface="Georgia" panose="02040502050405020303" pitchFamily="18" charset="0"/>
              </a:rPr>
              <a:t>and </a:t>
            </a:r>
            <a:r>
              <a:rPr lang="el-GR" dirty="0">
                <a:solidFill>
                  <a:srgbClr val="343434"/>
                </a:solidFill>
                <a:latin typeface="Georgia" panose="02040502050405020303" pitchFamily="18" charset="0"/>
              </a:rPr>
              <a:t>β </a:t>
            </a:r>
            <a:r>
              <a:rPr lang="en-US" dirty="0">
                <a:solidFill>
                  <a:srgbClr val="343434"/>
                </a:solidFill>
                <a:latin typeface="Georgia" panose="02040502050405020303" pitchFamily="18" charset="0"/>
              </a:rPr>
              <a:t>anomers freely interconvert so these two forms are considered these same sugar.</a:t>
            </a:r>
            <a:endParaRPr lang="en-US" dirty="0"/>
          </a:p>
        </p:txBody>
      </p:sp>
    </p:spTree>
    <p:extLst>
      <p:ext uri="{BB962C8B-B14F-4D97-AF65-F5344CB8AC3E}">
        <p14:creationId xmlns:p14="http://schemas.microsoft.com/office/powerpoint/2010/main" val="86060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fig_08_04">
            <a:extLst>
              <a:ext uri="{FF2B5EF4-FFF2-40B4-BE49-F238E27FC236}">
                <a16:creationId xmlns:a16="http://schemas.microsoft.com/office/drawing/2014/main" id="{4729231D-A369-FB48-BCA8-480AA1A7D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31"/>
          <a:stretch>
            <a:fillRect/>
          </a:stretch>
        </p:blipFill>
        <p:spPr bwMode="auto">
          <a:xfrm>
            <a:off x="304800" y="1930400"/>
            <a:ext cx="85312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a:extLst>
              <a:ext uri="{FF2B5EF4-FFF2-40B4-BE49-F238E27FC236}">
                <a16:creationId xmlns:a16="http://schemas.microsoft.com/office/drawing/2014/main" id="{23164D43-295A-1D49-9754-8AF4E8E2BF84}"/>
              </a:ext>
            </a:extLst>
          </p:cNvPr>
          <p:cNvSpPr txBox="1">
            <a:spLocks noChangeArrowheads="1"/>
          </p:cNvSpPr>
          <p:nvPr/>
        </p:nvSpPr>
        <p:spPr bwMode="auto">
          <a:xfrm>
            <a:off x="304800" y="395992"/>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Another way to represent the interconversion of </a:t>
            </a:r>
            <a:r>
              <a:rPr lang="en-US" altLang="en-US" sz="2000" dirty="0">
                <a:latin typeface="Times" pitchFamily="2" charset="0"/>
              </a:rPr>
              <a:t>D</a:t>
            </a:r>
            <a:r>
              <a:rPr lang="en-US" altLang="en-US" sz="2400" dirty="0">
                <a:latin typeface="Times" pitchFamily="2" charset="0"/>
              </a:rPr>
              <a:t>-glucopyranose between its </a:t>
            </a:r>
            <a:r>
              <a:rPr lang="en-US" altLang="en-US" sz="2400" dirty="0">
                <a:latin typeface="Symbol" pitchFamily="2" charset="2"/>
              </a:rPr>
              <a:t>a</a:t>
            </a:r>
            <a:r>
              <a:rPr lang="en-US" altLang="en-US" sz="2400" dirty="0">
                <a:latin typeface="Times" pitchFamily="2" charset="0"/>
              </a:rPr>
              <a:t> and </a:t>
            </a:r>
            <a:r>
              <a:rPr lang="en-US" altLang="en-US" sz="2400" dirty="0">
                <a:latin typeface="Symbol" pitchFamily="2" charset="2"/>
              </a:rPr>
              <a:t>b</a:t>
            </a:r>
            <a:r>
              <a:rPr lang="en-US" altLang="en-US" sz="2400" dirty="0">
                <a:latin typeface="Times" pitchFamily="2" charset="0"/>
              </a:rPr>
              <a:t> forms.</a:t>
            </a:r>
          </a:p>
        </p:txBody>
      </p:sp>
      <p:grpSp>
        <p:nvGrpSpPr>
          <p:cNvPr id="2" name="Group 9">
            <a:extLst>
              <a:ext uri="{FF2B5EF4-FFF2-40B4-BE49-F238E27FC236}">
                <a16:creationId xmlns:a16="http://schemas.microsoft.com/office/drawing/2014/main" id="{C89F5ED5-1200-FF4E-A216-D6DB9EB5C442}"/>
              </a:ext>
            </a:extLst>
          </p:cNvPr>
          <p:cNvGrpSpPr>
            <a:grpSpLocks/>
          </p:cNvGrpSpPr>
          <p:nvPr/>
        </p:nvGrpSpPr>
        <p:grpSpPr bwMode="auto">
          <a:xfrm>
            <a:off x="1527175" y="3124200"/>
            <a:ext cx="6858000" cy="3614738"/>
            <a:chOff x="960" y="1968"/>
            <a:chExt cx="4320" cy="2277"/>
          </a:xfrm>
        </p:grpSpPr>
        <p:sp>
          <p:nvSpPr>
            <p:cNvPr id="60421" name="Line 5">
              <a:extLst>
                <a:ext uri="{FF2B5EF4-FFF2-40B4-BE49-F238E27FC236}">
                  <a16:creationId xmlns:a16="http://schemas.microsoft.com/office/drawing/2014/main" id="{7B68B244-4C02-B642-BB36-19E89CB1D1B3}"/>
                </a:ext>
              </a:extLst>
            </p:cNvPr>
            <p:cNvSpPr>
              <a:spLocks noChangeShapeType="1"/>
            </p:cNvSpPr>
            <p:nvPr/>
          </p:nvSpPr>
          <p:spPr bwMode="auto">
            <a:xfrm flipH="1" flipV="1">
              <a:off x="1008" y="2016"/>
              <a:ext cx="1872" cy="1584"/>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6">
              <a:extLst>
                <a:ext uri="{FF2B5EF4-FFF2-40B4-BE49-F238E27FC236}">
                  <a16:creationId xmlns:a16="http://schemas.microsoft.com/office/drawing/2014/main" id="{C9C3D9BF-EE21-494C-A226-1E5B35F895C4}"/>
                </a:ext>
              </a:extLst>
            </p:cNvPr>
            <p:cNvSpPr>
              <a:spLocks noChangeShapeType="1"/>
            </p:cNvSpPr>
            <p:nvPr/>
          </p:nvSpPr>
          <p:spPr bwMode="auto">
            <a:xfrm flipV="1">
              <a:off x="2880" y="1968"/>
              <a:ext cx="2400" cy="1632"/>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Text Box 8">
              <a:extLst>
                <a:ext uri="{FF2B5EF4-FFF2-40B4-BE49-F238E27FC236}">
                  <a16:creationId xmlns:a16="http://schemas.microsoft.com/office/drawing/2014/main" id="{907A1EEE-490D-8C40-82F0-AAC15ADB586C}"/>
                </a:ext>
              </a:extLst>
            </p:cNvPr>
            <p:cNvSpPr txBox="1">
              <a:spLocks noChangeArrowheads="1"/>
            </p:cNvSpPr>
            <p:nvPr/>
          </p:nvSpPr>
          <p:spPr bwMode="auto">
            <a:xfrm>
              <a:off x="960" y="3799"/>
              <a:ext cx="357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000" b="1" dirty="0">
                  <a:solidFill>
                    <a:srgbClr val="427037"/>
                  </a:solidFill>
                  <a:latin typeface="Arial" panose="020B0604020202020204" pitchFamily="34" charset="0"/>
                </a:rPr>
                <a:t>C1 is the called anomeric carbon. Each sugar</a:t>
              </a:r>
              <a:br>
                <a:rPr lang="en-US" altLang="en-US" sz="2000" b="1" dirty="0">
                  <a:solidFill>
                    <a:srgbClr val="427037"/>
                  </a:solidFill>
                  <a:latin typeface="Arial" panose="020B0604020202020204" pitchFamily="34" charset="0"/>
                </a:rPr>
              </a:br>
              <a:r>
                <a:rPr lang="en-US" altLang="en-US" sz="2000" b="1" dirty="0">
                  <a:solidFill>
                    <a:srgbClr val="427037"/>
                  </a:solidFill>
                  <a:latin typeface="Arial" panose="020B0604020202020204" pitchFamily="34" charset="0"/>
                </a:rPr>
                <a:t>has two </a:t>
              </a:r>
              <a:r>
                <a:rPr lang="ja-JP" altLang="en-US" sz="2000" b="1">
                  <a:solidFill>
                    <a:srgbClr val="427037"/>
                  </a:solidFill>
                  <a:latin typeface="Arial" panose="020B0604020202020204" pitchFamily="34" charset="0"/>
                </a:rPr>
                <a:t>“</a:t>
              </a:r>
              <a:r>
                <a:rPr lang="en-US" altLang="ja-JP" sz="2000" b="1" dirty="0">
                  <a:solidFill>
                    <a:srgbClr val="427037"/>
                  </a:solidFill>
                  <a:latin typeface="Arial" panose="020B0604020202020204" pitchFamily="34" charset="0"/>
                </a:rPr>
                <a:t>anomers</a:t>
              </a:r>
              <a:r>
                <a:rPr lang="ja-JP" altLang="en-US" sz="2000" b="1">
                  <a:solidFill>
                    <a:srgbClr val="427037"/>
                  </a:solidFill>
                  <a:latin typeface="Arial" panose="020B0604020202020204" pitchFamily="34" charset="0"/>
                </a:rPr>
                <a:t>”</a:t>
              </a:r>
              <a:r>
                <a:rPr lang="en-US" altLang="ja-JP" sz="2000" b="1" dirty="0">
                  <a:solidFill>
                    <a:srgbClr val="427037"/>
                  </a:solidFill>
                  <a:latin typeface="Arial" panose="020B0604020202020204" pitchFamily="34" charset="0"/>
                </a:rPr>
                <a:t>, the </a:t>
              </a:r>
              <a:r>
                <a:rPr lang="en-US" altLang="ja-JP" sz="2000" b="1" dirty="0">
                  <a:solidFill>
                    <a:srgbClr val="427037"/>
                  </a:solidFill>
                  <a:latin typeface="Symbol" pitchFamily="2" charset="2"/>
                </a:rPr>
                <a:t>a</a:t>
              </a:r>
              <a:r>
                <a:rPr lang="en-US" altLang="ja-JP" sz="2000" b="1" dirty="0">
                  <a:solidFill>
                    <a:srgbClr val="427037"/>
                  </a:solidFill>
                  <a:latin typeface="Arial" panose="020B0604020202020204" pitchFamily="34" charset="0"/>
                </a:rPr>
                <a:t> and </a:t>
              </a:r>
              <a:r>
                <a:rPr lang="en-US" altLang="ja-JP" sz="2000" b="1" dirty="0">
                  <a:solidFill>
                    <a:srgbClr val="427037"/>
                  </a:solidFill>
                  <a:latin typeface="Symbol" pitchFamily="2" charset="2"/>
                </a:rPr>
                <a:t>b</a:t>
              </a:r>
              <a:r>
                <a:rPr lang="en-US" altLang="ja-JP" sz="2000" b="1" dirty="0">
                  <a:solidFill>
                    <a:srgbClr val="427037"/>
                  </a:solidFill>
                  <a:latin typeface="Arial" panose="020B0604020202020204" pitchFamily="34" charset="0"/>
                </a:rPr>
                <a:t> anomers.</a:t>
              </a:r>
              <a:endParaRPr lang="en-US" altLang="en-US" sz="2000" b="1" dirty="0">
                <a:solidFill>
                  <a:srgbClr val="427037"/>
                </a:solidFill>
                <a:latin typeface="Arial" panose="020B0604020202020204" pitchFamily="34" charset="0"/>
              </a:endParaRPr>
            </a:p>
          </p:txBody>
        </p:sp>
      </p:grpSp>
    </p:spTree>
    <p:extLst>
      <p:ext uri="{BB962C8B-B14F-4D97-AF65-F5344CB8AC3E}">
        <p14:creationId xmlns:p14="http://schemas.microsoft.com/office/powerpoint/2010/main" val="189438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tt4_figun_11_p2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438400"/>
            <a:ext cx="4267200" cy="2511552"/>
          </a:xfrm>
          <a:prstGeom prst="rect">
            <a:avLst/>
          </a:prstGeom>
        </p:spPr>
      </p:pic>
      <p:sp>
        <p:nvSpPr>
          <p:cNvPr id="4" name="Rectangle 3">
            <a:extLst>
              <a:ext uri="{FF2B5EF4-FFF2-40B4-BE49-F238E27FC236}">
                <a16:creationId xmlns:a16="http://schemas.microsoft.com/office/drawing/2014/main" id="{3EACD90A-F707-104F-8EC5-A183E624C4C0}"/>
              </a:ext>
            </a:extLst>
          </p:cNvPr>
          <p:cNvSpPr/>
          <p:nvPr/>
        </p:nvSpPr>
        <p:spPr>
          <a:xfrm>
            <a:off x="571500" y="34290"/>
            <a:ext cx="8610600" cy="2246769"/>
          </a:xfrm>
          <a:prstGeom prst="rect">
            <a:avLst/>
          </a:prstGeom>
        </p:spPr>
        <p:txBody>
          <a:bodyPr wrap="square">
            <a:spAutoFit/>
          </a:bodyPr>
          <a:lstStyle/>
          <a:p>
            <a:r>
              <a:rPr lang="en-US" sz="2000" dirty="0">
                <a:solidFill>
                  <a:srgbClr val="000000"/>
                </a:solidFill>
                <a:latin typeface="Georgia" panose="02040502050405020303" pitchFamily="18" charset="0"/>
              </a:rPr>
              <a:t>The sugar ring puckers so that each C atom can retain its tetrahedral bonding geometry. The substituents of each carbon may point either above the ring (axial positions) or outward (equatorial positions). </a:t>
            </a:r>
          </a:p>
          <a:p>
            <a:endParaRPr lang="en-US" sz="2000" dirty="0">
              <a:solidFill>
                <a:srgbClr val="000000"/>
              </a:solidFill>
              <a:latin typeface="Georgia" panose="02040502050405020303" pitchFamily="18" charset="0"/>
            </a:endParaRPr>
          </a:p>
          <a:p>
            <a:r>
              <a:rPr lang="en-US" sz="2000" dirty="0">
                <a:solidFill>
                  <a:srgbClr val="000000"/>
                </a:solidFill>
                <a:latin typeface="Symbol" pitchFamily="2" charset="2"/>
              </a:rPr>
              <a:t>b</a:t>
            </a:r>
            <a:r>
              <a:rPr lang="en-US" sz="2000" dirty="0">
                <a:solidFill>
                  <a:srgbClr val="000000"/>
                </a:solidFill>
                <a:latin typeface="Georgia" panose="02040502050405020303" pitchFamily="18" charset="0"/>
              </a:rPr>
              <a:t>-D-Glucose can adopt a chair conformation in which all its bulky ring substituents (the </a:t>
            </a:r>
            <a:r>
              <a:rPr lang="en-US" sz="2000" dirty="0">
                <a:solidFill>
                  <a:srgbClr val="000000"/>
                </a:solidFill>
                <a:latin typeface="MJXc-TeX-main-R"/>
              </a:rPr>
              <a:t>—OH</a:t>
            </a:r>
            <a:r>
              <a:rPr lang="en-US" sz="2000" dirty="0">
                <a:solidFill>
                  <a:srgbClr val="000000"/>
                </a:solidFill>
                <a:latin typeface="inherit"/>
              </a:rPr>
              <a:t>—OH</a:t>
            </a:r>
            <a:r>
              <a:rPr lang="en-US" sz="2000" dirty="0">
                <a:solidFill>
                  <a:srgbClr val="000000"/>
                </a:solidFill>
                <a:latin typeface="Georgia" panose="02040502050405020303" pitchFamily="18" charset="0"/>
              </a:rPr>
              <a:t> and </a:t>
            </a:r>
            <a:r>
              <a:rPr lang="en-US" sz="2000" dirty="0">
                <a:solidFill>
                  <a:srgbClr val="000000"/>
                </a:solidFill>
                <a:latin typeface="MJXc-TeX-main-R"/>
              </a:rPr>
              <a:t>—CH2OH</a:t>
            </a:r>
            <a:r>
              <a:rPr lang="en-US" sz="2000" dirty="0">
                <a:solidFill>
                  <a:srgbClr val="000000"/>
                </a:solidFill>
                <a:latin typeface="inherit"/>
              </a:rPr>
              <a:t>—CH2OH</a:t>
            </a:r>
            <a:r>
              <a:rPr lang="en-US" sz="2000" dirty="0">
                <a:solidFill>
                  <a:srgbClr val="000000"/>
                </a:solidFill>
                <a:latin typeface="Georgia" panose="02040502050405020303" pitchFamily="18" charset="0"/>
              </a:rPr>
              <a:t> groups) occupy equatorial positions.</a:t>
            </a:r>
            <a:endParaRPr lang="en-US" sz="2000" dirty="0"/>
          </a:p>
        </p:txBody>
      </p:sp>
      <p:sp>
        <p:nvSpPr>
          <p:cNvPr id="5" name="Rectangle 4">
            <a:extLst>
              <a:ext uri="{FF2B5EF4-FFF2-40B4-BE49-F238E27FC236}">
                <a16:creationId xmlns:a16="http://schemas.microsoft.com/office/drawing/2014/main" id="{C24308FF-F54C-6040-9C59-5A3A0F394257}"/>
              </a:ext>
            </a:extLst>
          </p:cNvPr>
          <p:cNvSpPr/>
          <p:nvPr/>
        </p:nvSpPr>
        <p:spPr>
          <a:xfrm>
            <a:off x="628650" y="5084433"/>
            <a:ext cx="7962900" cy="2308324"/>
          </a:xfrm>
          <a:prstGeom prst="rect">
            <a:avLst/>
          </a:prstGeom>
        </p:spPr>
        <p:txBody>
          <a:bodyPr wrap="square">
            <a:spAutoFit/>
          </a:bodyPr>
          <a:lstStyle/>
          <a:p>
            <a:r>
              <a:rPr lang="en-US" dirty="0"/>
              <a:t>In all other hexoses, some of these groups must occupy the more crowded—and therefore less stable—axial positions. The greater stability of </a:t>
            </a:r>
            <a:r>
              <a:rPr lang="en-US" sz="2400" dirty="0">
                <a:solidFill>
                  <a:srgbClr val="000000"/>
                </a:solidFill>
                <a:latin typeface="Symbol" pitchFamily="2" charset="2"/>
              </a:rPr>
              <a:t>b</a:t>
            </a:r>
            <a:r>
              <a:rPr lang="en-US" sz="2400" dirty="0">
                <a:solidFill>
                  <a:srgbClr val="000000"/>
                </a:solidFill>
                <a:latin typeface="Georgia" panose="02040502050405020303" pitchFamily="18" charset="0"/>
              </a:rPr>
              <a:t>-D-glucose</a:t>
            </a:r>
            <a:r>
              <a:rPr lang="en-US" dirty="0"/>
              <a:t> may be one reason for its abundance among monosaccharides.</a:t>
            </a:r>
          </a:p>
          <a:p>
            <a:br>
              <a:rPr lang="en-US" dirty="0"/>
            </a:br>
            <a:endParaRPr lang="en-US" dirty="0"/>
          </a:p>
        </p:txBody>
      </p:sp>
    </p:spTree>
    <p:extLst>
      <p:ext uri="{BB962C8B-B14F-4D97-AF65-F5344CB8AC3E}">
        <p14:creationId xmlns:p14="http://schemas.microsoft.com/office/powerpoint/2010/main" val="155639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_08_05">
            <a:extLst>
              <a:ext uri="{FF2B5EF4-FFF2-40B4-BE49-F238E27FC236}">
                <a16:creationId xmlns:a16="http://schemas.microsoft.com/office/drawing/2014/main" id="{916B592E-E7D2-6847-8140-9D43C098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74900"/>
            <a:ext cx="85312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3">
            <a:extLst>
              <a:ext uri="{FF2B5EF4-FFF2-40B4-BE49-F238E27FC236}">
                <a16:creationId xmlns:a16="http://schemas.microsoft.com/office/drawing/2014/main" id="{581B890A-391D-284A-930F-B73EE93D1614}"/>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8-5</a:t>
            </a:r>
          </a:p>
        </p:txBody>
      </p:sp>
      <p:sp>
        <p:nvSpPr>
          <p:cNvPr id="33795" name="TextBox 5">
            <a:extLst>
              <a:ext uri="{FF2B5EF4-FFF2-40B4-BE49-F238E27FC236}">
                <a16:creationId xmlns:a16="http://schemas.microsoft.com/office/drawing/2014/main" id="{C93FBD1F-C6B5-4D41-953F-E7158DF51E8D}"/>
              </a:ext>
            </a:extLst>
          </p:cNvPr>
          <p:cNvSpPr txBox="1">
            <a:spLocks noChangeArrowheads="1"/>
          </p:cNvSpPr>
          <p:nvPr/>
        </p:nvSpPr>
        <p:spPr bwMode="auto">
          <a:xfrm>
            <a:off x="6553200" y="4953000"/>
            <a:ext cx="184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axial</a:t>
            </a:r>
          </a:p>
          <a:p>
            <a:r>
              <a:rPr lang="en-US" altLang="en-US">
                <a:latin typeface="Arial" panose="020B0604020202020204" pitchFamily="34" charset="0"/>
                <a:cs typeface="Arial" panose="020B0604020202020204" pitchFamily="34" charset="0"/>
              </a:rPr>
              <a:t>(less stable)</a:t>
            </a:r>
          </a:p>
        </p:txBody>
      </p:sp>
      <p:sp>
        <p:nvSpPr>
          <p:cNvPr id="33796" name="TextBox 6">
            <a:extLst>
              <a:ext uri="{FF2B5EF4-FFF2-40B4-BE49-F238E27FC236}">
                <a16:creationId xmlns:a16="http://schemas.microsoft.com/office/drawing/2014/main" id="{04BF0B9F-8D8F-3649-A822-4C5AB4A8C192}"/>
              </a:ext>
            </a:extLst>
          </p:cNvPr>
          <p:cNvSpPr txBox="1">
            <a:spLocks noChangeArrowheads="1"/>
          </p:cNvSpPr>
          <p:nvPr/>
        </p:nvSpPr>
        <p:spPr bwMode="auto">
          <a:xfrm>
            <a:off x="1371600" y="4876800"/>
            <a:ext cx="199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equatorial</a:t>
            </a:r>
          </a:p>
          <a:p>
            <a:r>
              <a:rPr lang="en-US" altLang="en-US">
                <a:latin typeface="Arial" panose="020B0604020202020204" pitchFamily="34" charset="0"/>
                <a:cs typeface="Arial" panose="020B0604020202020204" pitchFamily="34" charset="0"/>
              </a:rPr>
              <a:t>(more stable)</a:t>
            </a:r>
          </a:p>
        </p:txBody>
      </p:sp>
      <p:sp>
        <p:nvSpPr>
          <p:cNvPr id="33797" name="TextBox 7">
            <a:extLst>
              <a:ext uri="{FF2B5EF4-FFF2-40B4-BE49-F238E27FC236}">
                <a16:creationId xmlns:a16="http://schemas.microsoft.com/office/drawing/2014/main" id="{8D09F612-B16F-8343-BCD3-C304FE8DFF08}"/>
              </a:ext>
            </a:extLst>
          </p:cNvPr>
          <p:cNvSpPr txBox="1">
            <a:spLocks noChangeArrowheads="1"/>
          </p:cNvSpPr>
          <p:nvPr/>
        </p:nvSpPr>
        <p:spPr bwMode="auto">
          <a:xfrm>
            <a:off x="762000" y="1371600"/>
            <a:ext cx="357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Symbol" pitchFamily="2" charset="2"/>
              </a:rPr>
              <a:t>b</a:t>
            </a:r>
            <a:r>
              <a:rPr lang="en-US" altLang="en-US"/>
              <a:t>-D-glucose conformations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fig_08_03">
            <a:extLst>
              <a:ext uri="{FF2B5EF4-FFF2-40B4-BE49-F238E27FC236}">
                <a16:creationId xmlns:a16="http://schemas.microsoft.com/office/drawing/2014/main" id="{4C9ED4CC-4C4B-9D47-BF29-138D870B0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9900"/>
            <a:ext cx="85312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3">
            <a:extLst>
              <a:ext uri="{FF2B5EF4-FFF2-40B4-BE49-F238E27FC236}">
                <a16:creationId xmlns:a16="http://schemas.microsoft.com/office/drawing/2014/main" id="{47ED0426-43BD-7E4B-8468-D4BB9B64E8C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608FD-2112-B91A-195D-C0566791164D}"/>
              </a:ext>
            </a:extLst>
          </p:cNvPr>
          <p:cNvPicPr>
            <a:picLocks noChangeAspect="1"/>
          </p:cNvPicPr>
          <p:nvPr/>
        </p:nvPicPr>
        <p:blipFill>
          <a:blip r:embed="rId2"/>
          <a:stretch>
            <a:fillRect/>
          </a:stretch>
        </p:blipFill>
        <p:spPr>
          <a:xfrm>
            <a:off x="2368417" y="1083273"/>
            <a:ext cx="6845565" cy="4574299"/>
          </a:xfrm>
          <a:prstGeom prst="rect">
            <a:avLst/>
          </a:prstGeom>
        </p:spPr>
      </p:pic>
      <p:pic>
        <p:nvPicPr>
          <p:cNvPr id="4" name="Picture 3">
            <a:extLst>
              <a:ext uri="{FF2B5EF4-FFF2-40B4-BE49-F238E27FC236}">
                <a16:creationId xmlns:a16="http://schemas.microsoft.com/office/drawing/2014/main" id="{CC3DFEA9-BDAE-1334-A052-A0AE688783BE}"/>
              </a:ext>
            </a:extLst>
          </p:cNvPr>
          <p:cNvPicPr>
            <a:picLocks noChangeAspect="1"/>
          </p:cNvPicPr>
          <p:nvPr/>
        </p:nvPicPr>
        <p:blipFill>
          <a:blip r:embed="rId3"/>
          <a:stretch>
            <a:fillRect/>
          </a:stretch>
        </p:blipFill>
        <p:spPr>
          <a:xfrm>
            <a:off x="105644" y="4485219"/>
            <a:ext cx="2864469" cy="2344707"/>
          </a:xfrm>
          <a:prstGeom prst="rect">
            <a:avLst/>
          </a:prstGeom>
        </p:spPr>
      </p:pic>
      <p:sp>
        <p:nvSpPr>
          <p:cNvPr id="5" name="TextBox 4">
            <a:extLst>
              <a:ext uri="{FF2B5EF4-FFF2-40B4-BE49-F238E27FC236}">
                <a16:creationId xmlns:a16="http://schemas.microsoft.com/office/drawing/2014/main" id="{027C992E-8ED9-E64E-1DB8-C71F8F297D6F}"/>
              </a:ext>
            </a:extLst>
          </p:cNvPr>
          <p:cNvSpPr txBox="1"/>
          <p:nvPr/>
        </p:nvSpPr>
        <p:spPr>
          <a:xfrm>
            <a:off x="5791200" y="349347"/>
            <a:ext cx="3344333" cy="461665"/>
          </a:xfrm>
          <a:prstGeom prst="rect">
            <a:avLst/>
          </a:prstGeom>
          <a:noFill/>
        </p:spPr>
        <p:txBody>
          <a:bodyPr wrap="square" rtlCol="0">
            <a:spAutoFit/>
          </a:bodyPr>
          <a:lstStyle/>
          <a:p>
            <a:r>
              <a:rPr lang="en-US" dirty="0">
                <a:latin typeface="Symbol" pitchFamily="2" charset="2"/>
              </a:rPr>
              <a:t>b</a:t>
            </a:r>
            <a:r>
              <a:rPr lang="en-US" dirty="0"/>
              <a:t>-D-glucose</a:t>
            </a:r>
          </a:p>
        </p:txBody>
      </p:sp>
      <p:pic>
        <p:nvPicPr>
          <p:cNvPr id="6" name="Picture 5">
            <a:extLst>
              <a:ext uri="{FF2B5EF4-FFF2-40B4-BE49-F238E27FC236}">
                <a16:creationId xmlns:a16="http://schemas.microsoft.com/office/drawing/2014/main" id="{F34785C0-6498-A6CB-1AB9-1FD54876B5FE}"/>
              </a:ext>
            </a:extLst>
          </p:cNvPr>
          <p:cNvPicPr>
            <a:picLocks noChangeAspect="1"/>
          </p:cNvPicPr>
          <p:nvPr/>
        </p:nvPicPr>
        <p:blipFill>
          <a:blip r:embed="rId4"/>
          <a:stretch>
            <a:fillRect/>
          </a:stretch>
        </p:blipFill>
        <p:spPr>
          <a:xfrm>
            <a:off x="443005" y="915117"/>
            <a:ext cx="2270217" cy="3276601"/>
          </a:xfrm>
          <a:prstGeom prst="rect">
            <a:avLst/>
          </a:prstGeom>
        </p:spPr>
      </p:pic>
    </p:spTree>
    <p:extLst>
      <p:ext uri="{BB962C8B-B14F-4D97-AF65-F5344CB8AC3E}">
        <p14:creationId xmlns:p14="http://schemas.microsoft.com/office/powerpoint/2010/main" val="156486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7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38400"/>
            <a:ext cx="6629400" cy="3002171"/>
          </a:xfrm>
          <a:prstGeom prst="rect">
            <a:avLst/>
          </a:prstGeom>
        </p:spPr>
      </p:pic>
      <p:sp>
        <p:nvSpPr>
          <p:cNvPr id="4" name="Rectangle 3">
            <a:extLst>
              <a:ext uri="{FF2B5EF4-FFF2-40B4-BE49-F238E27FC236}">
                <a16:creationId xmlns:a16="http://schemas.microsoft.com/office/drawing/2014/main" id="{8D3F9921-CCAD-BC4A-A806-E7B532720405}"/>
              </a:ext>
            </a:extLst>
          </p:cNvPr>
          <p:cNvSpPr/>
          <p:nvPr/>
        </p:nvSpPr>
        <p:spPr>
          <a:xfrm>
            <a:off x="800100" y="755709"/>
            <a:ext cx="7543800" cy="1323439"/>
          </a:xfrm>
          <a:prstGeom prst="rect">
            <a:avLst/>
          </a:prstGeom>
        </p:spPr>
        <p:txBody>
          <a:bodyPr wrap="square">
            <a:spAutoFit/>
          </a:bodyPr>
          <a:lstStyle/>
          <a:p>
            <a:r>
              <a:rPr lang="en-US" sz="2000" dirty="0">
                <a:solidFill>
                  <a:srgbClr val="000000"/>
                </a:solidFill>
                <a:latin typeface="Georgia" panose="02040502050405020303" pitchFamily="18" charset="0"/>
              </a:rPr>
              <a:t>Phosphorylated sugars, including glyceraldehyde-3-phosphate and fructose-6-phosphate, appear as intermediates in the metabolic pathways for breaking down glucose (glycolysis) and synthesizing it (photosynthesis).</a:t>
            </a:r>
            <a:endParaRPr lang="en-US" sz="2000" dirty="0"/>
          </a:p>
        </p:txBody>
      </p:sp>
      <p:sp>
        <p:nvSpPr>
          <p:cNvPr id="5" name="TextBox 4">
            <a:extLst>
              <a:ext uri="{FF2B5EF4-FFF2-40B4-BE49-F238E27FC236}">
                <a16:creationId xmlns:a16="http://schemas.microsoft.com/office/drawing/2014/main" id="{9CD22528-45A3-0243-97CD-856E3309D6AC}"/>
              </a:ext>
            </a:extLst>
          </p:cNvPr>
          <p:cNvSpPr txBox="1"/>
          <p:nvPr/>
        </p:nvSpPr>
        <p:spPr>
          <a:xfrm>
            <a:off x="193776" y="114418"/>
            <a:ext cx="1959191" cy="461665"/>
          </a:xfrm>
          <a:prstGeom prst="rect">
            <a:avLst/>
          </a:prstGeom>
          <a:noFill/>
        </p:spPr>
        <p:txBody>
          <a:bodyPr wrap="none" rtlCol="0">
            <a:spAutoFit/>
          </a:bodyPr>
          <a:lstStyle/>
          <a:p>
            <a:r>
              <a:rPr lang="en-US" dirty="0"/>
              <a:t>modifications:</a:t>
            </a:r>
          </a:p>
        </p:txBody>
      </p:sp>
    </p:spTree>
    <p:extLst>
      <p:ext uri="{BB962C8B-B14F-4D97-AF65-F5344CB8AC3E}">
        <p14:creationId xmlns:p14="http://schemas.microsoft.com/office/powerpoint/2010/main" val="167115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_11_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98976"/>
            <a:ext cx="8001000" cy="3886200"/>
          </a:xfrm>
          <a:prstGeom prst="rect">
            <a:avLst/>
          </a:prstGeom>
        </p:spPr>
      </p:pic>
      <p:sp>
        <p:nvSpPr>
          <p:cNvPr id="4" name="Rectangle 3">
            <a:extLst>
              <a:ext uri="{FF2B5EF4-FFF2-40B4-BE49-F238E27FC236}">
                <a16:creationId xmlns:a16="http://schemas.microsoft.com/office/drawing/2014/main" id="{0C8C414E-017B-784D-B63F-1322DEFB611A}"/>
              </a:ext>
            </a:extLst>
          </p:cNvPr>
          <p:cNvSpPr/>
          <p:nvPr/>
        </p:nvSpPr>
        <p:spPr>
          <a:xfrm>
            <a:off x="304800" y="439519"/>
            <a:ext cx="6858000" cy="461665"/>
          </a:xfrm>
          <a:prstGeom prst="rect">
            <a:avLst/>
          </a:prstGeom>
        </p:spPr>
        <p:txBody>
          <a:bodyPr wrap="square">
            <a:spAutoFit/>
          </a:bodyPr>
          <a:lstStyle/>
          <a:p>
            <a:r>
              <a:rPr lang="en-US" b="1" dirty="0">
                <a:solidFill>
                  <a:srgbClr val="343434"/>
                </a:solidFill>
                <a:latin typeface="Georgia" panose="02040502050405020303" pitchFamily="18" charset="0"/>
              </a:rPr>
              <a:t>More monosaccharide modifications</a:t>
            </a:r>
            <a:endParaRPr lang="en-US" dirty="0"/>
          </a:p>
        </p:txBody>
      </p:sp>
      <p:sp>
        <p:nvSpPr>
          <p:cNvPr id="5" name="Rectangle 4">
            <a:extLst>
              <a:ext uri="{FF2B5EF4-FFF2-40B4-BE49-F238E27FC236}">
                <a16:creationId xmlns:a16="http://schemas.microsoft.com/office/drawing/2014/main" id="{2E6A30E6-B5BC-E543-9227-3B1DE7604A54}"/>
              </a:ext>
            </a:extLst>
          </p:cNvPr>
          <p:cNvSpPr/>
          <p:nvPr/>
        </p:nvSpPr>
        <p:spPr>
          <a:xfrm>
            <a:off x="304800" y="4419600"/>
            <a:ext cx="3581400" cy="646331"/>
          </a:xfrm>
          <a:prstGeom prst="rect">
            <a:avLst/>
          </a:prstGeom>
        </p:spPr>
        <p:txBody>
          <a:bodyPr wrap="square">
            <a:spAutoFit/>
          </a:bodyPr>
          <a:lstStyle/>
          <a:p>
            <a:r>
              <a:rPr lang="en-US" sz="1800" dirty="0">
                <a:solidFill>
                  <a:srgbClr val="343434"/>
                </a:solidFill>
                <a:latin typeface="Georgia" panose="02040502050405020303" pitchFamily="18" charset="0"/>
              </a:rPr>
              <a:t>In an amino sugar </a:t>
            </a:r>
            <a:r>
              <a:rPr lang="en-US" sz="1800" dirty="0">
                <a:solidFill>
                  <a:srgbClr val="343434"/>
                </a:solidFill>
                <a:latin typeface="inherit"/>
              </a:rPr>
              <a:t>NH3+</a:t>
            </a:r>
            <a:r>
              <a:rPr lang="en-US" sz="1800" dirty="0">
                <a:solidFill>
                  <a:srgbClr val="343434"/>
                </a:solidFill>
                <a:latin typeface="Georgia" panose="02040502050405020303" pitchFamily="18" charset="0"/>
              </a:rPr>
              <a:t> replaces an </a:t>
            </a:r>
            <a:r>
              <a:rPr lang="en-US" sz="1800" dirty="0">
                <a:solidFill>
                  <a:srgbClr val="343434"/>
                </a:solidFill>
                <a:latin typeface="inherit"/>
              </a:rPr>
              <a:t>OH</a:t>
            </a:r>
            <a:r>
              <a:rPr lang="en-US" sz="1800" dirty="0">
                <a:solidFill>
                  <a:srgbClr val="343434"/>
                </a:solidFill>
                <a:latin typeface="Georgia" panose="02040502050405020303" pitchFamily="18" charset="0"/>
              </a:rPr>
              <a:t> group. </a:t>
            </a:r>
            <a:endParaRPr lang="en-US" sz="1800" dirty="0"/>
          </a:p>
        </p:txBody>
      </p:sp>
      <p:sp>
        <p:nvSpPr>
          <p:cNvPr id="6" name="Rectangle 5">
            <a:extLst>
              <a:ext uri="{FF2B5EF4-FFF2-40B4-BE49-F238E27FC236}">
                <a16:creationId xmlns:a16="http://schemas.microsoft.com/office/drawing/2014/main" id="{15435BB3-CFFC-B84F-9719-8CD71D43A621}"/>
              </a:ext>
            </a:extLst>
          </p:cNvPr>
          <p:cNvSpPr/>
          <p:nvPr/>
        </p:nvSpPr>
        <p:spPr>
          <a:xfrm>
            <a:off x="3352800" y="5182968"/>
            <a:ext cx="3962400" cy="646331"/>
          </a:xfrm>
          <a:prstGeom prst="rect">
            <a:avLst/>
          </a:prstGeom>
        </p:spPr>
        <p:txBody>
          <a:bodyPr wrap="square">
            <a:spAutoFit/>
          </a:bodyPr>
          <a:lstStyle/>
          <a:p>
            <a:r>
              <a:rPr lang="en-US" sz="1800" dirty="0">
                <a:solidFill>
                  <a:srgbClr val="343434"/>
                </a:solidFill>
                <a:latin typeface="Georgia" panose="02040502050405020303" pitchFamily="18" charset="0"/>
              </a:rPr>
              <a:t>Oxidation yields sugars with carboxylate groups. </a:t>
            </a:r>
            <a:endParaRPr lang="en-US" sz="1800" dirty="0"/>
          </a:p>
        </p:txBody>
      </p:sp>
      <p:sp>
        <p:nvSpPr>
          <p:cNvPr id="7" name="Rectangle 6">
            <a:extLst>
              <a:ext uri="{FF2B5EF4-FFF2-40B4-BE49-F238E27FC236}">
                <a16:creationId xmlns:a16="http://schemas.microsoft.com/office/drawing/2014/main" id="{377E1F02-AA20-F340-AC00-0D2E569262E2}"/>
              </a:ext>
            </a:extLst>
          </p:cNvPr>
          <p:cNvSpPr/>
          <p:nvPr/>
        </p:nvSpPr>
        <p:spPr>
          <a:xfrm>
            <a:off x="6508474" y="4435553"/>
            <a:ext cx="2895600" cy="923330"/>
          </a:xfrm>
          <a:prstGeom prst="rect">
            <a:avLst/>
          </a:prstGeom>
        </p:spPr>
        <p:txBody>
          <a:bodyPr wrap="square">
            <a:spAutoFit/>
          </a:bodyPr>
          <a:lstStyle/>
          <a:p>
            <a:r>
              <a:rPr lang="en-US" sz="1800" dirty="0">
                <a:solidFill>
                  <a:srgbClr val="343434"/>
                </a:solidFill>
                <a:latin typeface="Georgia" panose="02040502050405020303" pitchFamily="18" charset="0"/>
              </a:rPr>
              <a:t>Reduction yields sugars with additional hydroxyl groups.</a:t>
            </a:r>
            <a:endParaRPr lang="en-US" sz="1800" dirty="0"/>
          </a:p>
        </p:txBody>
      </p:sp>
    </p:spTree>
    <p:extLst>
      <p:ext uri="{BB962C8B-B14F-4D97-AF65-F5344CB8AC3E}">
        <p14:creationId xmlns:p14="http://schemas.microsoft.com/office/powerpoint/2010/main" val="147028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E1A8902-C24D-918B-B259-B1F8A8FD49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5250"/>
            <a:ext cx="4191000"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17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un_08_p227b">
            <a:extLst>
              <a:ext uri="{FF2B5EF4-FFF2-40B4-BE49-F238E27FC236}">
                <a16:creationId xmlns:a16="http://schemas.microsoft.com/office/drawing/2014/main" id="{C5471596-3D6E-1148-82B6-69A275E4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518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41F174F1-0EB3-4F46-9794-CEF21FA33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33400"/>
            <a:ext cx="53038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0" y="1219200"/>
            <a:ext cx="3922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Sucrose: table sugar</a:t>
            </a:r>
          </a:p>
          <a:p>
            <a:r>
              <a:rPr lang="en-US" altLang="en-US" sz="1800">
                <a:latin typeface="Arial" panose="020B0604020202020204" pitchFamily="34" charset="0"/>
                <a:cs typeface="Arial" panose="020B0604020202020204" pitchFamily="34" charset="0"/>
              </a:rPr>
              <a:t>	a disaccharide</a:t>
            </a:r>
          </a:p>
          <a:p>
            <a:r>
              <a:rPr lang="en-US" altLang="en-US" sz="1800">
                <a:latin typeface="Arial" panose="020B0604020202020204" pitchFamily="34" charset="0"/>
                <a:cs typeface="Arial" panose="020B0604020202020204" pitchFamily="34" charset="0"/>
              </a:rPr>
              <a:t>	glucose+fructose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O-α-D-glucopyranosyl-(1→2)-β-D-fructofuranoside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pyran: 6-membered ring</a:t>
            </a:r>
          </a:p>
          <a:p>
            <a:r>
              <a:rPr lang="en-US" altLang="en-US" sz="1800">
                <a:latin typeface="Arial" panose="020B0604020202020204" pitchFamily="34" charset="0"/>
                <a:cs typeface="Arial" panose="020B0604020202020204" pitchFamily="34" charset="0"/>
              </a:rPr>
              <a:t>furan: 5-membered ring</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sucrose is broken down to monosaccharides by sucrase or isomaltase glycoside hydrolases, which are found in the membrane of the microvilli in the small intestine. The monosaccharides are readily absorbed into the bloodstream.</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
        <p:nvSpPr>
          <p:cNvPr id="41989" name="Rectangle 9">
            <a:extLst>
              <a:ext uri="{FF2B5EF4-FFF2-40B4-BE49-F238E27FC236}">
                <a16:creationId xmlns:a16="http://schemas.microsoft.com/office/drawing/2014/main" id="{2EB38E55-261E-C44D-B640-B56930E549B4}"/>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60099"/>
            <a:ext cx="5657850" cy="2820842"/>
          </a:xfrm>
          <a:prstGeom prst="rect">
            <a:avLst/>
          </a:prstGeom>
        </p:spPr>
      </p:pic>
      <p:sp>
        <p:nvSpPr>
          <p:cNvPr id="4" name="Rectangle 3">
            <a:extLst>
              <a:ext uri="{FF2B5EF4-FFF2-40B4-BE49-F238E27FC236}">
                <a16:creationId xmlns:a16="http://schemas.microsoft.com/office/drawing/2014/main" id="{FA091483-4848-174A-B2B0-1D20147A7297}"/>
              </a:ext>
            </a:extLst>
          </p:cNvPr>
          <p:cNvSpPr/>
          <p:nvPr/>
        </p:nvSpPr>
        <p:spPr>
          <a:xfrm>
            <a:off x="190500" y="130291"/>
            <a:ext cx="8572500" cy="2246769"/>
          </a:xfrm>
          <a:prstGeom prst="rect">
            <a:avLst/>
          </a:prstGeom>
        </p:spPr>
        <p:txBody>
          <a:bodyPr wrap="square">
            <a:spAutoFit/>
          </a:bodyPr>
          <a:lstStyle/>
          <a:p>
            <a:r>
              <a:rPr lang="en-US" sz="2000" dirty="0">
                <a:solidFill>
                  <a:srgbClr val="000000"/>
                </a:solidFill>
                <a:latin typeface="Georgia" panose="02040502050405020303" pitchFamily="18" charset="0"/>
              </a:rPr>
              <a:t>A glycosidic bond links two monosaccharides to generate a disaccharide. In nature, disaccharides occur as intermediates in the digestion of polysaccharides and as a source of metabolic fuel. For example, lactose, secreted into the milk of lactating mammals, consists of galactose and glucose:</a:t>
            </a:r>
          </a:p>
          <a:p>
            <a:br>
              <a:rPr lang="en-US" sz="2000" dirty="0"/>
            </a:br>
            <a:endParaRPr lang="en-US" sz="2000" dirty="0"/>
          </a:p>
        </p:txBody>
      </p:sp>
      <p:sp>
        <p:nvSpPr>
          <p:cNvPr id="5" name="Rectangle 4">
            <a:extLst>
              <a:ext uri="{FF2B5EF4-FFF2-40B4-BE49-F238E27FC236}">
                <a16:creationId xmlns:a16="http://schemas.microsoft.com/office/drawing/2014/main" id="{7A41059C-1641-1444-8C75-DE812DFCD75A}"/>
              </a:ext>
            </a:extLst>
          </p:cNvPr>
          <p:cNvSpPr/>
          <p:nvPr/>
        </p:nvSpPr>
        <p:spPr>
          <a:xfrm>
            <a:off x="1619250" y="4810420"/>
            <a:ext cx="6400800" cy="707886"/>
          </a:xfrm>
          <a:prstGeom prst="rect">
            <a:avLst/>
          </a:prstGeom>
        </p:spPr>
        <p:txBody>
          <a:bodyPr wrap="square">
            <a:spAutoFit/>
          </a:bodyPr>
          <a:lstStyle/>
          <a:p>
            <a:r>
              <a:rPr lang="en-US" sz="2000" dirty="0">
                <a:solidFill>
                  <a:srgbClr val="000000"/>
                </a:solidFill>
                <a:latin typeface="Georgia" panose="02040502050405020303" pitchFamily="18" charset="0"/>
              </a:rPr>
              <a:t>Note that the anomeric carbon (C1) of galactose is linked to C4 of glucose via a </a:t>
            </a:r>
            <a:r>
              <a:rPr lang="el-GR" sz="2000" dirty="0">
                <a:solidFill>
                  <a:srgbClr val="000000"/>
                </a:solidFill>
                <a:latin typeface="Georgia" panose="02040502050405020303" pitchFamily="18" charset="0"/>
              </a:rPr>
              <a:t>β-</a:t>
            </a:r>
            <a:r>
              <a:rPr lang="en-US" sz="2000" dirty="0">
                <a:solidFill>
                  <a:srgbClr val="000000"/>
                </a:solidFill>
                <a:latin typeface="Georgia" panose="02040502050405020303" pitchFamily="18" charset="0"/>
              </a:rPr>
              <a:t>glycosidic bond.</a:t>
            </a:r>
            <a:endParaRPr lang="en-US" sz="2000" dirty="0"/>
          </a:p>
        </p:txBody>
      </p:sp>
    </p:spTree>
    <p:extLst>
      <p:ext uri="{BB962C8B-B14F-4D97-AF65-F5344CB8AC3E}">
        <p14:creationId xmlns:p14="http://schemas.microsoft.com/office/powerpoint/2010/main" val="3703520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5800"/>
            <a:ext cx="4737937" cy="2362200"/>
          </a:xfrm>
          <a:prstGeom prst="rect">
            <a:avLst/>
          </a:prstGeom>
        </p:spPr>
      </p:pic>
      <p:pic>
        <p:nvPicPr>
          <p:cNvPr id="6" name="Picture 5">
            <a:extLst>
              <a:ext uri="{FF2B5EF4-FFF2-40B4-BE49-F238E27FC236}">
                <a16:creationId xmlns:a16="http://schemas.microsoft.com/office/drawing/2014/main" id="{1BC381CB-833D-A541-93FF-03BB41CF8F8D}"/>
              </a:ext>
            </a:extLst>
          </p:cNvPr>
          <p:cNvPicPr>
            <a:picLocks noChangeAspect="1"/>
          </p:cNvPicPr>
          <p:nvPr/>
        </p:nvPicPr>
        <p:blipFill>
          <a:blip r:embed="rId3"/>
          <a:stretch>
            <a:fillRect/>
          </a:stretch>
        </p:blipFill>
        <p:spPr>
          <a:xfrm>
            <a:off x="2850711" y="4038600"/>
            <a:ext cx="5671479" cy="1965325"/>
          </a:xfrm>
          <a:prstGeom prst="rect">
            <a:avLst/>
          </a:prstGeom>
        </p:spPr>
      </p:pic>
      <p:sp>
        <p:nvSpPr>
          <p:cNvPr id="7" name="TextBox 6">
            <a:extLst>
              <a:ext uri="{FF2B5EF4-FFF2-40B4-BE49-F238E27FC236}">
                <a16:creationId xmlns:a16="http://schemas.microsoft.com/office/drawing/2014/main" id="{65729DE6-4205-C64E-8E06-A9F425506903}"/>
              </a:ext>
            </a:extLst>
          </p:cNvPr>
          <p:cNvSpPr txBox="1"/>
          <p:nvPr/>
        </p:nvSpPr>
        <p:spPr>
          <a:xfrm>
            <a:off x="762000" y="3352800"/>
            <a:ext cx="5228483" cy="461665"/>
          </a:xfrm>
          <a:prstGeom prst="rect">
            <a:avLst/>
          </a:prstGeom>
          <a:noFill/>
        </p:spPr>
        <p:txBody>
          <a:bodyPr wrap="none" rtlCol="0">
            <a:spAutoFit/>
          </a:bodyPr>
          <a:lstStyle/>
          <a:p>
            <a:r>
              <a:rPr lang="en-US" dirty="0"/>
              <a:t>A more realistic representation of lactose</a:t>
            </a:r>
          </a:p>
        </p:txBody>
      </p:sp>
    </p:spTree>
    <p:extLst>
      <p:ext uri="{BB962C8B-B14F-4D97-AF65-F5344CB8AC3E}">
        <p14:creationId xmlns:p14="http://schemas.microsoft.com/office/powerpoint/2010/main" val="299795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66800"/>
            <a:ext cx="5715000" cy="2722790"/>
          </a:xfrm>
          <a:prstGeom prst="rect">
            <a:avLst/>
          </a:prstGeom>
        </p:spPr>
      </p:pic>
      <p:sp>
        <p:nvSpPr>
          <p:cNvPr id="4" name="Rectangle 1">
            <a:extLst>
              <a:ext uri="{FF2B5EF4-FFF2-40B4-BE49-F238E27FC236}">
                <a16:creationId xmlns:a16="http://schemas.microsoft.com/office/drawing/2014/main" id="{60DFB0BA-BBC3-1049-B0BE-F3AFE7B6C06C}"/>
              </a:ext>
            </a:extLst>
          </p:cNvPr>
          <p:cNvSpPr>
            <a:spLocks noChangeArrowheads="1"/>
          </p:cNvSpPr>
          <p:nvPr/>
        </p:nvSpPr>
        <p:spPr bwMode="auto">
          <a:xfrm>
            <a:off x="786060" y="243512"/>
            <a:ext cx="757188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Sucrose, or table sugar, is the most abundant disaccharide in nature:</a:t>
            </a: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In this molecule, the anomeric carbon of glucose (in the α configuration) is linked to the anomeric carbon of fructose (in the β configuration).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Sucrose is the major form in which newly synthesized carbohydrates are transported to be used as a fuel or stored as starch for later use.</a:t>
            </a:r>
            <a:endParaRPr kumimoji="0" lang="en-US" altLang="en-US" b="0" i="0" u="none" strike="noStrike" cap="none" normalizeH="0" baseline="0" dirty="0">
              <a:ln>
                <a:noFill/>
              </a:ln>
              <a:solidFill>
                <a:schemeClr val="tx1"/>
              </a:solidFill>
              <a:effectLst/>
              <a:latin typeface="+mj-lt"/>
            </a:endParaRPr>
          </a:p>
        </p:txBody>
      </p:sp>
      <p:sp>
        <p:nvSpPr>
          <p:cNvPr id="5" name="AutoShape 2">
            <a:extLst>
              <a:ext uri="{FF2B5EF4-FFF2-40B4-BE49-F238E27FC236}">
                <a16:creationId xmlns:a16="http://schemas.microsoft.com/office/drawing/2014/main" id="{20D6A806-4741-AB43-BCA5-20F5C326A313}"/>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81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25F30-C1A1-1382-81B1-86C2E4E9C98F}"/>
              </a:ext>
            </a:extLst>
          </p:cNvPr>
          <p:cNvPicPr>
            <a:picLocks noChangeAspect="1"/>
          </p:cNvPicPr>
          <p:nvPr/>
        </p:nvPicPr>
        <p:blipFill>
          <a:blip r:embed="rId2"/>
          <a:stretch>
            <a:fillRect/>
          </a:stretch>
        </p:blipFill>
        <p:spPr>
          <a:xfrm>
            <a:off x="283230" y="225425"/>
            <a:ext cx="3651946" cy="6407150"/>
          </a:xfrm>
          <a:prstGeom prst="rect">
            <a:avLst/>
          </a:prstGeom>
        </p:spPr>
      </p:pic>
      <p:pic>
        <p:nvPicPr>
          <p:cNvPr id="5" name="Picture 4" descr="pratt4_figun_11_p286.jpg">
            <a:extLst>
              <a:ext uri="{FF2B5EF4-FFF2-40B4-BE49-F238E27FC236}">
                <a16:creationId xmlns:a16="http://schemas.microsoft.com/office/drawing/2014/main" id="{D8635D0F-7546-28A9-A6E9-4666FD3D1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623" y="60158"/>
            <a:ext cx="4267200" cy="2511552"/>
          </a:xfrm>
          <a:prstGeom prst="rect">
            <a:avLst/>
          </a:prstGeom>
        </p:spPr>
      </p:pic>
      <p:pic>
        <p:nvPicPr>
          <p:cNvPr id="6" name="Picture 5">
            <a:extLst>
              <a:ext uri="{FF2B5EF4-FFF2-40B4-BE49-F238E27FC236}">
                <a16:creationId xmlns:a16="http://schemas.microsoft.com/office/drawing/2014/main" id="{165374BD-5CD0-44A3-CCEC-D215D62D2BBC}"/>
              </a:ext>
            </a:extLst>
          </p:cNvPr>
          <p:cNvPicPr>
            <a:picLocks noChangeAspect="1"/>
          </p:cNvPicPr>
          <p:nvPr/>
        </p:nvPicPr>
        <p:blipFill>
          <a:blip r:embed="rId4"/>
          <a:stretch>
            <a:fillRect/>
          </a:stretch>
        </p:blipFill>
        <p:spPr>
          <a:xfrm>
            <a:off x="6172200" y="4262581"/>
            <a:ext cx="2182841" cy="1641361"/>
          </a:xfrm>
          <a:prstGeom prst="rect">
            <a:avLst/>
          </a:prstGeom>
        </p:spPr>
      </p:pic>
      <p:sp>
        <p:nvSpPr>
          <p:cNvPr id="7" name="TextBox 6">
            <a:extLst>
              <a:ext uri="{FF2B5EF4-FFF2-40B4-BE49-F238E27FC236}">
                <a16:creationId xmlns:a16="http://schemas.microsoft.com/office/drawing/2014/main" id="{018403C5-DFE9-E014-D49A-A2FC6B4EC2B9}"/>
              </a:ext>
            </a:extLst>
          </p:cNvPr>
          <p:cNvSpPr txBox="1"/>
          <p:nvPr/>
        </p:nvSpPr>
        <p:spPr>
          <a:xfrm>
            <a:off x="5200240" y="2571710"/>
            <a:ext cx="3676840" cy="830997"/>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Oxidation State of C’s = 0</a:t>
            </a:r>
          </a:p>
          <a:p>
            <a:pPr algn="ctr"/>
            <a:r>
              <a:rPr lang="en-US" dirty="0">
                <a:latin typeface="Arial" panose="020B0604020202020204" pitchFamily="34" charset="0"/>
                <a:cs typeface="Arial" panose="020B0604020202020204" pitchFamily="34" charset="0"/>
              </a:rPr>
              <a:t>(Chair representation)</a:t>
            </a:r>
          </a:p>
        </p:txBody>
      </p:sp>
      <p:sp>
        <p:nvSpPr>
          <p:cNvPr id="8" name="TextBox 7">
            <a:extLst>
              <a:ext uri="{FF2B5EF4-FFF2-40B4-BE49-F238E27FC236}">
                <a16:creationId xmlns:a16="http://schemas.microsoft.com/office/drawing/2014/main" id="{9C9D16BF-0165-CEBB-3752-5C149A38F5D1}"/>
              </a:ext>
            </a:extLst>
          </p:cNvPr>
          <p:cNvSpPr txBox="1"/>
          <p:nvPr/>
        </p:nvSpPr>
        <p:spPr>
          <a:xfrm>
            <a:off x="4516067" y="5834848"/>
            <a:ext cx="4462312" cy="830997"/>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Pyruvate</a:t>
            </a:r>
          </a:p>
          <a:p>
            <a:r>
              <a:rPr lang="en-US" dirty="0">
                <a:latin typeface="Arial" panose="020B0604020202020204" pitchFamily="34" charset="0"/>
                <a:cs typeface="Arial" panose="020B0604020202020204" pitchFamily="34" charset="0"/>
              </a:rPr>
              <a:t>Oxidation State of C’s = -3, 2, 3</a:t>
            </a:r>
          </a:p>
        </p:txBody>
      </p:sp>
    </p:spTree>
    <p:extLst>
      <p:ext uri="{BB962C8B-B14F-4D97-AF65-F5344CB8AC3E}">
        <p14:creationId xmlns:p14="http://schemas.microsoft.com/office/powerpoint/2010/main" val="166872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25F291-594E-BC80-3D02-2465ECBBD6FD}"/>
              </a:ext>
            </a:extLst>
          </p:cNvPr>
          <p:cNvSpPr>
            <a:spLocks noGrp="1"/>
          </p:cNvSpPr>
          <p:nvPr>
            <p:ph type="ftr" sz="quarter" idx="11"/>
          </p:nvPr>
        </p:nvSpPr>
        <p:spPr/>
        <p:txBody>
          <a:bodyPr/>
          <a:lstStyle/>
          <a:p>
            <a:r>
              <a:rPr lang="en-US"/>
              <a:t>Copyright © 2018 John Wiley &amp; Sons, Inc. All rights reserved. </a:t>
            </a:r>
          </a:p>
        </p:txBody>
      </p:sp>
      <p:pic>
        <p:nvPicPr>
          <p:cNvPr id="3074" name="Picture 2" descr="Increasingly Large and Intense Wildfires Hinder Western Forests' Ability to  Regenerate - Inside Climate News">
            <a:extLst>
              <a:ext uri="{FF2B5EF4-FFF2-40B4-BE49-F238E27FC236}">
                <a16:creationId xmlns:a16="http://schemas.microsoft.com/office/drawing/2014/main" id="{19DD2828-2658-DCA5-3FFA-4991B2D39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7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82AD56E-2E8E-784D-B676-903A324CF0FD}"/>
              </a:ext>
            </a:extLst>
          </p:cNvPr>
          <p:cNvSpPr>
            <a:spLocks noGrp="1" noChangeArrowheads="1"/>
          </p:cNvSpPr>
          <p:nvPr>
            <p:ph type="title"/>
          </p:nvPr>
        </p:nvSpPr>
        <p:spPr>
          <a:xfrm>
            <a:off x="685800" y="152400"/>
            <a:ext cx="7772400" cy="1143000"/>
          </a:xfrm>
        </p:spPr>
        <p:txBody>
          <a:bodyPr/>
          <a:lstStyle/>
          <a:p>
            <a:pPr eaLnBrk="1" hangingPunct="1"/>
            <a:r>
              <a:rPr lang="en-US" altLang="en-US">
                <a:solidFill>
                  <a:srgbClr val="2FB0DC"/>
                </a:solidFill>
              </a:rPr>
              <a:t>Carbohydrates</a:t>
            </a:r>
          </a:p>
        </p:txBody>
      </p:sp>
      <p:sp>
        <p:nvSpPr>
          <p:cNvPr id="22530" name="Rectangle 3">
            <a:extLst>
              <a:ext uri="{FF2B5EF4-FFF2-40B4-BE49-F238E27FC236}">
                <a16:creationId xmlns:a16="http://schemas.microsoft.com/office/drawing/2014/main" id="{EE5F5B72-CAA1-CC4C-89B8-67F6B4F6BA6B}"/>
              </a:ext>
            </a:extLst>
          </p:cNvPr>
          <p:cNvSpPr>
            <a:spLocks noGrp="1" noChangeArrowheads="1"/>
          </p:cNvSpPr>
          <p:nvPr>
            <p:ph type="body" sz="half" idx="2"/>
          </p:nvPr>
        </p:nvSpPr>
        <p:spPr>
          <a:xfrm>
            <a:off x="533400" y="1219200"/>
            <a:ext cx="8305800" cy="5410200"/>
          </a:xfrm>
        </p:spPr>
        <p:txBody>
          <a:bodyPr/>
          <a:lstStyle/>
          <a:p>
            <a:pPr eaLnBrk="1" hangingPunct="1"/>
            <a:endParaRPr lang="en-US" altLang="en-US" sz="2000" dirty="0"/>
          </a:p>
          <a:p>
            <a:pPr eaLnBrk="1" hangingPunct="1">
              <a:lnSpc>
                <a:spcPct val="120000"/>
              </a:lnSpc>
            </a:pPr>
            <a:r>
              <a:rPr lang="en-US" altLang="en-US" sz="2400" dirty="0"/>
              <a:t>Named so because many have formula C</a:t>
            </a:r>
            <a:r>
              <a:rPr lang="en-US" altLang="en-US" sz="2400" baseline="-25000" dirty="0"/>
              <a:t>n</a:t>
            </a:r>
            <a:r>
              <a:rPr lang="en-US" altLang="en-US" sz="2400" dirty="0"/>
              <a:t>(H</a:t>
            </a:r>
            <a:r>
              <a:rPr lang="en-US" altLang="en-US" sz="2400" baseline="-25000" dirty="0"/>
              <a:t>2</a:t>
            </a:r>
            <a:r>
              <a:rPr lang="en-US" altLang="en-US" sz="2400" dirty="0"/>
              <a:t>O)</a:t>
            </a:r>
            <a:r>
              <a:rPr lang="en-US" altLang="en-US" sz="2400" baseline="-25000" dirty="0"/>
              <a:t>n</a:t>
            </a:r>
            <a:endParaRPr lang="en-US" altLang="en-US" sz="2400" dirty="0"/>
          </a:p>
          <a:p>
            <a:pPr eaLnBrk="1" hangingPunct="1">
              <a:lnSpc>
                <a:spcPct val="120000"/>
              </a:lnSpc>
            </a:pPr>
            <a:r>
              <a:rPr lang="en-US" altLang="en-US" sz="2400" dirty="0"/>
              <a:t>Produced from CO</a:t>
            </a:r>
            <a:r>
              <a:rPr lang="en-US" altLang="en-US" sz="2400" baseline="-25000" dirty="0"/>
              <a:t>2</a:t>
            </a:r>
            <a:r>
              <a:rPr lang="en-US" altLang="en-US" sz="2400" dirty="0"/>
              <a:t> and H</a:t>
            </a:r>
            <a:r>
              <a:rPr lang="en-US" altLang="en-US" sz="2400" baseline="-25000" dirty="0"/>
              <a:t>2</a:t>
            </a:r>
            <a:r>
              <a:rPr lang="en-US" altLang="en-US" sz="2400" dirty="0"/>
              <a:t>O via </a:t>
            </a:r>
            <a:r>
              <a:rPr lang="en-US" altLang="en-US" sz="2400" dirty="0">
                <a:solidFill>
                  <a:srgbClr val="0F0FFF"/>
                </a:solidFill>
              </a:rPr>
              <a:t>photosynthesis</a:t>
            </a:r>
            <a:r>
              <a:rPr lang="en-US" altLang="en-US" sz="2400" dirty="0"/>
              <a:t> in plants, and by gluconeogenesis by you, fungus, bacteria, archaea, etc. </a:t>
            </a:r>
          </a:p>
          <a:p>
            <a:pPr eaLnBrk="1" hangingPunct="1">
              <a:lnSpc>
                <a:spcPct val="120000"/>
              </a:lnSpc>
            </a:pPr>
            <a:r>
              <a:rPr lang="en-US" altLang="en-US" sz="2400" dirty="0"/>
              <a:t>Range from as small as glyceraldehyde (M</a:t>
            </a:r>
            <a:r>
              <a:rPr lang="en-US" altLang="en-US" sz="2400" baseline="-25000" dirty="0"/>
              <a:t>w</a:t>
            </a:r>
            <a:r>
              <a:rPr lang="en-US" altLang="en-US" sz="2400" dirty="0"/>
              <a:t> = 90 g/mol) to as large as amylopectin (M</a:t>
            </a:r>
            <a:r>
              <a:rPr lang="en-US" altLang="en-US" sz="2400" baseline="-25000" dirty="0"/>
              <a:t>w</a:t>
            </a:r>
            <a:r>
              <a:rPr lang="en-US" altLang="en-US" sz="2400" dirty="0"/>
              <a:t> </a:t>
            </a:r>
            <a:r>
              <a:rPr lang="en-US" altLang="en-US" sz="2400" dirty="0">
                <a:solidFill>
                  <a:srgbClr val="FF0000"/>
                </a:solidFill>
              </a:rPr>
              <a:t>&gt;</a:t>
            </a:r>
            <a:r>
              <a:rPr lang="en-US" altLang="en-US" sz="2400" dirty="0"/>
              <a:t> 200,000,000 g/mol) </a:t>
            </a:r>
          </a:p>
          <a:p>
            <a:pPr eaLnBrk="1" hangingPunct="1">
              <a:lnSpc>
                <a:spcPct val="120000"/>
              </a:lnSpc>
            </a:pPr>
            <a:r>
              <a:rPr lang="en-US" altLang="en-US" sz="2400" dirty="0"/>
              <a:t>Fulfill a variety of functions, including:</a:t>
            </a:r>
          </a:p>
          <a:p>
            <a:pPr lvl="1" eaLnBrk="1" hangingPunct="1">
              <a:lnSpc>
                <a:spcPct val="120000"/>
              </a:lnSpc>
            </a:pPr>
            <a:r>
              <a:rPr lang="en-US" altLang="en-US" sz="2000" dirty="0">
                <a:solidFill>
                  <a:srgbClr val="0F0FFF"/>
                </a:solidFill>
              </a:rPr>
              <a:t>energy sources and energy storage</a:t>
            </a:r>
          </a:p>
          <a:p>
            <a:pPr lvl="1" eaLnBrk="1" hangingPunct="1">
              <a:lnSpc>
                <a:spcPct val="120000"/>
              </a:lnSpc>
            </a:pPr>
            <a:r>
              <a:rPr lang="en-US" altLang="en-US" sz="2000" dirty="0">
                <a:solidFill>
                  <a:srgbClr val="0F0FFF"/>
                </a:solidFill>
              </a:rPr>
              <a:t>structural components of cell walls and exoskeletons</a:t>
            </a:r>
          </a:p>
          <a:p>
            <a:pPr lvl="1" eaLnBrk="1" hangingPunct="1">
              <a:lnSpc>
                <a:spcPct val="120000"/>
              </a:lnSpc>
            </a:pPr>
            <a:r>
              <a:rPr lang="en-US" altLang="en-US" sz="2000" dirty="0">
                <a:solidFill>
                  <a:srgbClr val="0F0FFF"/>
                </a:solidFill>
              </a:rPr>
              <a:t>informational molecules in cell-cell signaling</a:t>
            </a:r>
            <a:endParaRPr lang="en-US" altLang="en-US" sz="2000" dirty="0"/>
          </a:p>
          <a:p>
            <a:pPr eaLnBrk="1" hangingPunct="1">
              <a:lnSpc>
                <a:spcPct val="120000"/>
              </a:lnSpc>
            </a:pPr>
            <a:r>
              <a:rPr lang="en-US" altLang="en-US" sz="2400" dirty="0"/>
              <a:t>Can be covalently linked with proteins and lipids</a:t>
            </a:r>
          </a:p>
        </p:txBody>
      </p:sp>
      <p:sp>
        <p:nvSpPr>
          <p:cNvPr id="22531" name="Line 4">
            <a:extLst>
              <a:ext uri="{FF2B5EF4-FFF2-40B4-BE49-F238E27FC236}">
                <a16:creationId xmlns:a16="http://schemas.microsoft.com/office/drawing/2014/main" id="{1D0C7DAB-627F-4544-BDE2-D481CB79D40D}"/>
              </a:ext>
            </a:extLst>
          </p:cNvPr>
          <p:cNvSpPr>
            <a:spLocks noChangeShapeType="1"/>
          </p:cNvSpPr>
          <p:nvPr/>
        </p:nvSpPr>
        <p:spPr bwMode="auto">
          <a:xfrm>
            <a:off x="304800" y="1143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2887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07729D60-56F7-0B4A-81E7-1D8E54320E2C}"/>
              </a:ext>
            </a:extLst>
          </p:cNvPr>
          <p:cNvSpPr>
            <a:spLocks noGrp="1" noChangeArrowheads="1"/>
          </p:cNvSpPr>
          <p:nvPr>
            <p:ph sz="half" idx="1"/>
          </p:nvPr>
        </p:nvSpPr>
        <p:spPr>
          <a:xfrm>
            <a:off x="685800" y="1524000"/>
            <a:ext cx="7772400" cy="4114800"/>
          </a:xfrm>
        </p:spPr>
        <p:txBody>
          <a:bodyPr/>
          <a:lstStyle/>
          <a:p>
            <a:r>
              <a:rPr lang="en-US" altLang="en-US" dirty="0">
                <a:latin typeface="Times New Roman" panose="02020603050405020304" pitchFamily="18" charset="0"/>
                <a:cs typeface="Times New Roman" panose="02020603050405020304" pitchFamily="18" charset="0"/>
              </a:rPr>
              <a:t>Basic nomenclature: </a:t>
            </a:r>
          </a:p>
          <a:p>
            <a:pPr lvl="1"/>
            <a:r>
              <a:rPr lang="en-US" altLang="en-US" dirty="0">
                <a:latin typeface="Times New Roman" panose="02020603050405020304" pitchFamily="18" charset="0"/>
                <a:cs typeface="Times New Roman" panose="02020603050405020304" pitchFamily="18" charset="0"/>
              </a:rPr>
              <a:t>number of carbon atoms in the carbohydrate + “</a:t>
            </a:r>
            <a:r>
              <a:rPr lang="en-US" altLang="en-US" dirty="0" err="1">
                <a:latin typeface="Times New Roman" panose="02020603050405020304" pitchFamily="18" charset="0"/>
                <a:cs typeface="Times New Roman" panose="02020603050405020304" pitchFamily="18" charset="0"/>
              </a:rPr>
              <a:t>ose</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Times New Roman" panose="02020603050405020304" pitchFamily="18" charset="0"/>
                <a:cs typeface="Times New Roman" panose="02020603050405020304" pitchFamily="18" charset="0"/>
              </a:rPr>
              <a:t>example: triose, pentose, hexose</a:t>
            </a:r>
          </a:p>
          <a:p>
            <a:r>
              <a:rPr lang="en-US" altLang="en-US" dirty="0">
                <a:latin typeface="Times New Roman" panose="02020603050405020304" pitchFamily="18" charset="0"/>
                <a:cs typeface="Times New Roman" panose="02020603050405020304" pitchFamily="18" charset="0"/>
              </a:rPr>
              <a:t>Common functional groups: </a:t>
            </a:r>
          </a:p>
          <a:p>
            <a:pPr lvl="1"/>
            <a:r>
              <a:rPr lang="en-US" altLang="en-US" dirty="0">
                <a:latin typeface="Times New Roman" panose="02020603050405020304" pitchFamily="18" charset="0"/>
                <a:cs typeface="Times New Roman" panose="02020603050405020304" pitchFamily="18" charset="0"/>
              </a:rPr>
              <a:t>All carbohydrates have a carbonyl functional group (well not really).</a:t>
            </a:r>
          </a:p>
          <a:p>
            <a:pPr lvl="1"/>
            <a:r>
              <a:rPr lang="en-US" altLang="en-US" dirty="0">
                <a:latin typeface="Times New Roman" panose="02020603050405020304" pitchFamily="18" charset="0"/>
                <a:cs typeface="Times New Roman" panose="02020603050405020304" pitchFamily="18" charset="0"/>
              </a:rPr>
              <a:t>aldehydes = aldose</a:t>
            </a:r>
          </a:p>
          <a:p>
            <a:pPr lvl="1"/>
            <a:r>
              <a:rPr lang="en-US" altLang="en-US" dirty="0">
                <a:latin typeface="Times New Roman" panose="02020603050405020304" pitchFamily="18" charset="0"/>
                <a:cs typeface="Times New Roman" panose="02020603050405020304" pitchFamily="18" charset="0"/>
              </a:rPr>
              <a:t>ketones = ketose</a:t>
            </a:r>
          </a:p>
          <a:p>
            <a:pPr lvl="1">
              <a:buFontTx/>
              <a:buNone/>
            </a:pPr>
            <a:endParaRPr lang="en-US" altLang="en-US" dirty="0">
              <a:latin typeface="Times New Roman" panose="02020603050405020304" pitchFamily="18" charset="0"/>
              <a:cs typeface="Times New Roman" panose="02020603050405020304" pitchFamily="18" charset="0"/>
            </a:endParaRPr>
          </a:p>
        </p:txBody>
      </p:sp>
      <p:sp>
        <p:nvSpPr>
          <p:cNvPr id="24578" name="Rectangle 2">
            <a:extLst>
              <a:ext uri="{FF2B5EF4-FFF2-40B4-BE49-F238E27FC236}">
                <a16:creationId xmlns:a16="http://schemas.microsoft.com/office/drawing/2014/main" id="{361F0A10-B919-0143-9884-5B6A12C4E5B2}"/>
              </a:ext>
            </a:extLst>
          </p:cNvPr>
          <p:cNvSpPr>
            <a:spLocks noGrp="1" noChangeArrowheads="1"/>
          </p:cNvSpPr>
          <p:nvPr>
            <p:ph type="title"/>
          </p:nvPr>
        </p:nvSpPr>
        <p:spPr>
          <a:xfrm>
            <a:off x="685800" y="152400"/>
            <a:ext cx="7772400" cy="1143000"/>
          </a:xfrm>
        </p:spPr>
        <p:txBody>
          <a:bodyPr/>
          <a:lstStyle/>
          <a:p>
            <a:pPr eaLnBrk="1" hangingPunct="1"/>
            <a:r>
              <a:rPr lang="en-US" altLang="en-US"/>
              <a:t>Carbohydrates</a:t>
            </a:r>
          </a:p>
        </p:txBody>
      </p:sp>
    </p:spTree>
    <p:extLst>
      <p:ext uri="{BB962C8B-B14F-4D97-AF65-F5344CB8AC3E}">
        <p14:creationId xmlns:p14="http://schemas.microsoft.com/office/powerpoint/2010/main" val="294693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9BE8026-F411-7C4D-A8A4-9FFA623EFEC0}"/>
              </a:ext>
            </a:extLst>
          </p:cNvPr>
          <p:cNvSpPr txBox="1">
            <a:spLocks noChangeArrowheads="1"/>
          </p:cNvSpPr>
          <p:nvPr/>
        </p:nvSpPr>
        <p:spPr bwMode="auto">
          <a:xfrm>
            <a:off x="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3600" b="1" dirty="0">
                <a:solidFill>
                  <a:srgbClr val="00B0F0"/>
                </a:solidFill>
              </a:rPr>
              <a:t>Carbohydrates Can Be Constitutional Isomers*</a:t>
            </a:r>
          </a:p>
        </p:txBody>
      </p:sp>
      <p:sp>
        <p:nvSpPr>
          <p:cNvPr id="25602" name="Rectangle 4">
            <a:extLst>
              <a:ext uri="{FF2B5EF4-FFF2-40B4-BE49-F238E27FC236}">
                <a16:creationId xmlns:a16="http://schemas.microsoft.com/office/drawing/2014/main" id="{BE9FE19D-F2FB-F44C-A9F1-79AFA3D7D558}"/>
              </a:ext>
            </a:extLst>
          </p:cNvPr>
          <p:cNvSpPr txBox="1">
            <a:spLocks noChangeArrowheads="1"/>
          </p:cNvSpPr>
          <p:nvPr/>
        </p:nvSpPr>
        <p:spPr bwMode="auto">
          <a:xfrm>
            <a:off x="76200" y="1028700"/>
            <a:ext cx="899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lvl="1" eaLnBrk="1" hangingPunct="1">
              <a:buFont typeface="Arial" panose="020B0604020202020204" pitchFamily="34" charset="0"/>
              <a:buChar char="•"/>
            </a:pPr>
            <a:r>
              <a:rPr lang="en-US" altLang="en-US" sz="2400"/>
              <a:t>An </a:t>
            </a:r>
            <a:r>
              <a:rPr lang="en-US" altLang="en-US" sz="2400">
                <a:solidFill>
                  <a:srgbClr val="FF0603"/>
                </a:solidFill>
              </a:rPr>
              <a:t>aldose</a:t>
            </a:r>
            <a:r>
              <a:rPr lang="en-US" altLang="en-US" sz="2400"/>
              <a:t> </a:t>
            </a:r>
            <a:r>
              <a:rPr lang="en-US" altLang="en-US" sz="2400">
                <a:solidFill>
                  <a:srgbClr val="FF0000"/>
                </a:solidFill>
              </a:rPr>
              <a:t>is a carbohydrate with </a:t>
            </a:r>
            <a:r>
              <a:rPr lang="en-US" altLang="en-US" sz="2400">
                <a:solidFill>
                  <a:srgbClr val="0F0FFF"/>
                </a:solidFill>
              </a:rPr>
              <a:t>aldehyde </a:t>
            </a:r>
            <a:r>
              <a:rPr lang="en-US" altLang="en-US" sz="2400"/>
              <a:t>functionality. </a:t>
            </a:r>
          </a:p>
          <a:p>
            <a:pPr lvl="1" eaLnBrk="1" hangingPunct="1">
              <a:buFont typeface="Arial" panose="020B0604020202020204" pitchFamily="34" charset="0"/>
              <a:buChar char="•"/>
            </a:pPr>
            <a:r>
              <a:rPr lang="en-US" altLang="en-US" sz="2400"/>
              <a:t>A </a:t>
            </a:r>
            <a:r>
              <a:rPr lang="en-US" altLang="en-US" sz="2400">
                <a:solidFill>
                  <a:srgbClr val="FF0603"/>
                </a:solidFill>
              </a:rPr>
              <a:t>ketose</a:t>
            </a:r>
            <a:r>
              <a:rPr lang="en-US" altLang="en-US" sz="2400"/>
              <a:t> </a:t>
            </a:r>
            <a:r>
              <a:rPr lang="en-US" altLang="en-US" sz="2400">
                <a:solidFill>
                  <a:srgbClr val="FF0000"/>
                </a:solidFill>
              </a:rPr>
              <a:t>is a carbohydrate with </a:t>
            </a:r>
            <a:r>
              <a:rPr lang="en-US" altLang="en-US" sz="2400">
                <a:solidFill>
                  <a:srgbClr val="0F0FFF"/>
                </a:solidFill>
              </a:rPr>
              <a:t>ketone</a:t>
            </a:r>
            <a:r>
              <a:rPr lang="en-US" altLang="en-US" sz="2400"/>
              <a:t> functionality.</a:t>
            </a:r>
          </a:p>
        </p:txBody>
      </p:sp>
      <p:sp>
        <p:nvSpPr>
          <p:cNvPr id="25603" name="Line 4">
            <a:extLst>
              <a:ext uri="{FF2B5EF4-FFF2-40B4-BE49-F238E27FC236}">
                <a16:creationId xmlns:a16="http://schemas.microsoft.com/office/drawing/2014/main" id="{0934AFA0-6609-6A40-99DD-E02E096597DB}"/>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04" name="Picture 5" descr="D-Glyceraldehyde, an aldotriose on the left, and Dihydroxyacetone, a ketotriose on the right. The D-Glyceraldehyde is a three-carbon chain with C1 double bonded to an O up and to the right (the C-O double bond is shaded orange), and C2 and C3 each bonded to an OH to the right. The Dihydroxyacetone is also a three-carbon chain, with C1 and C3 each bonded to an OH to the right and C2 double bonded to an O to the right (the C-O double bond is shaded orange). These two structures are labeled “Two trioses, an aldose and a ketose” at the bottom.">
            <a:extLst>
              <a:ext uri="{FF2B5EF4-FFF2-40B4-BE49-F238E27FC236}">
                <a16:creationId xmlns:a16="http://schemas.microsoft.com/office/drawing/2014/main" id="{4D1A41CD-E26C-9B47-B536-AF2A3BD3FB99}"/>
              </a:ext>
            </a:extLst>
          </p:cNvPr>
          <p:cNvPicPr>
            <a:picLocks noChangeAspect="1"/>
          </p:cNvPicPr>
          <p:nvPr/>
        </p:nvPicPr>
        <p:blipFill rotWithShape="1">
          <a:blip r:embed="rId3">
            <a:extLst>
              <a:ext uri="{28A0092B-C50C-407E-A947-70E740481C1C}">
                <a14:useLocalDpi xmlns:a14="http://schemas.microsoft.com/office/drawing/2010/main" val="0"/>
              </a:ext>
            </a:extLst>
          </a:blip>
          <a:srcRect b="9390"/>
          <a:stretch/>
        </p:blipFill>
        <p:spPr bwMode="auto">
          <a:xfrm>
            <a:off x="1295400" y="2066925"/>
            <a:ext cx="6553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F2F61E3-BE5C-DF64-EF56-C93C55B0C087}"/>
              </a:ext>
            </a:extLst>
          </p:cNvPr>
          <p:cNvSpPr txBox="1"/>
          <p:nvPr/>
        </p:nvSpPr>
        <p:spPr>
          <a:xfrm>
            <a:off x="304800" y="6459900"/>
            <a:ext cx="8991599"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 same molecular formula, but different </a:t>
            </a:r>
            <a:r>
              <a:rPr lang="en-US" sz="1400" b="1" dirty="0" err="1">
                <a:latin typeface="Arial" panose="020B0604020202020204" pitchFamily="34" charset="0"/>
                <a:cs typeface="Arial" panose="020B0604020202020204" pitchFamily="34" charset="0"/>
              </a:rPr>
              <a:t>connectivities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7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A4736-CCD2-CC34-87F1-4CDF7CABFD24}"/>
              </a:ext>
            </a:extLst>
          </p:cNvPr>
          <p:cNvSpPr txBox="1"/>
          <p:nvPr/>
        </p:nvSpPr>
        <p:spPr>
          <a:xfrm>
            <a:off x="1981200" y="1676400"/>
            <a:ext cx="476124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Carbohydrates are Chiral</a:t>
            </a:r>
          </a:p>
        </p:txBody>
      </p:sp>
    </p:spTree>
    <p:extLst>
      <p:ext uri="{BB962C8B-B14F-4D97-AF65-F5344CB8AC3E}">
        <p14:creationId xmlns:p14="http://schemas.microsoft.com/office/powerpoint/2010/main" val="413242487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9061</TotalTime>
  <Words>1578</Words>
  <Application>Microsoft Macintosh PowerPoint</Application>
  <PresentationFormat>On-screen Show (4:3)</PresentationFormat>
  <Paragraphs>195</Paragraphs>
  <Slides>36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Georgia</vt:lpstr>
      <vt:lpstr>inherit</vt:lpstr>
      <vt:lpstr>MJXc-TeX-main-R</vt:lpstr>
      <vt:lpstr>Symbol</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Carbohydrates</vt:lpstr>
      <vt:lpstr>Carbohydrates</vt:lpstr>
      <vt:lpstr>PowerPoint Presentation</vt:lpstr>
      <vt:lpstr>PowerPoint Presentation</vt:lpstr>
      <vt:lpstr>PowerPoint Presentation</vt:lpstr>
      <vt:lpstr>PowerPoint Presentation</vt:lpstr>
      <vt:lpstr>Carbohydrates Can Be Stereoisomers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Drawing  Monosaccharides</vt:lpstr>
      <vt:lpstr>PyMol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 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Biochemistry</dc:title>
  <dc:subject/>
  <dc:creator>Pratt &amp; Cornely</dc:creator>
  <cp:keywords/>
  <dc:description/>
  <cp:lastModifiedBy>Williams, Loren D</cp:lastModifiedBy>
  <cp:revision>137</cp:revision>
  <dcterms:created xsi:type="dcterms:W3CDTF">2017-07-11T20:03:11Z</dcterms:created>
  <dcterms:modified xsi:type="dcterms:W3CDTF">2024-03-14T13:01:24Z</dcterms:modified>
  <cp:category/>
</cp:coreProperties>
</file>