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sldIdLst>
    <p:sldId id="358" r:id="rId2"/>
    <p:sldId id="359" r:id="rId3"/>
    <p:sldId id="362" r:id="rId4"/>
    <p:sldId id="363" r:id="rId5"/>
    <p:sldId id="263" r:id="rId6"/>
    <p:sldId id="264" r:id="rId7"/>
    <p:sldId id="265" r:id="rId8"/>
    <p:sldId id="266" r:id="rId9"/>
    <p:sldId id="347" r:id="rId10"/>
    <p:sldId id="355" r:id="rId11"/>
    <p:sldId id="356" r:id="rId12"/>
    <p:sldId id="380" r:id="rId13"/>
    <p:sldId id="360" r:id="rId14"/>
    <p:sldId id="361" r:id="rId15"/>
    <p:sldId id="269" r:id="rId16"/>
    <p:sldId id="271" r:id="rId17"/>
    <p:sldId id="366" r:id="rId18"/>
    <p:sldId id="370" r:id="rId19"/>
    <p:sldId id="384" r:id="rId20"/>
    <p:sldId id="390" r:id="rId21"/>
    <p:sldId id="381" r:id="rId22"/>
    <p:sldId id="365" r:id="rId23"/>
    <p:sldId id="369" r:id="rId24"/>
    <p:sldId id="282" r:id="rId25"/>
    <p:sldId id="368" r:id="rId26"/>
    <p:sldId id="367" r:id="rId27"/>
    <p:sldId id="383" r:id="rId28"/>
    <p:sldId id="382" r:id="rId29"/>
    <p:sldId id="391" r:id="rId30"/>
    <p:sldId id="395" r:id="rId31"/>
    <p:sldId id="411" r:id="rId32"/>
    <p:sldId id="408" r:id="rId33"/>
    <p:sldId id="409" r:id="rId34"/>
    <p:sldId id="410" r:id="rId35"/>
    <p:sldId id="377" r:id="rId36"/>
    <p:sldId id="389" r:id="rId37"/>
    <p:sldId id="364" r:id="rId38"/>
    <p:sldId id="388" r:id="rId39"/>
    <p:sldId id="375" r:id="rId40"/>
    <p:sldId id="401" r:id="rId41"/>
    <p:sldId id="402" r:id="rId42"/>
    <p:sldId id="400" r:id="rId43"/>
    <p:sldId id="283" r:id="rId44"/>
    <p:sldId id="284" r:id="rId45"/>
    <p:sldId id="399" r:id="rId46"/>
    <p:sldId id="285" r:id="rId47"/>
    <p:sldId id="287" r:id="rId48"/>
    <p:sldId id="288" r:id="rId49"/>
    <p:sldId id="373" r:id="rId50"/>
    <p:sldId id="378" r:id="rId51"/>
    <p:sldId id="280" r:id="rId52"/>
    <p:sldId id="376" r:id="rId53"/>
    <p:sldId id="394" r:id="rId54"/>
    <p:sldId id="393" r:id="rId55"/>
    <p:sldId id="396" r:id="rId56"/>
    <p:sldId id="385" r:id="rId57"/>
    <p:sldId id="412" r:id="rId58"/>
    <p:sldId id="392" r:id="rId59"/>
    <p:sldId id="387" r:id="rId60"/>
    <p:sldId id="397" r:id="rId61"/>
    <p:sldId id="279" r:id="rId62"/>
    <p:sldId id="404" r:id="rId63"/>
    <p:sldId id="426" r:id="rId64"/>
    <p:sldId id="415" r:id="rId65"/>
    <p:sldId id="433" r:id="rId66"/>
    <p:sldId id="427" r:id="rId67"/>
    <p:sldId id="416" r:id="rId68"/>
    <p:sldId id="421" r:id="rId69"/>
    <p:sldId id="422" r:id="rId70"/>
    <p:sldId id="423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6"/>
    <p:restoredTop sz="94649"/>
  </p:normalViewPr>
  <p:slideViewPr>
    <p:cSldViewPr>
      <p:cViewPr varScale="1">
        <p:scale>
          <a:sx n="102" d="100"/>
          <a:sy n="102" d="100"/>
        </p:scale>
        <p:origin x="15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61D67EB2-8FD3-6D4C-8D1B-E8B251FC76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513BA1C0-937B-F248-BEBD-FB9DA70550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7E81F36-EA16-6249-B051-9D40B857F7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92DAC9C8-F4D5-8E40-94BE-617CDE67F87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>
            <a:extLst>
              <a:ext uri="{FF2B5EF4-FFF2-40B4-BE49-F238E27FC236}">
                <a16:creationId xmlns:a16="http://schemas.microsoft.com/office/drawing/2014/main" id="{85C0140D-D80D-224E-B19F-5F1961DB7D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>
            <a:extLst>
              <a:ext uri="{FF2B5EF4-FFF2-40B4-BE49-F238E27FC236}">
                <a16:creationId xmlns:a16="http://schemas.microsoft.com/office/drawing/2014/main" id="{BADB5EBD-0ADC-B041-82BC-54011C937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5B5AAE-23C3-DB4A-9D7B-300D9E4926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3E74A608-BCF5-6B40-ABFE-616F9C467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E6E5D86-3548-4647-8D3A-46E7016B39FC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6D35F0A2-4499-CD41-86D1-28973EB93D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131188A-E23C-A141-96B7-1B657DF34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699CC94-2B44-7B4C-B0DF-000F693D6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5CA78D-0694-364A-8331-3689C791D9D5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EA10706-B04B-D54A-B3F1-833AB0CD2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CC7DD8B-6A4E-7A48-81EC-79DE895F2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14CCDA1-BCCB-0846-8928-E4FC79FDD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86F1E2-0016-3043-BEF7-BF915C8A304D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AB3702E-71BC-1F4B-B83A-726C612D3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C9D496B-AAAF-4C43-8E02-322D4C2CD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262C03CE-9E9E-DA47-B9E8-5F52653BB3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701E78-62DA-0740-A4AE-781DB8855331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8D272BD-5376-F44A-9B63-A1636011EE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95B790A-B3D3-A746-BF74-AFB3673CD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171BB683-E198-5340-81C4-DBA9F0161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7239160-9C4B-2049-A55C-9B0EA8BBE6D2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DD1A3273-E931-404F-9196-C9092389DF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9BD6B8B5-DFFC-414C-AE8F-EFB741833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96168BD0-AAD7-9A4B-B6D3-6F1350900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BE506D0-29FB-CE4A-A2E9-7B6BD058F1C5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5BC732A3-F930-214A-82B0-5A1CE4820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42469E8-3177-B346-9024-6355B7A75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6D216463-DE4F-7042-80EB-130BCA6568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1BB044-DC15-9440-8D36-EFD7547D0805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1777AF5-7113-474F-9618-A225CD8DEA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E5588932-E90B-4C4F-AC08-73B42B5E7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72A49D06-404F-0147-A1A2-007F59C1B1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15C459A-F2A1-274D-98C0-1CAE6502193C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56961CC-29FB-5E40-AFE1-845B01D09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9835C0E-B15B-4C4F-8088-2B87EDCA2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BC38B075-4929-4E46-9C71-BAE276BA3B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1FDA37-23DA-8E46-AEE6-E79956602F3B}" type="slidenum">
              <a:rPr lang="en-US" altLang="en-US" sz="1200"/>
              <a:pPr/>
              <a:t>47</a:t>
            </a:fld>
            <a:endParaRPr lang="en-US" altLang="en-US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7E8D5FCE-3E3A-BA4C-A114-B4FEE6738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FA1DF4D5-171D-BE46-81F4-1F494006E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AE57EEE2-A71C-C042-861D-3F45C1B1B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4E0D4D9-346A-6D40-B245-BD688E02895E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E9EE70E6-3FB1-AE4A-8664-143A427A12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41F5274-4F20-CE45-A95D-900425F30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3FAEED26-F7E3-B342-9A5B-1552112FB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5D0D522-0428-1D43-A62D-9760E858D71C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8D619F0-8DAA-1543-B94F-597E046625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CB1CBD32-BD4F-2C4D-9575-A7BC76069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ECF3303D-1FA0-D842-862A-A401C789E7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96F98B-6B4C-7846-87A1-D8E452B200FC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FC42421-ECB0-964F-816B-EEE37F8675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CC63441-1BF6-E544-8C5C-BF7D9FD4E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BB436794-0210-A443-8C07-5C0AB2001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3BF3C4-1C2F-6B4F-B28B-7431CC08F2F0}" type="slidenum">
              <a:rPr lang="en-US" altLang="en-US" sz="1200"/>
              <a:pPr/>
              <a:t>51</a:t>
            </a:fld>
            <a:endParaRPr lang="en-US" altLang="en-US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07ED3C23-B017-224C-8481-983CA3F76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B67F99B-7380-FB4D-9520-F7201C624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D8CCCC34-F2B4-9E43-A698-2DE2EAE46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F6212F8-36D8-444A-AF40-24CB71E72827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2358CE9-8E59-C440-A2CB-C06E4FCC9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55AEC1C-B0FE-2946-AA29-4208FB488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C66B5C3B-3280-2743-AE94-727651D16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0ED128C-C1FA-E146-A04C-BC8296A4DB38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0A6716A6-61AE-8946-9EFA-486326B1B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ED3D8110-E94F-5346-AFEA-03AE93E86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4C4700E2-EFD7-1644-A7DC-C2757B9BB1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D796C0A-B1BB-C648-977A-0F6EB2747EC5}" type="slidenum">
              <a:rPr lang="en-US" altLang="en-US" sz="1200"/>
              <a:pPr/>
              <a:t>58</a:t>
            </a:fld>
            <a:endParaRPr lang="en-US" altLang="en-US" sz="1200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395D025A-B688-E14B-A2CC-9E835F43F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938762DB-1340-2F4E-9968-F4E72E3C2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D532624B-6185-DB4F-AA68-AFF04C50A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977CDBA-D553-0046-BBFF-B1F1632F5149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D5FD7464-A774-A244-A89E-C87D1D82A1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E255DA6-E6C6-1944-A39E-24D3331D9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8BE31B33-0F79-3C4B-97CD-D80F5BDE7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3434C72-BBC3-0D40-AD74-A4E8DA688276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28D852D0-D63D-5C46-A1D4-3D90CC95E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531C924D-0E25-6D40-9BE5-090E32170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AF847C37-D18A-CF42-9F18-FC0DB435F2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B43470-F9C7-2F42-BCD5-FA35E2AF03CE}" type="slidenum">
              <a:rPr lang="en-US" altLang="en-US" sz="1200"/>
              <a:pPr/>
              <a:t>65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0CB94E26-B210-474B-B26F-E8D35340F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82A9BEDA-AA4E-594E-87E2-CD7BDB4B6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523E8D47-C472-4A4A-89F8-079F8D2F8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00D5B9-2AD0-CE45-B119-AD36AA3F8382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5CD22836-6D1D-BB4E-8C59-E9804F8D1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65862C2F-CFCC-014E-81B8-2386C4BB7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5D279597-2C86-844F-BB15-CB418A159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B895B4-3097-C147-A22D-5164E463D1C0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6343D71C-7EF4-2143-851F-D5CA0C884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D5F3F02D-45FF-944A-97D2-0FF17DD38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5F71CE44-D606-764B-9DDD-A54622D00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E9A563-EAE6-A742-A6F2-FF594649FEF7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2F8BF884-C514-F24F-8DE6-DF1CEED239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D359BBB0-D6AE-C64E-8636-BB53479C9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EC1E68D-0CF9-2B48-9354-2B01F07D91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15D9BBF-D0DA-7740-9C73-5EEB5CCEBEEA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5C3E504-99A9-7145-B8E4-64761B440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86182DF-6FEF-D845-A257-43FDE3056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518C1B94-F99A-9941-8D03-216D33402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EF93C2A-B1BF-2D4C-9C16-6744038B6796}" type="slidenum">
              <a:rPr lang="en-US" altLang="en-US" sz="1200"/>
              <a:pPr/>
              <a:t>69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BC9F4AB8-F073-1A47-80AF-E478B266A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CDAB595-63F5-294A-8FA0-520457459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EA3B1576-B323-3C44-99E1-07430ED6B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5C9D697-211B-1F43-8401-935DFA833934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6187BD19-210F-2A41-BF99-7874DF674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746A7EDF-DA1F-F742-A6D6-C45EF7CE5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25722CF2-AC26-414F-9505-3AB08E6D78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DD88ED4-0C89-9342-A410-1F433DA7BB57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E6533FB-DCA0-6546-9C78-2C2DCC2373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A38E6D1-3585-454E-9E7F-69AAA8697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C220EFEF-0E19-9649-A1ED-A441EA943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41FDFB-613E-6A41-8F9A-D9DC0CDD2B8C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6238D88-66C8-694C-8625-81C0E6DDC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A1CB6F3-4F75-344C-BA51-AA0348C16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6FAB23C2-0BA5-314B-B962-EB984C9C3C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F81A55-F8A7-7B4C-BF77-F9C193208A7B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1273432-2B36-7E46-8E31-55901EF26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0793492-A48C-3444-A9B2-5DEE003B9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FFD80D10-E6E6-6E47-9826-75594CA9B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BA0533F-4147-574D-9FF1-13DFACE5A04D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A14B571-4D98-A342-A00A-8365326C3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C89DBDB-1DE8-A840-9D52-D228287EB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57A39065-2165-0B40-8437-4B084BF68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2C1A15-1E65-5E42-A055-345B3A7A117B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FC0C77C5-E151-4B47-87C6-EA11554BE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3132B75-FBC4-8048-AF82-71AA9F95C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E28CDE22-7317-DC4A-90CE-26250D8640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131BA7D-7078-5249-952E-46A5D98D05C0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CD93103D-12F6-1F45-AFEB-02D085D25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7CA5C4E-B2FF-164F-B6F3-D9FD981AA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9CE4EF-2A19-8245-B708-52A402FAA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8EBBE7-E0FE-0246-9061-58AED801B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E95B35-D8F1-904E-BD3C-B8C346709D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52772-8521-524B-BFB5-7F5EB34FCD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49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DA43E6-AE22-6B4B-8620-A919CE505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E44188-639E-F949-8B5E-36A5A1B8F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34EBA-CF38-4849-B9CE-2B97102E15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4F8E7-630A-C54A-BD20-7123E322B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07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DB1322-ACC0-0547-8F58-398B28080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1ACEC-89EB-D14F-B7AD-A280FBAEB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CE83FA-006B-0843-A4BD-498403F4A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A4A21-2E0B-CC4B-9B72-632F955A3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3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7AA74-64FF-CB49-9BFC-D56EAAEC8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BBE1A2-34AD-5841-9A60-FB353ED74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427BDE-F20E-5840-9F47-691963555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5F3D4-74C6-0B4B-AEC5-4A6EEF1878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74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568316-625F-9F4D-B6BC-E2FBF910D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C025F-3382-7745-9EEB-420E36F04E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D8F12F-7528-0F4F-9A1A-723F0C726C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318BE-0980-5D42-8FE0-AB6AD18AB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60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C3590-13EF-AB4A-9B61-6754546ED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0FA00-635C-5246-8BF9-108FD7594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FD8B6-8780-B446-9C29-1988014F7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F822E-C7D3-034A-8A6A-5ECDC4BFA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26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2F6041-43A0-F44B-9A35-B3D374D2A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CDE3FE-29C4-AC4B-868E-A9FF43E7A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4F9B6F-96A5-584C-B2D3-75116FBB9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0A489-08AD-0D43-8D91-9A34A0C6B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00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4BD4B08-F49D-8749-8736-77DCA21B1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413A8F-71D2-CB4F-AC81-D3580FBA18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902B93-FBA9-A04A-988D-700F62C2AB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79ED0-8563-C54C-A653-21C6E416B7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93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1F144F-58CE-9540-96C6-5CA5C740B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925A8A-16A4-9B47-B12A-4FEBD24E8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673A08-7EAF-884A-9A92-07A5C176C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1BE0B-A4AE-1A4D-9308-0CE773F0B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63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280BAC-F2D5-DA47-B7C3-6982E755C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2935C-DABB-1642-A479-414C5B9854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068E1E-FBD4-9549-BA7E-74407160F0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6BD3A-5017-9248-8977-47E2FD56E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66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6D8DC-548F-A442-B779-52CFE1B56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807BE-FFD3-7B47-9006-AB1228C72B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2D9B1-0445-324C-9CCF-72766F9C3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295B6-CBF0-6145-AAD8-E5F93D83D5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39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B697A3-343C-9142-B460-AC05FD6B7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CA9852-284E-DB44-BA30-31009D4F3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C48350-DD33-3E44-B5E0-B0BCAAB932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A8CA23-4F2C-954B-A1D7-FD257E695E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8BF9B4-6AF6-1346-ADCB-DD9CE48215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B0DD15-9A7A-AD45-9530-441484D14F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90B891-6212-BC49-B57D-5BF983431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8600"/>
            <a:ext cx="9144000" cy="7261225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386" name="Picture 8" descr="beta_barrel_2.png">
            <a:extLst>
              <a:ext uri="{FF2B5EF4-FFF2-40B4-BE49-F238E27FC236}">
                <a16:creationId xmlns:a16="http://schemas.microsoft.com/office/drawing/2014/main" id="{DB874CBD-11ED-624E-AF7A-B2923A818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-228600"/>
            <a:ext cx="3467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 descr="beta_barrel_1.png">
            <a:extLst>
              <a:ext uri="{FF2B5EF4-FFF2-40B4-BE49-F238E27FC236}">
                <a16:creationId xmlns:a16="http://schemas.microsoft.com/office/drawing/2014/main" id="{803DDD8D-7913-174D-96B0-25860E74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25775"/>
            <a:ext cx="35052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0" descr="alpha_2.png">
            <a:extLst>
              <a:ext uri="{FF2B5EF4-FFF2-40B4-BE49-F238E27FC236}">
                <a16:creationId xmlns:a16="http://schemas.microsoft.com/office/drawing/2014/main" id="{DD9C3017-4802-394A-AB27-32E5837D5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-141288"/>
            <a:ext cx="31242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 descr="alpha_1.png">
            <a:extLst>
              <a:ext uri="{FF2B5EF4-FFF2-40B4-BE49-F238E27FC236}">
                <a16:creationId xmlns:a16="http://schemas.microsoft.com/office/drawing/2014/main" id="{1A8349EE-55D0-B142-A1DB-402F92628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1337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6028956F-B84D-DE49-9070-6FB22FF9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0"/>
            <a:ext cx="925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76301BE0-78BD-D149-B6D4-202204595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73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Date Placeholder 3">
            <a:extLst>
              <a:ext uri="{FF2B5EF4-FFF2-40B4-BE49-F238E27FC236}">
                <a16:creationId xmlns:a16="http://schemas.microsoft.com/office/drawing/2014/main" id="{73D47DF4-8408-884F-8824-D8AF28A80C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Fall 2011</a:t>
            </a:r>
          </a:p>
        </p:txBody>
      </p:sp>
      <p:sp>
        <p:nvSpPr>
          <p:cNvPr id="34818" name="Footer Placeholder 4">
            <a:extLst>
              <a:ext uri="{FF2B5EF4-FFF2-40B4-BE49-F238E27FC236}">
                <a16:creationId xmlns:a16="http://schemas.microsoft.com/office/drawing/2014/main" id="{DC9FA681-EBBE-9149-A4DD-8140895E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Chem 4511</a:t>
            </a:r>
          </a:p>
        </p:txBody>
      </p:sp>
      <p:sp>
        <p:nvSpPr>
          <p:cNvPr id="34819" name="Slide Number Placeholder 5">
            <a:extLst>
              <a:ext uri="{FF2B5EF4-FFF2-40B4-BE49-F238E27FC236}">
                <a16:creationId xmlns:a16="http://schemas.microsoft.com/office/drawing/2014/main" id="{CFAE28FA-3AA1-2449-AFA1-B0789BCF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AB26DE-F189-8B43-8B1B-6FC22F6282A6}" type="slidenum">
              <a:rPr lang="en-US" altLang="en-US" sz="1400"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4820" name="Picture 6" descr="polymer_coplaner_atoms.jpg">
            <a:extLst>
              <a:ext uri="{FF2B5EF4-FFF2-40B4-BE49-F238E27FC236}">
                <a16:creationId xmlns:a16="http://schemas.microsoft.com/office/drawing/2014/main" id="{29881D49-D5F9-8349-A52E-0DAE14FD4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813"/>
            <a:ext cx="9144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C788B8CF-B0E6-1247-9B5A-9FBD87CB8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77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ECA3C4CE-5934-4642-A5DA-FD5CF2323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77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ig_06_04">
            <a:extLst>
              <a:ext uri="{FF2B5EF4-FFF2-40B4-BE49-F238E27FC236}">
                <a16:creationId xmlns:a16="http://schemas.microsoft.com/office/drawing/2014/main" id="{53FA6769-2116-1740-AF95-C89F78B7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41300"/>
            <a:ext cx="4295775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>
            <a:extLst>
              <a:ext uri="{FF2B5EF4-FFF2-40B4-BE49-F238E27FC236}">
                <a16:creationId xmlns:a16="http://schemas.microsoft.com/office/drawing/2014/main" id="{9A298A0C-504F-304B-8875-D8FB1EF21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ig_06_06">
            <a:extLst>
              <a:ext uri="{FF2B5EF4-FFF2-40B4-BE49-F238E27FC236}">
                <a16:creationId xmlns:a16="http://schemas.microsoft.com/office/drawing/2014/main" id="{14831487-D991-8143-8561-EA26B7F4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17500"/>
            <a:ext cx="613092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>
            <a:extLst>
              <a:ext uri="{FF2B5EF4-FFF2-40B4-BE49-F238E27FC236}">
                <a16:creationId xmlns:a16="http://schemas.microsoft.com/office/drawing/2014/main" id="{11CFFCBF-C14E-5740-BFDE-AE856357E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5D60AE-5604-B04A-BADD-EEAFBCD4FA9B}"/>
              </a:ext>
            </a:extLst>
          </p:cNvPr>
          <p:cNvSpPr/>
          <p:nvPr/>
        </p:nvSpPr>
        <p:spPr>
          <a:xfrm>
            <a:off x="3370392" y="2967335"/>
            <a:ext cx="24032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a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 helix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>
            <a:extLst>
              <a:ext uri="{FF2B5EF4-FFF2-40B4-BE49-F238E27FC236}">
                <a16:creationId xmlns:a16="http://schemas.microsoft.com/office/drawing/2014/main" id="{AE483153-044A-E04A-BE26-DC67E51B3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726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α-helix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right-handed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prevalent secondary structural element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uniform secondary structure in conformation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predictable secondary structure from sequence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NH of i+4 donates to O of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69 H -&gt; O 65, 68 H-&gt; O 64, 67 H -&gt; O 63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13 atoms in the HB ring 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100°/aa</a:t>
            </a:r>
          </a:p>
          <a:p>
            <a:r>
              <a:rPr lang="en-US" altLang="en-US" dirty="0">
                <a:latin typeface="Symbol" pitchFamily="2" charset="2"/>
              </a:rPr>
              <a:t>f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-50° to -90°, </a:t>
            </a:r>
            <a:r>
              <a:rPr lang="en-US" altLang="en-US" dirty="0">
                <a:latin typeface="Symbol" pitchFamily="2" charset="2"/>
              </a:rPr>
              <a:t>j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-30 to -60°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3.6 aa per turn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/aa, 5.4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/turn (1.5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/aa x 3.6 aa/turn)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Amino-acids have 'propensities' for being in α-helices. Methionine, alanine, leucine, uncharged glutamate, and lysine ("MALEK" in the amino-acid 1-letter codes) have high helix-forming propensities. Proline and glycine have low helix-forming propensities.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FIG2_2A">
            <a:extLst>
              <a:ext uri="{FF2B5EF4-FFF2-40B4-BE49-F238E27FC236}">
                <a16:creationId xmlns:a16="http://schemas.microsoft.com/office/drawing/2014/main" id="{ED49CEB9-568A-2A49-9DE2-3CFDA4AB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5"/>
          <a:stretch>
            <a:fillRect/>
          </a:stretch>
        </p:blipFill>
        <p:spPr bwMode="auto">
          <a:xfrm>
            <a:off x="0" y="1397000"/>
            <a:ext cx="52578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DE5325B0-3AA1-524E-A7A2-201264314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295400"/>
            <a:ext cx="3886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/>
              <a:t>α helix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right-handed helix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100°/residue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3.6 residues per turn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1.5 Å rise per residue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5.4 Å per turn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1.5 Å/residues x 3.6 residues/turn = 5.4 Å/turn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Each N-H group forms a hydrogen bond with the C=O group four residues earlier.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Sidechains are directed out.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/>
              <a:t> Peptide dipoles are aligned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Symbol" pitchFamily="2" charset="2"/>
              </a:rPr>
              <a:t> f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= -50° to -90°, </a:t>
            </a:r>
            <a:r>
              <a:rPr lang="en-US" altLang="en-US" sz="2000">
                <a:latin typeface="Symbol" pitchFamily="2" charset="2"/>
              </a:rPr>
              <a:t>j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= -30 to -60°</a:t>
            </a:r>
          </a:p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/>
          </a:p>
        </p:txBody>
      </p:sp>
      <p:sp>
        <p:nvSpPr>
          <p:cNvPr id="48131" name="Date Placeholder 3">
            <a:extLst>
              <a:ext uri="{FF2B5EF4-FFF2-40B4-BE49-F238E27FC236}">
                <a16:creationId xmlns:a16="http://schemas.microsoft.com/office/drawing/2014/main" id="{FC940E4F-87D5-3E4E-8071-D968E58978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Fall 2011</a:t>
            </a:r>
          </a:p>
        </p:txBody>
      </p:sp>
      <p:sp>
        <p:nvSpPr>
          <p:cNvPr id="48132" name="Slide Number Placeholder 4">
            <a:extLst>
              <a:ext uri="{FF2B5EF4-FFF2-40B4-BE49-F238E27FC236}">
                <a16:creationId xmlns:a16="http://schemas.microsoft.com/office/drawing/2014/main" id="{E7640129-DD9B-5F4B-A765-8BDC4469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7FE7B0-321E-6946-BC76-8AEC5C438663}" type="slidenum">
              <a:rPr lang="en-US" altLang="en-US" sz="1400"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8133" name="Footer Placeholder 5">
            <a:extLst>
              <a:ext uri="{FF2B5EF4-FFF2-40B4-BE49-F238E27FC236}">
                <a16:creationId xmlns:a16="http://schemas.microsoft.com/office/drawing/2014/main" id="{AACA1B97-5ED7-C044-99C6-6BB1163A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Chem 4511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D2EC95-45A3-794D-B14A-2BF471C3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032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7410" name="Picture 6" descr="collagen_1.png">
            <a:extLst>
              <a:ext uri="{FF2B5EF4-FFF2-40B4-BE49-F238E27FC236}">
                <a16:creationId xmlns:a16="http://schemas.microsoft.com/office/drawing/2014/main" id="{67575A5D-A7FF-2741-B1C6-A3FB2BC8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36625"/>
            <a:ext cx="1295400" cy="873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2" descr="alpha_keratin_1.png">
            <a:extLst>
              <a:ext uri="{FF2B5EF4-FFF2-40B4-BE49-F238E27FC236}">
                <a16:creationId xmlns:a16="http://schemas.microsoft.com/office/drawing/2014/main" id="{28C2621E-AE3E-A44B-9D84-799CB974B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936625"/>
            <a:ext cx="1335088" cy="1087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3" descr="beta_keratin_1.png">
            <a:extLst>
              <a:ext uri="{FF2B5EF4-FFF2-40B4-BE49-F238E27FC236}">
                <a16:creationId xmlns:a16="http://schemas.microsoft.com/office/drawing/2014/main" id="{FF55FFC5-3146-974F-B5C2-52606A168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4" descr="beta_keratin_2.png">
            <a:extLst>
              <a:ext uri="{FF2B5EF4-FFF2-40B4-BE49-F238E27FC236}">
                <a16:creationId xmlns:a16="http://schemas.microsoft.com/office/drawing/2014/main" id="{5B793817-7818-F64A-91E3-40D7205B5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33725"/>
            <a:ext cx="38941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1EFC9832-DC6D-4E46-BC85-D3AD22327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58054"/>
            <a:ext cx="5675406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>
            <a:extLst>
              <a:ext uri="{FF2B5EF4-FFF2-40B4-BE49-F238E27FC236}">
                <a16:creationId xmlns:a16="http://schemas.microsoft.com/office/drawing/2014/main" id="{6DA1B408-51BF-8E46-9BB8-21D627017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99182"/>
            <a:ext cx="5767095" cy="54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4">
            <a:extLst>
              <a:ext uri="{FF2B5EF4-FFF2-40B4-BE49-F238E27FC236}">
                <a16:creationId xmlns:a16="http://schemas.microsoft.com/office/drawing/2014/main" id="{516D59C0-0A3A-2E44-94F7-00356E801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238875"/>
            <a:ext cx="339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 dirty="0">
                <a:latin typeface="Symbol" pitchFamily="2" charset="2"/>
              </a:rPr>
              <a:t>f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 dirty="0">
                <a:latin typeface="Symbol" pitchFamily="2" charset="2"/>
              </a:rPr>
              <a:t>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-helix</a:t>
            </a:r>
          </a:p>
        </p:txBody>
      </p:sp>
      <p:sp>
        <p:nvSpPr>
          <p:cNvPr id="52228" name="TextBox 6">
            <a:extLst>
              <a:ext uri="{FF2B5EF4-FFF2-40B4-BE49-F238E27FC236}">
                <a16:creationId xmlns:a16="http://schemas.microsoft.com/office/drawing/2014/main" id="{73DC9A8A-A15F-164B-A80D-9DDB6428E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757" y="6190126"/>
            <a:ext cx="344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 dirty="0">
                <a:latin typeface="Symbol" pitchFamily="2" charset="2"/>
              </a:rPr>
              <a:t>j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 dirty="0">
                <a:latin typeface="Symbol" pitchFamily="2" charset="2"/>
              </a:rPr>
              <a:t>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-helix</a:t>
            </a:r>
          </a:p>
        </p:txBody>
      </p:sp>
      <p:sp>
        <p:nvSpPr>
          <p:cNvPr id="52229" name="Rectangle 1">
            <a:extLst>
              <a:ext uri="{FF2B5EF4-FFF2-40B4-BE49-F238E27FC236}">
                <a16:creationId xmlns:a16="http://schemas.microsoft.com/office/drawing/2014/main" id="{31DAB63C-17E5-3C4B-813C-BCE85620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494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Symbol" pitchFamily="2" charset="2"/>
              </a:rPr>
              <a:t>f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= -50° to -90°, </a:t>
            </a:r>
            <a:r>
              <a:rPr lang="en-US" altLang="en-US">
                <a:latin typeface="Symbol" pitchFamily="2" charset="2"/>
              </a:rPr>
              <a:t>j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= -30 to -60°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>
            <a:extLst>
              <a:ext uri="{FF2B5EF4-FFF2-40B4-BE49-F238E27FC236}">
                <a16:creationId xmlns:a16="http://schemas.microsoft.com/office/drawing/2014/main" id="{EB04FA7A-7CA5-3A4B-91EA-1C970AF8D19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Fall 2011</a:t>
            </a:r>
          </a:p>
        </p:txBody>
      </p:sp>
      <p:sp>
        <p:nvSpPr>
          <p:cNvPr id="53250" name="Footer Placeholder 4">
            <a:extLst>
              <a:ext uri="{FF2B5EF4-FFF2-40B4-BE49-F238E27FC236}">
                <a16:creationId xmlns:a16="http://schemas.microsoft.com/office/drawing/2014/main" id="{BCA051C0-02B9-BE45-8D87-7F0CAD2E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Chem 4511</a:t>
            </a:r>
          </a:p>
        </p:txBody>
      </p:sp>
      <p:sp>
        <p:nvSpPr>
          <p:cNvPr id="53251" name="Slide Number Placeholder 5">
            <a:extLst>
              <a:ext uri="{FF2B5EF4-FFF2-40B4-BE49-F238E27FC236}">
                <a16:creationId xmlns:a16="http://schemas.microsoft.com/office/drawing/2014/main" id="{2E79C42F-9112-F644-AB93-678BBE1A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2719725-B512-3440-9BAE-6DF9DF619C89}" type="slidenum">
              <a:rPr lang="en-US" altLang="en-US" sz="1400"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3252" name="Picture 6" descr="hbonds_3d.jpg">
            <a:extLst>
              <a:ext uri="{FF2B5EF4-FFF2-40B4-BE49-F238E27FC236}">
                <a16:creationId xmlns:a16="http://schemas.microsoft.com/office/drawing/2014/main" id="{8CB7E2F3-D2DD-7345-82B1-256AD503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44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7" descr="ramach_hemoglobin.gif">
            <a:extLst>
              <a:ext uri="{FF2B5EF4-FFF2-40B4-BE49-F238E27FC236}">
                <a16:creationId xmlns:a16="http://schemas.microsoft.com/office/drawing/2014/main" id="{0BB07CD8-D229-974E-A628-827D7F6B2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55927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8">
            <a:extLst>
              <a:ext uri="{FF2B5EF4-FFF2-40B4-BE49-F238E27FC236}">
                <a16:creationId xmlns:a16="http://schemas.microsoft.com/office/drawing/2014/main" id="{A1612FFA-1881-2548-84FF-10FFD5ACA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5720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Symbol" pitchFamily="2" charset="2"/>
              </a:rPr>
              <a:t>a</a:t>
            </a:r>
            <a:r>
              <a:rPr lang="en-US" altLang="en-US" sz="3200">
                <a:latin typeface="Times New Roman" panose="02020603050405020304" pitchFamily="18" charset="0"/>
              </a:rPr>
              <a:t>-helix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>
            <a:extLst>
              <a:ext uri="{FF2B5EF4-FFF2-40B4-BE49-F238E27FC236}">
                <a16:creationId xmlns:a16="http://schemas.microsoft.com/office/drawing/2014/main" id="{D550974F-F158-E747-B063-A394C31BA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0"/>
            <a:ext cx="7526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2">
            <a:extLst>
              <a:ext uri="{FF2B5EF4-FFF2-40B4-BE49-F238E27FC236}">
                <a16:creationId xmlns:a16="http://schemas.microsoft.com/office/drawing/2014/main" id="{7616E58A-F5EF-354B-A0C0-7241EE6F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206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Helical Wheel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>
            <a:extLst>
              <a:ext uri="{FF2B5EF4-FFF2-40B4-BE49-F238E27FC236}">
                <a16:creationId xmlns:a16="http://schemas.microsoft.com/office/drawing/2014/main" id="{AD9DC24A-676C-A945-A512-0BB7C8F5C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fig_06_15a">
            <a:extLst>
              <a:ext uri="{FF2B5EF4-FFF2-40B4-BE49-F238E27FC236}">
                <a16:creationId xmlns:a16="http://schemas.microsoft.com/office/drawing/2014/main" id="{98C6E5F1-A9D6-A543-B2E2-3C2F858D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1225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2">
            <a:extLst>
              <a:ext uri="{FF2B5EF4-FFF2-40B4-BE49-F238E27FC236}">
                <a16:creationId xmlns:a16="http://schemas.microsoft.com/office/drawing/2014/main" id="{4245A245-AC9F-194B-B7F6-7AF68A1F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8763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Coiled-coils: two 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-helices form a "supercoil" with a heptad sequence repeat of seven aa's (a-b-c-d-e-f-g-a-b-c-d-e-f-g...). The a and d aa's are hydrophobic (d usually leucine). The e and g residues (the e and g aa's have opposing charges.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extLst>
              <a:ext uri="{FF2B5EF4-FFF2-40B4-BE49-F238E27FC236}">
                <a16:creationId xmlns:a16="http://schemas.microsoft.com/office/drawing/2014/main" id="{091D2D40-0637-5E47-A250-70C357BD9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381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2">
            <a:extLst>
              <a:ext uri="{FF2B5EF4-FFF2-40B4-BE49-F238E27FC236}">
                <a16:creationId xmlns:a16="http://schemas.microsoft.com/office/drawing/2014/main" id="{274E49EA-3D51-3644-88CB-5DA2B3D2C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27738"/>
            <a:ext cx="8153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 pair of coiled-coils can form a four-helix bundle 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E88C5A-C5E7-FE47-8768-8B7D93CCB7C1}"/>
              </a:ext>
            </a:extLst>
          </p:cNvPr>
          <p:cNvSpPr/>
          <p:nvPr/>
        </p:nvSpPr>
        <p:spPr>
          <a:xfrm>
            <a:off x="3261386" y="2967335"/>
            <a:ext cx="26212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-sheet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1">
            <a:extLst>
              <a:ext uri="{FF2B5EF4-FFF2-40B4-BE49-F238E27FC236}">
                <a16:creationId xmlns:a16="http://schemas.microsoft.com/office/drawing/2014/main" id="{6762C3D0-5782-1940-9150-6BD390EC1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6827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12">
            <a:extLst>
              <a:ext uri="{FF2B5EF4-FFF2-40B4-BE49-F238E27FC236}">
                <a16:creationId xmlns:a16="http://schemas.microsoft.com/office/drawing/2014/main" id="{DEAFB415-74A6-B546-8535-49FFE98BB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6589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13">
            <a:extLst>
              <a:ext uri="{FF2B5EF4-FFF2-40B4-BE49-F238E27FC236}">
                <a16:creationId xmlns:a16="http://schemas.microsoft.com/office/drawing/2014/main" id="{538D2353-E1E7-A649-9174-90F1FC49B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8600"/>
            <a:ext cx="37338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β strand: a single continuous stretch of amino acids involved in backbone hydrogen bonds another strand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β sheet is an assembly of at least two β strands.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Backbone N-H groups of one strand form hydrogen bonds with backbone C=O groups of adjacent strands.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Sicechain disposition: Successive side chains are above, then below the plane of the sheet.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Parallel and Antiparallel: Antiparallel sheets have the strongest inter-strand H-honds, which are linear, which is their preferred geometry.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itchFamily="2" charset="2"/>
              </a:rPr>
              <a:t> f</a:t>
            </a:r>
            <a:r>
              <a:rPr lang="en-US" altLang="en-US" sz="2000">
                <a:latin typeface="Times New Roman" panose="02020603050405020304" pitchFamily="18" charset="0"/>
              </a:rPr>
              <a:t> = -110° to -140°, </a:t>
            </a:r>
            <a:r>
              <a:rPr lang="en-US" altLang="en-US" sz="2000">
                <a:latin typeface="Symbol" pitchFamily="2" charset="2"/>
              </a:rPr>
              <a:t>j</a:t>
            </a:r>
            <a:r>
              <a:rPr lang="en-US" altLang="en-US" sz="2000">
                <a:latin typeface="Times New Roman" panose="02020603050405020304" pitchFamily="18" charset="0"/>
              </a:rPr>
              <a:t> = +110° to +135°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5">
            <a:extLst>
              <a:ext uri="{FF2B5EF4-FFF2-40B4-BE49-F238E27FC236}">
                <a16:creationId xmlns:a16="http://schemas.microsoft.com/office/drawing/2014/main" id="{D097B901-468B-3C4C-876A-3E603937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A32D4C-4FFA-1C47-90C4-BF0C18E3C6B2}" type="slidenum">
              <a:rPr lang="en-US" altLang="en-US" sz="1400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62466" name="Picture 6" descr="ramach_porin.gif">
            <a:extLst>
              <a:ext uri="{FF2B5EF4-FFF2-40B4-BE49-F238E27FC236}">
                <a16:creationId xmlns:a16="http://schemas.microsoft.com/office/drawing/2014/main" id="{8CE30581-362C-7145-8BD8-20A3992F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55938"/>
            <a:ext cx="406717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8" descr="p_face_stick.gif">
            <a:extLst>
              <a:ext uri="{FF2B5EF4-FFF2-40B4-BE49-F238E27FC236}">
                <a16:creationId xmlns:a16="http://schemas.microsoft.com/office/drawing/2014/main" id="{D3DD032A-815A-644B-81A6-1C2A9BCFA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0"/>
            <a:ext cx="44005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9" descr="ap_face_stick.gif">
            <a:extLst>
              <a:ext uri="{FF2B5EF4-FFF2-40B4-BE49-F238E27FC236}">
                <a16:creationId xmlns:a16="http://schemas.microsoft.com/office/drawing/2014/main" id="{B9A99E78-B708-E546-B262-98CAA4B2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981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0">
            <a:extLst>
              <a:ext uri="{FF2B5EF4-FFF2-40B4-BE49-F238E27FC236}">
                <a16:creationId xmlns:a16="http://schemas.microsoft.com/office/drawing/2014/main" id="{97BE0B3F-39C1-A54F-A0B6-1D14B9471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03860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Symbol" pitchFamily="2" charset="2"/>
              </a:rPr>
              <a:t>b</a:t>
            </a:r>
            <a:r>
              <a:rPr lang="en-US" altLang="en-US" sz="3200">
                <a:latin typeface="Times New Roman" panose="02020603050405020304" pitchFamily="18" charset="0"/>
              </a:rPr>
              <a:t>-sheet</a:t>
            </a:r>
          </a:p>
        </p:txBody>
      </p:sp>
      <p:sp>
        <p:nvSpPr>
          <p:cNvPr id="62470" name="Rectangle 1">
            <a:extLst>
              <a:ext uri="{FF2B5EF4-FFF2-40B4-BE49-F238E27FC236}">
                <a16:creationId xmlns:a16="http://schemas.microsoft.com/office/drawing/2014/main" id="{F9B77A4A-5A77-1A45-9E38-323DF4F69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48200"/>
            <a:ext cx="4267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Symbol" pitchFamily="2" charset="2"/>
              </a:rPr>
              <a:t> f</a:t>
            </a:r>
            <a:r>
              <a:rPr lang="en-US" altLang="en-US">
                <a:latin typeface="Times New Roman" panose="02020603050405020304" pitchFamily="18" charset="0"/>
              </a:rPr>
              <a:t> = -110° to -140°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Symbol" pitchFamily="2" charset="2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 = +110° to +135°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Antiparallel sheets are more extended: with larger |</a:t>
            </a:r>
            <a:r>
              <a:rPr lang="en-US" altLang="en-US">
                <a:latin typeface="Symbol" pitchFamily="2" charset="2"/>
              </a:rPr>
              <a:t>f|</a:t>
            </a:r>
            <a:r>
              <a:rPr lang="en-US" altLang="en-US">
                <a:latin typeface="Times New Roman" panose="02020603050405020304" pitchFamily="18" charset="0"/>
              </a:rPr>
              <a:t> and larger </a:t>
            </a:r>
            <a:r>
              <a:rPr lang="en-US" altLang="en-US">
                <a:latin typeface="Symbol" pitchFamily="2" charset="2"/>
              </a:rPr>
              <a:t>j.</a:t>
            </a:r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>
            <a:extLst>
              <a:ext uri="{FF2B5EF4-FFF2-40B4-BE49-F238E27FC236}">
                <a16:creationId xmlns:a16="http://schemas.microsoft.com/office/drawing/2014/main" id="{05AA058A-F47D-494A-8629-4ED76DE8E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3" y="882650"/>
            <a:ext cx="4926872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4">
            <a:extLst>
              <a:ext uri="{FF2B5EF4-FFF2-40B4-BE49-F238E27FC236}">
                <a16:creationId xmlns:a16="http://schemas.microsoft.com/office/drawing/2014/main" id="{7B4DE943-D4C9-264B-ADF4-5797205AF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-277813"/>
            <a:ext cx="7024687" cy="71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5">
            <a:extLst>
              <a:ext uri="{FF2B5EF4-FFF2-40B4-BE49-F238E27FC236}">
                <a16:creationId xmlns:a16="http://schemas.microsoft.com/office/drawing/2014/main" id="{5A1EEC56-657E-024C-972F-C53FC7D25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3522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>
                <a:latin typeface="Symbol" pitchFamily="2" charset="2"/>
              </a:rPr>
              <a:t>f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>
                <a:latin typeface="Symbol" pitchFamily="2" charset="2"/>
              </a:rPr>
              <a:t>b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-sheet</a:t>
            </a:r>
          </a:p>
        </p:txBody>
      </p:sp>
      <p:sp>
        <p:nvSpPr>
          <p:cNvPr id="63492" name="TextBox 6">
            <a:extLst>
              <a:ext uri="{FF2B5EF4-FFF2-40B4-BE49-F238E27FC236}">
                <a16:creationId xmlns:a16="http://schemas.microsoft.com/office/drawing/2014/main" id="{986CE322-BE37-CD4E-9614-E6F34B216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0" y="457200"/>
            <a:ext cx="355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altLang="en-US" sz="2800">
                <a:latin typeface="Symbol" pitchFamily="2" charset="2"/>
              </a:rPr>
              <a:t>j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en-US" altLang="en-US" sz="2800">
                <a:latin typeface="Symbol" pitchFamily="2" charset="2"/>
              </a:rPr>
              <a:t>b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-sheet</a:t>
            </a:r>
          </a:p>
        </p:txBody>
      </p:sp>
      <p:sp>
        <p:nvSpPr>
          <p:cNvPr id="63493" name="Rectangle 1">
            <a:extLst>
              <a:ext uri="{FF2B5EF4-FFF2-40B4-BE49-F238E27FC236}">
                <a16:creationId xmlns:a16="http://schemas.microsoft.com/office/drawing/2014/main" id="{40143E03-32D6-6C43-B970-7FA6C0A6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6172200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= -110 to -140 and </a:t>
            </a:r>
            <a:r>
              <a:rPr lang="en-US" altLang="en-US">
                <a:latin typeface="Symbol" pitchFamily="2" charset="2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 = +110 to +135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>
            <a:extLst>
              <a:ext uri="{FF2B5EF4-FFF2-40B4-BE49-F238E27FC236}">
                <a16:creationId xmlns:a16="http://schemas.microsoft.com/office/drawing/2014/main" id="{D4042346-CEAD-8E46-A3E2-FEB29E96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ig_06_26">
            <a:extLst>
              <a:ext uri="{FF2B5EF4-FFF2-40B4-BE49-F238E27FC236}">
                <a16:creationId xmlns:a16="http://schemas.microsoft.com/office/drawing/2014/main" id="{EAB2A38F-F88B-2A4F-A7A3-56BBD914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2300"/>
            <a:ext cx="69469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3">
            <a:extLst>
              <a:ext uri="{FF2B5EF4-FFF2-40B4-BE49-F238E27FC236}">
                <a16:creationId xmlns:a16="http://schemas.microsoft.com/office/drawing/2014/main" id="{FD48C32C-D594-AB46-A6A8-3AF87A742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6-26</a:t>
            </a:r>
          </a:p>
        </p:txBody>
      </p:sp>
      <p:sp>
        <p:nvSpPr>
          <p:cNvPr id="72707" name="TextBox 1">
            <a:extLst>
              <a:ext uri="{FF2B5EF4-FFF2-40B4-BE49-F238E27FC236}">
                <a16:creationId xmlns:a16="http://schemas.microsoft.com/office/drawing/2014/main" id="{983E3882-2DE2-B54F-B75F-7F3788172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"/>
            <a:ext cx="4557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amphipathic 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-helix and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-sheet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AC360A-217B-DF42-B245-5E62A1574FB7}"/>
              </a:ext>
            </a:extLst>
          </p:cNvPr>
          <p:cNvSpPr/>
          <p:nvPr/>
        </p:nvSpPr>
        <p:spPr>
          <a:xfrm>
            <a:off x="1093097" y="2967335"/>
            <a:ext cx="69578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sidechain properties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tab_06_01">
            <a:extLst>
              <a:ext uri="{FF2B5EF4-FFF2-40B4-BE49-F238E27FC236}">
                <a16:creationId xmlns:a16="http://schemas.microsoft.com/office/drawing/2014/main" id="{94AE77BD-B694-1F46-A7F1-6161518C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17500"/>
            <a:ext cx="58864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3">
            <a:extLst>
              <a:ext uri="{FF2B5EF4-FFF2-40B4-BE49-F238E27FC236}">
                <a16:creationId xmlns:a16="http://schemas.microsoft.com/office/drawing/2014/main" id="{90E41CBD-6099-364A-83E3-5C2DF79E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tab_06_03">
            <a:extLst>
              <a:ext uri="{FF2B5EF4-FFF2-40B4-BE49-F238E27FC236}">
                <a16:creationId xmlns:a16="http://schemas.microsoft.com/office/drawing/2014/main" id="{3D6AFEFF-3DBD-0944-82BF-C4FCE9AE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17500"/>
            <a:ext cx="36131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3">
            <a:extLst>
              <a:ext uri="{FF2B5EF4-FFF2-40B4-BE49-F238E27FC236}">
                <a16:creationId xmlns:a16="http://schemas.microsoft.com/office/drawing/2014/main" id="{7A50D1AB-DF2F-FE45-97EB-D2FA5D3F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fig_06_35">
            <a:extLst>
              <a:ext uri="{FF2B5EF4-FFF2-40B4-BE49-F238E27FC236}">
                <a16:creationId xmlns:a16="http://schemas.microsoft.com/office/drawing/2014/main" id="{461B19A0-8391-2144-9794-C1B69D01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8000"/>
            <a:ext cx="85312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>
            <a:extLst>
              <a:ext uri="{FF2B5EF4-FFF2-40B4-BE49-F238E27FC236}">
                <a16:creationId xmlns:a16="http://schemas.microsoft.com/office/drawing/2014/main" id="{DBA8A023-5169-FF4E-AEEC-37AD443A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6-35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43E68-9FA6-8746-8FA6-6DF6E1367294}"/>
              </a:ext>
            </a:extLst>
          </p:cNvPr>
          <p:cNvSpPr/>
          <p:nvPr/>
        </p:nvSpPr>
        <p:spPr>
          <a:xfrm>
            <a:off x="3308713" y="2967335"/>
            <a:ext cx="252657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-turns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">
            <a:extLst>
              <a:ext uri="{FF2B5EF4-FFF2-40B4-BE49-F238E27FC236}">
                <a16:creationId xmlns:a16="http://schemas.microsoft.com/office/drawing/2014/main" id="{C6130DA0-0671-C846-BF93-628721A1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8534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-turn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(1__ - 2 PRO -3 GLY - __ )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 simple protein structural motif 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generally found on protein surfaces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turns the backbone around by 180 degrees to fold back on itself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links two anti-parallel two beta strands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	that are adjacent in primary structure, 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	that are adjacent in secondary structure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is a short loop of two to five amino acids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frequently contains glycine at position 3, (small H side chain allows extreme phi-psi).</a:t>
            </a:r>
          </a:p>
          <a:p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frequently contains proline at position 2, (P forces the backbone into the appropriate conformation)</a:t>
            </a:r>
          </a:p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fig_06_14">
            <a:extLst>
              <a:ext uri="{FF2B5EF4-FFF2-40B4-BE49-F238E27FC236}">
                <a16:creationId xmlns:a16="http://schemas.microsoft.com/office/drawing/2014/main" id="{3F5505A2-7CF8-A646-A151-C6DE81A6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200150"/>
            <a:ext cx="67437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3">
            <a:extLst>
              <a:ext uri="{FF2B5EF4-FFF2-40B4-BE49-F238E27FC236}">
                <a16:creationId xmlns:a16="http://schemas.microsoft.com/office/drawing/2014/main" id="{3610BA34-7D62-8A4A-9026-F73EB3FBF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6-14</a:t>
            </a:r>
          </a:p>
        </p:txBody>
      </p:sp>
      <p:sp>
        <p:nvSpPr>
          <p:cNvPr id="86019" name="TextBox 4">
            <a:extLst>
              <a:ext uri="{FF2B5EF4-FFF2-40B4-BE49-F238E27FC236}">
                <a16:creationId xmlns:a16="http://schemas.microsoft.com/office/drawing/2014/main" id="{AE750985-BFFC-0F4A-A062-5CA502F2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097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Make a table of delta phi/delta psi, to compare type I and type II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>
            <a:extLst>
              <a:ext uri="{FF2B5EF4-FFF2-40B4-BE49-F238E27FC236}">
                <a16:creationId xmlns:a16="http://schemas.microsoft.com/office/drawing/2014/main" id="{5D4CBECA-E383-AA41-AB43-DBC54727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0"/>
            <a:ext cx="7273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895339-753C-CB48-AF0D-6A78EC15169F}"/>
              </a:ext>
            </a:extLst>
          </p:cNvPr>
          <p:cNvSpPr/>
          <p:nvPr/>
        </p:nvSpPr>
        <p:spPr>
          <a:xfrm>
            <a:off x="1536050" y="2967335"/>
            <a:ext cx="60719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Fibrous Proteins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>
            <a:extLst>
              <a:ext uri="{FF2B5EF4-FFF2-40B4-BE49-F238E27FC236}">
                <a16:creationId xmlns:a16="http://schemas.microsoft.com/office/drawing/2014/main" id="{1B37D493-6AC4-244E-8716-6C4170002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1676400"/>
            <a:ext cx="16519525" cy="1023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01D0AB-A9CD-6C4F-B568-E11A6A539853}"/>
              </a:ext>
            </a:extLst>
          </p:cNvPr>
          <p:cNvSpPr/>
          <p:nvPr/>
        </p:nvSpPr>
        <p:spPr>
          <a:xfrm>
            <a:off x="3010480" y="2967335"/>
            <a:ext cx="31230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a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-keratin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977AFD55-CCB0-D54F-87CE-6EC675194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"/>
            <a:ext cx="7543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coiled-coil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fibrous structural protein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 skin, hair and nails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high frequence of cysteine that forms disulfide bridges to confer strength, form, rigidity.</a:t>
            </a:r>
          </a:p>
        </p:txBody>
      </p:sp>
      <p:pic>
        <p:nvPicPr>
          <p:cNvPr id="91138" name="Picture 3">
            <a:extLst>
              <a:ext uri="{FF2B5EF4-FFF2-40B4-BE49-F238E27FC236}">
                <a16:creationId xmlns:a16="http://schemas.microsoft.com/office/drawing/2014/main" id="{BF9F00E5-D45C-A243-8A0C-54EFAB79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590800"/>
            <a:ext cx="3175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1">
            <a:extLst>
              <a:ext uri="{FF2B5EF4-FFF2-40B4-BE49-F238E27FC236}">
                <a16:creationId xmlns:a16="http://schemas.microsoft.com/office/drawing/2014/main" id="{42777D1A-F712-6D4D-AC18-12833A4EB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74988"/>
            <a:ext cx="35528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>
            <a:extLst>
              <a:ext uri="{FF2B5EF4-FFF2-40B4-BE49-F238E27FC236}">
                <a16:creationId xmlns:a16="http://schemas.microsoft.com/office/drawing/2014/main" id="{1D526711-3745-864D-A249-F20EB5209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380288" cy="73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fig_06_15b">
            <a:extLst>
              <a:ext uri="{FF2B5EF4-FFF2-40B4-BE49-F238E27FC236}">
                <a16:creationId xmlns:a16="http://schemas.microsoft.com/office/drawing/2014/main" id="{3B9BE153-996E-E841-BBE7-E5E5FAD7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17500"/>
            <a:ext cx="40528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3">
            <a:extLst>
              <a:ext uri="{FF2B5EF4-FFF2-40B4-BE49-F238E27FC236}">
                <a16:creationId xmlns:a16="http://schemas.microsoft.com/office/drawing/2014/main" id="{2C0C6387-57D6-B54D-B55A-6119A2F2C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6-15b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fig_06_16">
            <a:extLst>
              <a:ext uri="{FF2B5EF4-FFF2-40B4-BE49-F238E27FC236}">
                <a16:creationId xmlns:a16="http://schemas.microsoft.com/office/drawing/2014/main" id="{93287C14-C2A7-824B-A439-3530326B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2850"/>
            <a:ext cx="61404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2">
            <a:extLst>
              <a:ext uri="{FF2B5EF4-FFF2-40B4-BE49-F238E27FC236}">
                <a16:creationId xmlns:a16="http://schemas.microsoft.com/office/drawing/2014/main" id="{A6C18399-9E0D-D94D-98EF-F580005C1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6365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α-keratins: Hair, horns, claws, nails, hooves…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C9919-0B52-BC43-B85D-32382364F7DC}"/>
              </a:ext>
            </a:extLst>
          </p:cNvPr>
          <p:cNvSpPr/>
          <p:nvPr/>
        </p:nvSpPr>
        <p:spPr>
          <a:xfrm>
            <a:off x="3017579" y="2967335"/>
            <a:ext cx="31088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Collagen </a:t>
            </a:r>
          </a:p>
        </p:txBody>
      </p:sp>
      <p:pic>
        <p:nvPicPr>
          <p:cNvPr id="97282" name="Picture 2" descr="fig_06_17">
            <a:extLst>
              <a:ext uri="{FF2B5EF4-FFF2-40B4-BE49-F238E27FC236}">
                <a16:creationId xmlns:a16="http://schemas.microsoft.com/office/drawing/2014/main" id="{DC923270-6A65-9640-8362-EF4B9FB2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228600"/>
            <a:ext cx="5948363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4F48B12A-A18C-8B41-80BC-4C66F8DE2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228600"/>
            <a:ext cx="1524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>
            <a:extLst>
              <a:ext uri="{FF2B5EF4-FFF2-40B4-BE49-F238E27FC236}">
                <a16:creationId xmlns:a16="http://schemas.microsoft.com/office/drawing/2014/main" id="{0C281991-D68D-6440-A0A7-C2AE64CA7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75"/>
            <a:ext cx="79248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Collagen</a:t>
            </a:r>
          </a:p>
          <a:p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protein found in connective tissue of vertebrates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	tendons, ligaments, skin, corneas, cartilage, bones, blood vessels, etc.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	is the matrix of bone on which mineral constituents are precipitated 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	is the most abundant protein in mammals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right-handed triple helix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each triple helix is  wound together with the two other triple helices to form a right handed fiber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amino acid sequence is repeating Gly-X-Y, where X is often proline and Y is proline or hydroxyproline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every third residue lies near the center of the triple helix and can only be glycine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the number of amino acid in a chain averages around 1,000 </a:t>
            </a:r>
          </a:p>
          <a:p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Collagen has many modified amino acid sidechains (hydroxyproline and hydroxylysine)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Hydroxyproline helps to stabilize the triple helix via hydrogen bonds. 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Hydroxylysine provides attachment sites for polysaccharides</a:t>
            </a:r>
          </a:p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Hydroxylation of proline requires ascorbic acid (vitamin C). Deficiency of vitamin C reduces hydroxyproline production, leading to weakened collagen fibers and the condition known as scurvy.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fig_06_18a">
            <a:extLst>
              <a:ext uri="{FF2B5EF4-FFF2-40B4-BE49-F238E27FC236}">
                <a16:creationId xmlns:a16="http://schemas.microsoft.com/office/drawing/2014/main" id="{8EBC03FC-6AFC-7F4B-82E8-F1799B8E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756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1">
            <a:extLst>
              <a:ext uri="{FF2B5EF4-FFF2-40B4-BE49-F238E27FC236}">
                <a16:creationId xmlns:a16="http://schemas.microsoft.com/office/drawing/2014/main" id="{E0F4CB66-2FD0-D140-A54F-74DA3E6B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fig_06_18b">
            <a:extLst>
              <a:ext uri="{FF2B5EF4-FFF2-40B4-BE49-F238E27FC236}">
                <a16:creationId xmlns:a16="http://schemas.microsoft.com/office/drawing/2014/main" id="{E02C7498-0818-DB4B-974D-A806B97A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17500"/>
            <a:ext cx="676433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3">
            <a:extLst>
              <a:ext uri="{FF2B5EF4-FFF2-40B4-BE49-F238E27FC236}">
                <a16:creationId xmlns:a16="http://schemas.microsoft.com/office/drawing/2014/main" id="{11C40FDE-9C50-C548-8908-CB736A339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6-18b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figun_06_p137a">
            <a:extLst>
              <a:ext uri="{FF2B5EF4-FFF2-40B4-BE49-F238E27FC236}">
                <a16:creationId xmlns:a16="http://schemas.microsoft.com/office/drawing/2014/main" id="{4B58980B-6DCB-2044-BB3E-B1D9FF62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11300"/>
            <a:ext cx="85312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ext Box 3">
            <a:extLst>
              <a:ext uri="{FF2B5EF4-FFF2-40B4-BE49-F238E27FC236}">
                <a16:creationId xmlns:a16="http://schemas.microsoft.com/office/drawing/2014/main" id="{02A92894-CA82-ED4B-9FE0-054189335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Page 137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ig_06_01_01">
            <a:extLst>
              <a:ext uri="{FF2B5EF4-FFF2-40B4-BE49-F238E27FC236}">
                <a16:creationId xmlns:a16="http://schemas.microsoft.com/office/drawing/2014/main" id="{D3E03650-08C6-624C-9E71-379F470F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500"/>
            <a:ext cx="8531225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>
            <a:extLst>
              <a:ext uri="{FF2B5EF4-FFF2-40B4-BE49-F238E27FC236}">
                <a16:creationId xmlns:a16="http://schemas.microsoft.com/office/drawing/2014/main" id="{A3032808-A766-F747-90B9-773B5A773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18DF2C-C9C7-7E45-BD6C-7050B0002262}"/>
              </a:ext>
            </a:extLst>
          </p:cNvPr>
          <p:cNvSpPr/>
          <p:nvPr/>
        </p:nvSpPr>
        <p:spPr>
          <a:xfrm>
            <a:off x="1574602" y="2967335"/>
            <a:ext cx="59948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Globular Proteins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fig_06_13">
            <a:extLst>
              <a:ext uri="{FF2B5EF4-FFF2-40B4-BE49-F238E27FC236}">
                <a16:creationId xmlns:a16="http://schemas.microsoft.com/office/drawing/2014/main" id="{122CC375-7749-E44F-A420-0FDA1912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5600"/>
            <a:ext cx="85312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ext Box 3">
            <a:extLst>
              <a:ext uri="{FF2B5EF4-FFF2-40B4-BE49-F238E27FC236}">
                <a16:creationId xmlns:a16="http://schemas.microsoft.com/office/drawing/2014/main" id="{D23B988B-0B6E-664A-B0E6-B39D67B9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6-13</a:t>
            </a:r>
          </a:p>
        </p:txBody>
      </p:sp>
      <p:sp>
        <p:nvSpPr>
          <p:cNvPr id="107523" name="TextBox 3">
            <a:extLst>
              <a:ext uri="{FF2B5EF4-FFF2-40B4-BE49-F238E27FC236}">
                <a16:creationId xmlns:a16="http://schemas.microsoft.com/office/drawing/2014/main" id="{F199B2D4-0E05-C640-A624-26FC1FA1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4962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Antiparallel sheets often use beta turns</a:t>
            </a:r>
          </a:p>
          <a:p>
            <a:r>
              <a:rPr lang="en-US" altLang="en-US"/>
              <a:t>Parallel sheets use beta-alpha-beta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Box 1">
            <a:extLst>
              <a:ext uri="{FF2B5EF4-FFF2-40B4-BE49-F238E27FC236}">
                <a16:creationId xmlns:a16="http://schemas.microsoft.com/office/drawing/2014/main" id="{A752EA30-04F8-0D43-8A0D-C362407B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3784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porin</a:t>
            </a:r>
          </a:p>
          <a:p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 sz="3200">
                <a:latin typeface="Symbol" pitchFamily="2" charset="2"/>
              </a:rPr>
              <a:t>b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-sheet (almost).</a:t>
            </a:r>
          </a:p>
        </p:txBody>
      </p:sp>
      <p:pic>
        <p:nvPicPr>
          <p:cNvPr id="109570" name="Picture 8" descr="beta_barrel_2.png">
            <a:extLst>
              <a:ext uri="{FF2B5EF4-FFF2-40B4-BE49-F238E27FC236}">
                <a16:creationId xmlns:a16="http://schemas.microsoft.com/office/drawing/2014/main" id="{89A2C611-81CF-1D42-A1DC-169F28191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-228600"/>
            <a:ext cx="3467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9" descr="beta_barrel_1.png">
            <a:extLst>
              <a:ext uri="{FF2B5EF4-FFF2-40B4-BE49-F238E27FC236}">
                <a16:creationId xmlns:a16="http://schemas.microsoft.com/office/drawing/2014/main" id="{5AEFC083-6CF3-304B-A52C-A6F326B4B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25775"/>
            <a:ext cx="35052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porin_topology.jpg">
            <a:extLst>
              <a:ext uri="{FF2B5EF4-FFF2-40B4-BE49-F238E27FC236}">
                <a16:creationId xmlns:a16="http://schemas.microsoft.com/office/drawing/2014/main" id="{FF137444-6D3F-B941-A691-FB44B8395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9144000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fig_06_30a">
            <a:extLst>
              <a:ext uri="{FF2B5EF4-FFF2-40B4-BE49-F238E27FC236}">
                <a16:creationId xmlns:a16="http://schemas.microsoft.com/office/drawing/2014/main" id="{8702953A-B5FD-E743-B393-B180CAB5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4607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TextBox 1">
            <a:extLst>
              <a:ext uri="{FF2B5EF4-FFF2-40B4-BE49-F238E27FC236}">
                <a16:creationId xmlns:a16="http://schemas.microsoft.com/office/drawing/2014/main" id="{2BC4F188-31C4-F143-BCD6-5FB51B0B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225"/>
            <a:ext cx="3316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Retinol Binding Protein</a:t>
            </a:r>
          </a:p>
        </p:txBody>
      </p:sp>
      <p:sp>
        <p:nvSpPr>
          <p:cNvPr id="113667" name="TextBox 4">
            <a:extLst>
              <a:ext uri="{FF2B5EF4-FFF2-40B4-BE49-F238E27FC236}">
                <a16:creationId xmlns:a16="http://schemas.microsoft.com/office/drawing/2014/main" id="{953FF4BE-5F57-734D-892B-0477DC99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2000"/>
            <a:ext cx="44196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Retinol and retinoic acid play crucial roles in the modulation of gene expression and overall development of an embryo. Regulation of transport and metabolism of retinol necessary for a successful pregnancy is accomplished via RBP.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-sheet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>
            <a:extLst>
              <a:ext uri="{FF2B5EF4-FFF2-40B4-BE49-F238E27FC236}">
                <a16:creationId xmlns:a16="http://schemas.microsoft.com/office/drawing/2014/main" id="{5AF16D45-812B-754B-9ACC-9D2ED1D00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33400"/>
            <a:ext cx="89916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TIM barrel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 conserved protein fold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15 distinct enzyme families are TIM barrels.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one of the most common protein folds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contains eight α-helices and eight parallel β-strands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contains alternating α-helix - β-strand - α-helix - β-strand-...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has a tightly packed core with many bulky hydrophobics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named after triosephosphate isomerase,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active site is always at the C-terminal end beta barrel.</a:t>
            </a: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altLang="en-US" dirty="0">
                <a:latin typeface="Symbol" pitchFamily="2" charset="2"/>
              </a:rPr>
              <a:t>b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-sheet /</a:t>
            </a:r>
            <a:r>
              <a:rPr lang="en-US" altLang="en-US" dirty="0">
                <a:latin typeface="Symbol" pitchFamily="2" charset="2"/>
              </a:rPr>
              <a:t>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-helix (closed sheet)</a:t>
            </a: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There is very little sequence similarity between various TIM barrels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>
            <a:extLst>
              <a:ext uri="{FF2B5EF4-FFF2-40B4-BE49-F238E27FC236}">
                <a16:creationId xmlns:a16="http://schemas.microsoft.com/office/drawing/2014/main" id="{A35440C8-14F2-1045-A6E2-127D4F8B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588"/>
            <a:ext cx="51704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3">
            <a:extLst>
              <a:ext uri="{FF2B5EF4-FFF2-40B4-BE49-F238E27FC236}">
                <a16:creationId xmlns:a16="http://schemas.microsoft.com/office/drawing/2014/main" id="{198D9B49-7AD1-6C4F-B3F9-164E0E7C4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4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Box 4">
            <a:extLst>
              <a:ext uri="{FF2B5EF4-FFF2-40B4-BE49-F238E27FC236}">
                <a16:creationId xmlns:a16="http://schemas.microsoft.com/office/drawing/2014/main" id="{D0846532-353F-2B46-8307-E37F0CD9E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21002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Barrel</a:t>
            </a:r>
          </a:p>
        </p:txBody>
      </p:sp>
      <p:pic>
        <p:nvPicPr>
          <p:cNvPr id="116740" name="Picture 2">
            <a:extLst>
              <a:ext uri="{FF2B5EF4-FFF2-40B4-BE49-F238E27FC236}">
                <a16:creationId xmlns:a16="http://schemas.microsoft.com/office/drawing/2014/main" id="{E0DC163B-4829-814A-9C17-43E7AAC3E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143500"/>
            <a:ext cx="49657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fig_06_28a">
            <a:extLst>
              <a:ext uri="{FF2B5EF4-FFF2-40B4-BE49-F238E27FC236}">
                <a16:creationId xmlns:a16="http://schemas.microsoft.com/office/drawing/2014/main" id="{ADEBC623-D9E6-BA48-8497-FDD9AB54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17500"/>
            <a:ext cx="36322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Text Box 3">
            <a:extLst>
              <a:ext uri="{FF2B5EF4-FFF2-40B4-BE49-F238E27FC236}">
                <a16:creationId xmlns:a16="http://schemas.microsoft.com/office/drawing/2014/main" id="{672DE49B-10F7-B246-963D-EF1ADB77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6-28a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fig_06_30c">
            <a:extLst>
              <a:ext uri="{FF2B5EF4-FFF2-40B4-BE49-F238E27FC236}">
                <a16:creationId xmlns:a16="http://schemas.microsoft.com/office/drawing/2014/main" id="{0B138953-91E9-4544-9DC8-8D4D848A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317500"/>
            <a:ext cx="49418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Text Box 3">
            <a:extLst>
              <a:ext uri="{FF2B5EF4-FFF2-40B4-BE49-F238E27FC236}">
                <a16:creationId xmlns:a16="http://schemas.microsoft.com/office/drawing/2014/main" id="{4E75538A-6AE0-9041-ABC8-D9C31A2D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6-30c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>
            <a:extLst>
              <a:ext uri="{FF2B5EF4-FFF2-40B4-BE49-F238E27FC236}">
                <a16:creationId xmlns:a16="http://schemas.microsoft.com/office/drawing/2014/main" id="{70C0BFB6-5A66-0047-9D9F-A916EAF61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81400"/>
            <a:ext cx="3449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8" name="Picture 2">
            <a:extLst>
              <a:ext uri="{FF2B5EF4-FFF2-40B4-BE49-F238E27FC236}">
                <a16:creationId xmlns:a16="http://schemas.microsoft.com/office/drawing/2014/main" id="{5F86C62A-8901-CF42-A487-38953BF1F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0"/>
            <a:ext cx="36464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C25A87EC-954E-4B4F-8D0B-098E2DADB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3581400"/>
            <a:ext cx="37941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>
            <a:extLst>
              <a:ext uri="{FF2B5EF4-FFF2-40B4-BE49-F238E27FC236}">
                <a16:creationId xmlns:a16="http://schemas.microsoft.com/office/drawing/2014/main" id="{D2D9AC3A-87DB-E740-B9DD-38D08A49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0"/>
            <a:ext cx="3833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5">
            <a:extLst>
              <a:ext uri="{FF2B5EF4-FFF2-40B4-BE49-F238E27FC236}">
                <a16:creationId xmlns:a16="http://schemas.microsoft.com/office/drawing/2014/main" id="{A845A69B-6E2B-ED4B-BCFD-B49C02B7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81000"/>
            <a:ext cx="1519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Carboxy-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peptidase</a:t>
            </a:r>
          </a:p>
        </p:txBody>
      </p:sp>
      <p:sp>
        <p:nvSpPr>
          <p:cNvPr id="121862" name="Rectangle 1">
            <a:extLst>
              <a:ext uri="{FF2B5EF4-FFF2-40B4-BE49-F238E27FC236}">
                <a16:creationId xmlns:a16="http://schemas.microsoft.com/office/drawing/2014/main" id="{11473484-98AC-C74C-A68A-3F96842A2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2514600"/>
            <a:ext cx="2209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lvl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altLang="en-US">
                <a:latin typeface="Symbol" pitchFamily="2" charset="2"/>
              </a:rPr>
              <a:t>b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-sheet /</a:t>
            </a:r>
          </a:p>
          <a:p>
            <a:pPr lvl="1"/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-helix (open sheet)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ig_06_01_02">
            <a:extLst>
              <a:ext uri="{FF2B5EF4-FFF2-40B4-BE49-F238E27FC236}">
                <a16:creationId xmlns:a16="http://schemas.microsoft.com/office/drawing/2014/main" id="{8BB4816B-01C5-9843-953A-A8FBF1C0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38"/>
            <a:ext cx="8531225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>
            <a:extLst>
              <a:ext uri="{FF2B5EF4-FFF2-40B4-BE49-F238E27FC236}">
                <a16:creationId xmlns:a16="http://schemas.microsoft.com/office/drawing/2014/main" id="{2504569E-23F5-1844-A97E-2702CD23A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2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>
            <a:extLst>
              <a:ext uri="{FF2B5EF4-FFF2-40B4-BE49-F238E27FC236}">
                <a16:creationId xmlns:a16="http://schemas.microsoft.com/office/drawing/2014/main" id="{6EC3CC93-1EA5-904C-B4B8-8E8A40AFA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0"/>
            <a:ext cx="36464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4">
            <a:extLst>
              <a:ext uri="{FF2B5EF4-FFF2-40B4-BE49-F238E27FC236}">
                <a16:creationId xmlns:a16="http://schemas.microsoft.com/office/drawing/2014/main" id="{DC3284B8-9DEB-734C-8409-3E4A170CB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0"/>
            <a:ext cx="3833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Box 5">
            <a:extLst>
              <a:ext uri="{FF2B5EF4-FFF2-40B4-BE49-F238E27FC236}">
                <a16:creationId xmlns:a16="http://schemas.microsoft.com/office/drawing/2014/main" id="{8404DEC3-5935-354E-977B-9735933E2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81000"/>
            <a:ext cx="1519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Carboxy-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peptidase</a:t>
            </a:r>
          </a:p>
        </p:txBody>
      </p:sp>
      <p:pic>
        <p:nvPicPr>
          <p:cNvPr id="122884" name="Picture 1">
            <a:extLst>
              <a:ext uri="{FF2B5EF4-FFF2-40B4-BE49-F238E27FC236}">
                <a16:creationId xmlns:a16="http://schemas.microsoft.com/office/drawing/2014/main" id="{AA816DA6-D8ED-7F4F-9127-498B69AE7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657600"/>
            <a:ext cx="49403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3">
            <a:extLst>
              <a:ext uri="{FF2B5EF4-FFF2-40B4-BE49-F238E27FC236}">
                <a16:creationId xmlns:a16="http://schemas.microsoft.com/office/drawing/2014/main" id="{4D773772-14C7-E84B-AF9E-87A2A4549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7941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fig_06_12">
            <a:extLst>
              <a:ext uri="{FF2B5EF4-FFF2-40B4-BE49-F238E27FC236}">
                <a16:creationId xmlns:a16="http://schemas.microsoft.com/office/drawing/2014/main" id="{90D2FA7D-C187-4A4F-AC75-78F5D157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7500"/>
            <a:ext cx="65690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3">
            <a:extLst>
              <a:ext uri="{FF2B5EF4-FFF2-40B4-BE49-F238E27FC236}">
                <a16:creationId xmlns:a16="http://schemas.microsoft.com/office/drawing/2014/main" id="{328FA53B-B0A0-5649-82B7-2F92EAA0E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0"/>
            <a:ext cx="737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4">
            <a:extLst>
              <a:ext uri="{FF2B5EF4-FFF2-40B4-BE49-F238E27FC236}">
                <a16:creationId xmlns:a16="http://schemas.microsoft.com/office/drawing/2014/main" id="{4EC23E21-2C99-B140-B8EE-4CFCBE61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lvl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en-US">
                <a:latin typeface="Symbol" pitchFamily="2" charset="2"/>
              </a:rPr>
              <a:t>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-helix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02AE4F-0E01-C04F-B586-74E5EF9C3C3C}"/>
              </a:ext>
            </a:extLst>
          </p:cNvPr>
          <p:cNvSpPr/>
          <p:nvPr/>
        </p:nvSpPr>
        <p:spPr>
          <a:xfrm>
            <a:off x="1940804" y="2967335"/>
            <a:ext cx="52624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Protein Folding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fig_06_40">
            <a:extLst>
              <a:ext uri="{FF2B5EF4-FFF2-40B4-BE49-F238E27FC236}">
                <a16:creationId xmlns:a16="http://schemas.microsoft.com/office/drawing/2014/main" id="{0A31FC2B-A3F1-6942-9D84-3F73F8AC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17500"/>
            <a:ext cx="282733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Text Box 3">
            <a:extLst>
              <a:ext uri="{FF2B5EF4-FFF2-40B4-BE49-F238E27FC236}">
                <a16:creationId xmlns:a16="http://schemas.microsoft.com/office/drawing/2014/main" id="{0F707194-B866-8747-AAD3-CFB0C81F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6-40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figun_06_p159">
            <a:extLst>
              <a:ext uri="{FF2B5EF4-FFF2-40B4-BE49-F238E27FC236}">
                <a16:creationId xmlns:a16="http://schemas.microsoft.com/office/drawing/2014/main" id="{20BFEE33-9174-4B41-B5A4-2D146A52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43100"/>
            <a:ext cx="853122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>
            <a:extLst>
              <a:ext uri="{FF2B5EF4-FFF2-40B4-BE49-F238E27FC236}">
                <a16:creationId xmlns:a16="http://schemas.microsoft.com/office/drawing/2014/main" id="{1C047568-A470-4044-96DE-CEFE30EB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Page 159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fig_06_28d">
            <a:extLst>
              <a:ext uri="{FF2B5EF4-FFF2-40B4-BE49-F238E27FC236}">
                <a16:creationId xmlns:a16="http://schemas.microsoft.com/office/drawing/2014/main" id="{E43EAA47-4896-3349-8912-937E6E24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7500"/>
            <a:ext cx="70262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Text Box 3">
            <a:extLst>
              <a:ext uri="{FF2B5EF4-FFF2-40B4-BE49-F238E27FC236}">
                <a16:creationId xmlns:a16="http://schemas.microsoft.com/office/drawing/2014/main" id="{0D385630-1FAD-A24D-B369-7431F759E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6-28d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fig_06_41">
            <a:extLst>
              <a:ext uri="{FF2B5EF4-FFF2-40B4-BE49-F238E27FC236}">
                <a16:creationId xmlns:a16="http://schemas.microsoft.com/office/drawing/2014/main" id="{E1E1CEA9-9A04-144F-AD3F-5A5B6EF2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17500"/>
            <a:ext cx="56673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Text Box 3">
            <a:extLst>
              <a:ext uri="{FF2B5EF4-FFF2-40B4-BE49-F238E27FC236}">
                <a16:creationId xmlns:a16="http://schemas.microsoft.com/office/drawing/2014/main" id="{EE87D497-98DE-634E-B40B-C2224115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6-41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fig_06_43ab">
            <a:extLst>
              <a:ext uri="{FF2B5EF4-FFF2-40B4-BE49-F238E27FC236}">
                <a16:creationId xmlns:a16="http://schemas.microsoft.com/office/drawing/2014/main" id="{F34A813D-2279-8443-867B-C72FFE01E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8000"/>
            <a:ext cx="8531225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 Box 3">
            <a:extLst>
              <a:ext uri="{FF2B5EF4-FFF2-40B4-BE49-F238E27FC236}">
                <a16:creationId xmlns:a16="http://schemas.microsoft.com/office/drawing/2014/main" id="{11BF8228-2C82-4E4F-AF7F-2D093C86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6-43a,b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fig_06_43c">
            <a:extLst>
              <a:ext uri="{FF2B5EF4-FFF2-40B4-BE49-F238E27FC236}">
                <a16:creationId xmlns:a16="http://schemas.microsoft.com/office/drawing/2014/main" id="{B66F3CF0-C47D-A04E-ADC5-31CAC1D4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7500"/>
            <a:ext cx="4583113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Text Box 3">
            <a:extLst>
              <a:ext uri="{FF2B5EF4-FFF2-40B4-BE49-F238E27FC236}">
                <a16:creationId xmlns:a16="http://schemas.microsoft.com/office/drawing/2014/main" id="{BC8C904C-7C05-B941-805F-6CE8C1B5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6-43c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ig_06_01_03">
            <a:extLst>
              <a:ext uri="{FF2B5EF4-FFF2-40B4-BE49-F238E27FC236}">
                <a16:creationId xmlns:a16="http://schemas.microsoft.com/office/drawing/2014/main" id="{E1C085DB-DD56-FC4F-BD23-9ACDACE17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7500"/>
            <a:ext cx="8531225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>
            <a:extLst>
              <a:ext uri="{FF2B5EF4-FFF2-40B4-BE49-F238E27FC236}">
                <a16:creationId xmlns:a16="http://schemas.microsoft.com/office/drawing/2014/main" id="{033D276C-C95D-5445-AFBF-4DCA17CDA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3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fig_06_44">
            <a:extLst>
              <a:ext uri="{FF2B5EF4-FFF2-40B4-BE49-F238E27FC236}">
                <a16:creationId xmlns:a16="http://schemas.microsoft.com/office/drawing/2014/main" id="{8A0B00B5-8E01-1B4F-8106-829DDED2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17500"/>
            <a:ext cx="51308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Text Box 3">
            <a:extLst>
              <a:ext uri="{FF2B5EF4-FFF2-40B4-BE49-F238E27FC236}">
                <a16:creationId xmlns:a16="http://schemas.microsoft.com/office/drawing/2014/main" id="{1D201905-2C50-4B4C-91B7-033C6528A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6-44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fig_06_01_04">
            <a:extLst>
              <a:ext uri="{FF2B5EF4-FFF2-40B4-BE49-F238E27FC236}">
                <a16:creationId xmlns:a16="http://schemas.microsoft.com/office/drawing/2014/main" id="{DA74139B-8F18-104D-A20D-7A8017E8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12738"/>
            <a:ext cx="8535987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4">
            <a:extLst>
              <a:ext uri="{FF2B5EF4-FFF2-40B4-BE49-F238E27FC236}">
                <a16:creationId xmlns:a16="http://schemas.microsoft.com/office/drawing/2014/main" id="{8AAF57AE-DFC2-D548-BB4F-D49D56E51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6-1 part 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>
            <a:extLst>
              <a:ext uri="{FF2B5EF4-FFF2-40B4-BE49-F238E27FC236}">
                <a16:creationId xmlns:a16="http://schemas.microsoft.com/office/drawing/2014/main" id="{8F098FA1-F64D-3441-A739-B97977146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Page 127</a:t>
            </a:r>
          </a:p>
        </p:txBody>
      </p:sp>
      <p:sp>
        <p:nvSpPr>
          <p:cNvPr id="28674" name="TextBox 5">
            <a:extLst>
              <a:ext uri="{FF2B5EF4-FFF2-40B4-BE49-F238E27FC236}">
                <a16:creationId xmlns:a16="http://schemas.microsoft.com/office/drawing/2014/main" id="{A2D08D01-471E-E945-A2DC-9398EE1A3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0"/>
            <a:ext cx="3902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 Peptide Bond: Resonance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6EA58F75-787A-614C-913D-09717FA33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0"/>
            <a:ext cx="5662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6356</TotalTime>
  <Words>1094</Words>
  <Application>Microsoft Macintosh PowerPoint</Application>
  <PresentationFormat>On-screen Show (4:3)</PresentationFormat>
  <Paragraphs>190</Paragraphs>
  <Slides>70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Symbol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Sumanas, Inc.</Manager>
  <Company>John Wiley &amp; Sons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Biochemistry 3/e</dc:title>
  <dc:subject/>
  <dc:creator>Voet et al.</dc:creator>
  <cp:keywords/>
  <dc:description/>
  <cp:lastModifiedBy>Justin's Dad</cp:lastModifiedBy>
  <cp:revision>149</cp:revision>
  <dcterms:created xsi:type="dcterms:W3CDTF">2011-02-08T03:53:24Z</dcterms:created>
  <dcterms:modified xsi:type="dcterms:W3CDTF">2021-01-05T04:58:45Z</dcterms:modified>
  <cp:category/>
</cp:coreProperties>
</file>