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7"/>
  </p:notesMasterIdLst>
  <p:sldIdLst>
    <p:sldId id="260" r:id="rId2"/>
    <p:sldId id="366" r:id="rId3"/>
    <p:sldId id="285" r:id="rId4"/>
    <p:sldId id="290" r:id="rId5"/>
    <p:sldId id="375" r:id="rId6"/>
    <p:sldId id="386" r:id="rId7"/>
    <p:sldId id="385" r:id="rId8"/>
    <p:sldId id="291" r:id="rId9"/>
    <p:sldId id="292" r:id="rId10"/>
    <p:sldId id="295" r:id="rId11"/>
    <p:sldId id="297" r:id="rId12"/>
    <p:sldId id="296" r:id="rId13"/>
    <p:sldId id="415" r:id="rId14"/>
    <p:sldId id="261" r:id="rId15"/>
    <p:sldId id="368" r:id="rId16"/>
    <p:sldId id="364" r:id="rId17"/>
    <p:sldId id="376" r:id="rId18"/>
    <p:sldId id="377" r:id="rId19"/>
    <p:sldId id="417" r:id="rId20"/>
    <p:sldId id="370" r:id="rId21"/>
    <p:sldId id="414" r:id="rId22"/>
    <p:sldId id="416" r:id="rId23"/>
    <p:sldId id="349" r:id="rId24"/>
    <p:sldId id="350" r:id="rId25"/>
    <p:sldId id="262" r:id="rId26"/>
    <p:sldId id="263" r:id="rId27"/>
    <p:sldId id="365" r:id="rId28"/>
    <p:sldId id="267" r:id="rId29"/>
    <p:sldId id="266" r:id="rId30"/>
    <p:sldId id="379" r:id="rId31"/>
    <p:sldId id="418" r:id="rId32"/>
    <p:sldId id="351" r:id="rId33"/>
    <p:sldId id="369" r:id="rId34"/>
    <p:sldId id="352" r:id="rId35"/>
    <p:sldId id="380" r:id="rId36"/>
    <p:sldId id="271" r:id="rId37"/>
    <p:sldId id="274" r:id="rId38"/>
    <p:sldId id="381" r:id="rId39"/>
    <p:sldId id="273" r:id="rId40"/>
    <p:sldId id="406" r:id="rId41"/>
    <p:sldId id="382" r:id="rId42"/>
    <p:sldId id="383" r:id="rId43"/>
    <p:sldId id="275" r:id="rId44"/>
    <p:sldId id="276" r:id="rId45"/>
    <p:sldId id="354" r:id="rId46"/>
    <p:sldId id="279" r:id="rId47"/>
    <p:sldId id="280" r:id="rId48"/>
    <p:sldId id="281" r:id="rId49"/>
    <p:sldId id="371" r:id="rId50"/>
    <p:sldId id="372" r:id="rId51"/>
    <p:sldId id="282" r:id="rId52"/>
    <p:sldId id="283" r:id="rId53"/>
    <p:sldId id="355" r:id="rId54"/>
    <p:sldId id="356" r:id="rId55"/>
    <p:sldId id="410" r:id="rId56"/>
    <p:sldId id="357" r:id="rId57"/>
    <p:sldId id="359" r:id="rId58"/>
    <p:sldId id="360" r:id="rId59"/>
    <p:sldId id="361" r:id="rId60"/>
    <p:sldId id="284" r:id="rId61"/>
    <p:sldId id="373" r:id="rId62"/>
    <p:sldId id="408" r:id="rId63"/>
    <p:sldId id="409" r:id="rId64"/>
    <p:sldId id="387" r:id="rId65"/>
    <p:sldId id="374" r:id="rId66"/>
    <p:sldId id="397" r:id="rId67"/>
    <p:sldId id="298" r:id="rId68"/>
    <p:sldId id="388" r:id="rId69"/>
    <p:sldId id="389" r:id="rId70"/>
    <p:sldId id="300" r:id="rId71"/>
    <p:sldId id="390" r:id="rId72"/>
    <p:sldId id="391" r:id="rId73"/>
    <p:sldId id="392" r:id="rId74"/>
    <p:sldId id="301" r:id="rId75"/>
    <p:sldId id="303" r:id="rId76"/>
    <p:sldId id="302" r:id="rId77"/>
    <p:sldId id="393" r:id="rId78"/>
    <p:sldId id="394" r:id="rId79"/>
    <p:sldId id="395" r:id="rId80"/>
    <p:sldId id="396" r:id="rId81"/>
    <p:sldId id="362" r:id="rId82"/>
    <p:sldId id="363" r:id="rId83"/>
    <p:sldId id="304" r:id="rId84"/>
    <p:sldId id="398" r:id="rId85"/>
    <p:sldId id="306" r:id="rId86"/>
    <p:sldId id="307" r:id="rId87"/>
    <p:sldId id="308" r:id="rId88"/>
    <p:sldId id="309" r:id="rId89"/>
    <p:sldId id="310" r:id="rId90"/>
    <p:sldId id="311" r:id="rId91"/>
    <p:sldId id="399" r:id="rId92"/>
    <p:sldId id="400" r:id="rId93"/>
    <p:sldId id="401" r:id="rId94"/>
    <p:sldId id="312" r:id="rId95"/>
    <p:sldId id="313" r:id="rId96"/>
    <p:sldId id="402" r:id="rId97"/>
    <p:sldId id="314" r:id="rId98"/>
    <p:sldId id="315" r:id="rId99"/>
    <p:sldId id="316" r:id="rId100"/>
    <p:sldId id="403" r:id="rId101"/>
    <p:sldId id="412" r:id="rId102"/>
    <p:sldId id="317" r:id="rId103"/>
    <p:sldId id="318" r:id="rId104"/>
    <p:sldId id="319" r:id="rId105"/>
    <p:sldId id="320" r:id="rId106"/>
    <p:sldId id="321" r:id="rId107"/>
    <p:sldId id="322" r:id="rId108"/>
    <p:sldId id="327" r:id="rId109"/>
    <p:sldId id="404" r:id="rId110"/>
    <p:sldId id="323" r:id="rId111"/>
    <p:sldId id="324" r:id="rId112"/>
    <p:sldId id="325" r:id="rId113"/>
    <p:sldId id="326" r:id="rId114"/>
    <p:sldId id="328" r:id="rId115"/>
    <p:sldId id="329" r:id="rId116"/>
    <p:sldId id="330" r:id="rId117"/>
    <p:sldId id="405" r:id="rId118"/>
    <p:sldId id="331" r:id="rId119"/>
    <p:sldId id="332" r:id="rId120"/>
    <p:sldId id="333" r:id="rId121"/>
    <p:sldId id="334" r:id="rId122"/>
    <p:sldId id="335" r:id="rId123"/>
    <p:sldId id="336" r:id="rId124"/>
    <p:sldId id="337" r:id="rId125"/>
    <p:sldId id="338" r:id="rId126"/>
    <p:sldId id="339" r:id="rId127"/>
    <p:sldId id="340" r:id="rId128"/>
    <p:sldId id="341" r:id="rId129"/>
    <p:sldId id="342" r:id="rId130"/>
    <p:sldId id="343" r:id="rId131"/>
    <p:sldId id="344" r:id="rId132"/>
    <p:sldId id="345" r:id="rId133"/>
    <p:sldId id="346" r:id="rId134"/>
    <p:sldId id="347" r:id="rId135"/>
    <p:sldId id="348" r:id="rId1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5AC"/>
    <a:srgbClr val="72A173"/>
    <a:srgbClr val="427037"/>
    <a:srgbClr val="1D5629"/>
    <a:srgbClr val="2564A2"/>
    <a:srgbClr val="AACB2B"/>
    <a:srgbClr val="335B32"/>
    <a:srgbClr val="1249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7"/>
  </p:normalViewPr>
  <p:slideViewPr>
    <p:cSldViewPr>
      <p:cViewPr>
        <p:scale>
          <a:sx n="87" d="100"/>
          <a:sy n="87" d="100"/>
        </p:scale>
        <p:origin x="1824"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4" d="100"/>
        <a:sy n="144"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a:defRPr>
            </a:lvl1pPr>
          </a:lstStyle>
          <a:p>
            <a:pPr>
              <a:defRPr/>
            </a:pPr>
            <a:fld id="{72595A65-A3F4-F043-A8BB-9E55E4FF49A9}" type="slidenum">
              <a:rPr lang="en-US"/>
              <a:pPr>
                <a:defRPr/>
              </a:pPr>
              <a:t>‹#›</a:t>
            </a:fld>
            <a:endParaRPr lang="en-US" dirty="0"/>
          </a:p>
        </p:txBody>
      </p:sp>
    </p:spTree>
    <p:extLst>
      <p:ext uri="{BB962C8B-B14F-4D97-AF65-F5344CB8AC3E}">
        <p14:creationId xmlns:p14="http://schemas.microsoft.com/office/powerpoint/2010/main" val="2030705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43027F7-D230-8A47-83B1-BD1D8A3A7469}" type="slidenum">
              <a:rPr lang="en-US" sz="1200">
                <a:latin typeface="Arial" charset="0"/>
              </a:rPr>
              <a:pPr/>
              <a:t>1</a:t>
            </a:fld>
            <a:endParaRPr lang="en-US" sz="1200">
              <a:latin typeface="Arial"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28F572-8996-D74A-AFDF-253C27141154}" type="slidenum">
              <a:rPr lang="en-US" sz="1200">
                <a:latin typeface="Arial" charset="0"/>
              </a:rPr>
              <a:pPr/>
              <a:t>13</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473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28F572-8996-D74A-AFDF-253C27141154}" type="slidenum">
              <a:rPr lang="en-US" sz="1200">
                <a:latin typeface="Arial" charset="0"/>
              </a:rPr>
              <a:pPr/>
              <a:t>14</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A0E15A4-FBB7-B644-9681-80BE6DCECB41}" type="slidenum">
              <a:rPr lang="en-US" sz="1200">
                <a:latin typeface="Arial" charset="0"/>
              </a:rPr>
              <a:pPr/>
              <a:t>16</a:t>
            </a:fld>
            <a:endParaRPr lang="en-US" sz="1200">
              <a:latin typeface="Arial"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906F7E4-BA87-5247-8AE2-DC3365B707EC}" type="slidenum">
              <a:rPr lang="en-US" sz="1200">
                <a:latin typeface="Arial" charset="0"/>
              </a:rPr>
              <a:pPr/>
              <a:t>23</a:t>
            </a:fld>
            <a:endParaRPr lang="en-US" sz="1200">
              <a:latin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A79F9E7-1022-5646-8C53-A074B743F03D}" type="slidenum">
              <a:rPr lang="en-US" sz="1200">
                <a:latin typeface="Arial" charset="0"/>
              </a:rPr>
              <a:pPr/>
              <a:t>24</a:t>
            </a:fld>
            <a:endParaRPr lang="en-US" sz="1200">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D7F2895-2E6F-2543-A8CF-6611C4CED774}" type="slidenum">
              <a:rPr lang="en-US" sz="1200">
                <a:latin typeface="Arial" charset="0"/>
              </a:rPr>
              <a:pPr/>
              <a:t>25</a:t>
            </a:fld>
            <a:endParaRPr lang="en-US" sz="1200">
              <a:latin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09EE762-C9DE-2B4F-BEB1-AE0863F722CE}" type="slidenum">
              <a:rPr lang="en-US" sz="1200">
                <a:latin typeface="Arial" charset="0"/>
              </a:rPr>
              <a:pPr/>
              <a:t>26</a:t>
            </a:fld>
            <a:endParaRPr lang="en-US" sz="1200">
              <a:latin typeface="Arial"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4A2C4BA-CCED-9744-9FAA-2D94F0F7398A}" type="slidenum">
              <a:rPr lang="en-US" sz="1200">
                <a:latin typeface="Arial" charset="0"/>
              </a:rPr>
              <a:pPr/>
              <a:t>27</a:t>
            </a:fld>
            <a:endParaRPr lang="en-US" sz="1200">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EAF675-8143-654E-BB7F-9AD532CBB67A}" type="slidenum">
              <a:rPr lang="en-US" sz="1200">
                <a:latin typeface="Arial" charset="0"/>
              </a:rPr>
              <a:pPr/>
              <a:t>28</a:t>
            </a:fld>
            <a:endParaRPr lang="en-US" sz="1200">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8EEA14-9C12-7F42-8B16-78BFF348D077}" type="slidenum">
              <a:rPr lang="en-US" sz="1200">
                <a:latin typeface="Arial" charset="0"/>
              </a:rPr>
              <a:pPr/>
              <a:t>29</a:t>
            </a:fld>
            <a:endParaRPr lang="en-US" sz="1200">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6D7146C-BC1D-5E47-9AF3-83ABE3CC8D8E}" type="slidenum">
              <a:rPr lang="en-US" sz="1200">
                <a:latin typeface="Arial" charset="0"/>
              </a:rPr>
              <a:pPr/>
              <a:t>2</a:t>
            </a:fld>
            <a:endParaRPr lang="en-US" sz="1200">
              <a:latin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5176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ECE51EA-2F13-3C41-986F-76FCAE493C02}" type="slidenum">
              <a:rPr lang="en-US" sz="1200">
                <a:latin typeface="Arial" charset="0"/>
              </a:rPr>
              <a:pPr/>
              <a:t>32</a:t>
            </a:fld>
            <a:endParaRPr lang="en-US" sz="1200">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283EC8A-69A3-5240-8FA1-D95F83B90398}" type="slidenum">
              <a:rPr lang="en-US" sz="1200">
                <a:latin typeface="Arial" charset="0"/>
              </a:rPr>
              <a:pPr/>
              <a:t>34</a:t>
            </a:fld>
            <a:endParaRPr lang="en-US" sz="1200">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595A65-A3F4-F043-A8BB-9E55E4FF49A9}" type="slidenum">
              <a:rPr lang="en-US" smtClean="0"/>
              <a:pPr>
                <a:defRPr/>
              </a:pPr>
              <a:t>35</a:t>
            </a:fld>
            <a:endParaRPr lang="en-US" dirty="0"/>
          </a:p>
        </p:txBody>
      </p:sp>
    </p:spTree>
    <p:extLst>
      <p:ext uri="{BB962C8B-B14F-4D97-AF65-F5344CB8AC3E}">
        <p14:creationId xmlns:p14="http://schemas.microsoft.com/office/powerpoint/2010/main" val="2034631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B54C83C-103D-C84F-A5AC-12EC44E33257}" type="slidenum">
              <a:rPr lang="en-US" sz="1200">
                <a:latin typeface="Arial" charset="0"/>
              </a:rPr>
              <a:pPr/>
              <a:t>36</a:t>
            </a:fld>
            <a:endParaRPr lang="en-US" sz="1200">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2199499-984C-904F-8DFC-78C0832992D3}" type="slidenum">
              <a:rPr lang="en-US" sz="1200">
                <a:latin typeface="Arial" charset="0"/>
              </a:rPr>
              <a:pPr/>
              <a:t>37</a:t>
            </a:fld>
            <a:endParaRPr lang="en-US" sz="120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CE47E9-74D7-2C4F-A992-2280605F59DA}" type="slidenum">
              <a:rPr lang="en-US" sz="1200">
                <a:latin typeface="Arial" charset="0"/>
              </a:rPr>
              <a:pPr/>
              <a:t>39</a:t>
            </a:fld>
            <a:endParaRPr lang="en-US" sz="1200">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A1605BA-A796-B549-9D86-37C09BB3050C}" type="slidenum">
              <a:rPr lang="en-US" sz="1200">
                <a:latin typeface="Arial" charset="0"/>
              </a:rPr>
              <a:pPr/>
              <a:t>41</a:t>
            </a:fld>
            <a:endParaRPr lang="en-US" sz="1200">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110B071-6460-B047-B39D-E7EFA166D11C}" type="slidenum">
              <a:rPr lang="en-US" sz="1200">
                <a:latin typeface="Arial" charset="0"/>
              </a:rPr>
              <a:pPr/>
              <a:t>42</a:t>
            </a:fld>
            <a:endParaRPr lang="en-US" sz="1200">
              <a:latin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5A42466-34A6-4C46-98F5-053183438D01}" type="slidenum">
              <a:rPr lang="en-US" sz="1200">
                <a:latin typeface="Arial" charset="0"/>
              </a:rPr>
              <a:pPr/>
              <a:t>43</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3A16AE7-16BB-594E-B8C8-E2054D075EC7}" type="slidenum">
              <a:rPr lang="en-US" sz="1200">
                <a:latin typeface="Arial" charset="0"/>
              </a:rPr>
              <a:pPr/>
              <a:t>44</a:t>
            </a:fld>
            <a:endParaRPr lang="en-US" sz="1200">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326E64C-6AD5-B649-BA1E-FA6D224FF1D3}" type="slidenum">
              <a:rPr lang="en-US" sz="1200">
                <a:latin typeface="Arial" charset="0"/>
              </a:rPr>
              <a:pPr/>
              <a:t>3</a:t>
            </a:fld>
            <a:endParaRPr lang="en-US" sz="1200">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371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739D2B1-094E-B942-83FF-20D9A2CB661E}" type="slidenum">
              <a:rPr lang="en-US" sz="1200">
                <a:latin typeface="Arial" charset="0"/>
              </a:rPr>
              <a:pPr/>
              <a:t>45</a:t>
            </a:fld>
            <a:endParaRPr lang="en-US" sz="1200">
              <a:latin typeface="Arial"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F2C6ADE-D6E9-1E43-9DBD-7EFE8A457302}" type="slidenum">
              <a:rPr lang="en-US" sz="1200">
                <a:latin typeface="Arial" charset="0"/>
              </a:rPr>
              <a:pPr/>
              <a:t>46</a:t>
            </a:fld>
            <a:endParaRPr lang="en-US" sz="1200">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2A2B4B4-C1BA-2842-B2EC-8EDF9E1EA42F}" type="slidenum">
              <a:rPr lang="en-US" sz="1200">
                <a:latin typeface="Arial" charset="0"/>
              </a:rPr>
              <a:pPr/>
              <a:t>47</a:t>
            </a:fld>
            <a:endParaRPr lang="en-US" sz="1200">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95322F6-B2B6-3245-97F1-7038329FD1D6}" type="slidenum">
              <a:rPr lang="en-US" sz="1200">
                <a:latin typeface="Arial" charset="0"/>
              </a:rPr>
              <a:pPr/>
              <a:t>48</a:t>
            </a:fld>
            <a:endParaRPr lang="en-US" sz="1200">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8C128CD-68C1-DF45-AB28-ED774A9F5972}" type="slidenum">
              <a:rPr lang="en-US" sz="1200">
                <a:latin typeface="Arial" charset="0"/>
              </a:rPr>
              <a:pPr/>
              <a:t>51</a:t>
            </a:fld>
            <a:endParaRPr lang="en-US" sz="1200">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7F3B7D5-B867-A44E-948F-D2F173FF8FA3}" type="slidenum">
              <a:rPr lang="en-US" sz="1200">
                <a:latin typeface="Arial" charset="0"/>
              </a:rPr>
              <a:pPr/>
              <a:t>52</a:t>
            </a:fld>
            <a:endParaRPr lang="en-US" sz="1200">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ED678F6-8EB6-954A-AE49-07567354FF30}" type="slidenum">
              <a:rPr lang="en-US" sz="1200">
                <a:latin typeface="Arial" charset="0"/>
              </a:rPr>
              <a:pPr/>
              <a:t>53</a:t>
            </a:fld>
            <a:endParaRPr lang="en-US" sz="1200">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D31E69D-921D-5D43-8B63-6FBC77D50A92}" type="slidenum">
              <a:rPr lang="en-US" sz="1200">
                <a:latin typeface="Arial" charset="0"/>
              </a:rPr>
              <a:pPr/>
              <a:t>54</a:t>
            </a:fld>
            <a:endParaRPr lang="en-US" sz="1200">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29EAB3-5342-0940-9E78-9AB6E77EAE78}" type="slidenum">
              <a:rPr lang="en-US" sz="1200">
                <a:latin typeface="Arial" charset="0"/>
              </a:rPr>
              <a:pPr/>
              <a:t>56</a:t>
            </a:fld>
            <a:endParaRPr lang="en-US" sz="1200">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6B8F245-8FDC-7C45-BBF9-D23ECD73A655}" type="slidenum">
              <a:rPr lang="en-US" sz="1200">
                <a:latin typeface="Arial" charset="0"/>
              </a:rPr>
              <a:pPr/>
              <a:t>57</a:t>
            </a:fld>
            <a:endParaRPr lang="en-US" sz="1200">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E71ACA6-4060-FE49-BFBF-728493DB304C}" type="slidenum">
              <a:rPr lang="en-US" sz="1200">
                <a:latin typeface="Arial" charset="0"/>
              </a:rPr>
              <a:pPr/>
              <a:t>4</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303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04D36F3-809A-F746-B65C-8713FAEBAE72}" type="slidenum">
              <a:rPr lang="en-US" sz="1200">
                <a:latin typeface="Arial" charset="0"/>
              </a:rPr>
              <a:pPr/>
              <a:t>58</a:t>
            </a:fld>
            <a:endParaRPr lang="en-US" sz="1200">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3F0C31F-8E6A-244A-B51C-2E47ADBE15AC}" type="slidenum">
              <a:rPr lang="en-US" sz="1200">
                <a:latin typeface="Arial" charset="0"/>
              </a:rPr>
              <a:pPr/>
              <a:t>59</a:t>
            </a:fld>
            <a:endParaRPr lang="en-US" sz="1200">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268F3CF-D91B-7849-8318-1C5CCACCEC89}" type="slidenum">
              <a:rPr lang="en-US" sz="1200">
                <a:latin typeface="Arial" charset="0"/>
              </a:rPr>
              <a:pPr/>
              <a:t>60</a:t>
            </a:fld>
            <a:endParaRPr lang="en-US" sz="1200">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887890E-7AB9-4340-BA54-62CF270047A9}" type="slidenum">
              <a:rPr lang="en-US" sz="1200">
                <a:latin typeface="Arial" charset="0"/>
              </a:rPr>
              <a:pPr/>
              <a:t>67</a:t>
            </a:fld>
            <a:endParaRPr lang="en-US" sz="1200">
              <a:latin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A95C42D-2384-A04D-8D15-E62AEBE712AF}" type="slidenum">
              <a:rPr lang="en-US" sz="1200">
                <a:latin typeface="Arial" charset="0"/>
              </a:rPr>
              <a:pPr/>
              <a:t>70</a:t>
            </a:fld>
            <a:endParaRPr lang="en-US" sz="1200">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5B80955-4E8A-114D-9A18-CF6299C4D87E}" type="slidenum">
              <a:rPr lang="en-US" sz="1200">
                <a:latin typeface="Arial" charset="0"/>
              </a:rPr>
              <a:pPr/>
              <a:t>74</a:t>
            </a:fld>
            <a:endParaRPr lang="en-US" sz="1200">
              <a:latin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E998702-CFA7-E643-BD78-4AB8816A0286}" type="slidenum">
              <a:rPr lang="en-US" sz="1200">
                <a:latin typeface="Arial" charset="0"/>
              </a:rPr>
              <a:pPr/>
              <a:t>75</a:t>
            </a:fld>
            <a:endParaRPr lang="en-US" sz="1200">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29BBDEB-FA02-D949-B5E4-6FD0386160CC}" type="slidenum">
              <a:rPr lang="en-US" sz="1200">
                <a:latin typeface="Arial" charset="0"/>
              </a:rPr>
              <a:pPr/>
              <a:t>76</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0061A51-3525-AA45-A30B-1FC4823D3D86}" type="slidenum">
              <a:rPr lang="en-US" sz="1200">
                <a:latin typeface="Arial" charset="0"/>
              </a:rPr>
              <a:pPr/>
              <a:t>81</a:t>
            </a:fld>
            <a:endParaRPr lang="en-US" sz="1200">
              <a:latin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3628485-40F3-8342-88F7-3332DFFDDABC}" type="slidenum">
              <a:rPr lang="en-US" sz="1200">
                <a:latin typeface="Arial" charset="0"/>
              </a:rPr>
              <a:pPr/>
              <a:t>82</a:t>
            </a:fld>
            <a:endParaRPr lang="en-US" sz="1200">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8E4190C-A78C-444A-BCF3-733360F3B0D8}" type="slidenum">
              <a:rPr lang="en-US" sz="1200">
                <a:latin typeface="Arial" charset="0"/>
              </a:rPr>
              <a:pPr/>
              <a:t>8</a:t>
            </a:fld>
            <a:endParaRPr lang="en-US" sz="1200">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2599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D74EE21-2994-6F45-BDB6-7058A10FC705}" type="slidenum">
              <a:rPr lang="en-US" sz="1200">
                <a:latin typeface="Arial" charset="0"/>
              </a:rPr>
              <a:pPr/>
              <a:t>83</a:t>
            </a:fld>
            <a:endParaRPr lang="en-US" sz="1200">
              <a:latin typeface="Arial"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CC59C9-CB68-9646-9BC1-D533D2071DC7}" type="slidenum">
              <a:rPr lang="en-US" sz="1200">
                <a:latin typeface="Arial" charset="0"/>
              </a:rPr>
              <a:pPr/>
              <a:t>85</a:t>
            </a:fld>
            <a:endParaRPr lang="en-US" sz="1200">
              <a:latin typeface="Arial"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5DB1D82-B6FA-AB4C-A876-1C42E66E870A}" type="slidenum">
              <a:rPr lang="en-US" sz="1200">
                <a:latin typeface="Arial" charset="0"/>
              </a:rPr>
              <a:pPr/>
              <a:t>86</a:t>
            </a:fld>
            <a:endParaRPr lang="en-US" sz="1200">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FAB0A34-99AB-C944-B078-FE824818728D}" type="slidenum">
              <a:rPr lang="en-US" sz="1200">
                <a:latin typeface="Arial" charset="0"/>
              </a:rPr>
              <a:pPr/>
              <a:t>87</a:t>
            </a:fld>
            <a:endParaRPr lang="en-US" sz="1200">
              <a:latin typeface="Arial"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2C15B72-8D67-FE48-B6CE-DB9CCA150075}" type="slidenum">
              <a:rPr lang="en-US" sz="1200">
                <a:latin typeface="Arial" charset="0"/>
              </a:rPr>
              <a:pPr/>
              <a:t>88</a:t>
            </a:fld>
            <a:endParaRPr lang="en-US" sz="1200">
              <a:latin typeface="Arial"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074FEDD-79A4-F047-8457-701B2FB3B79D}" type="slidenum">
              <a:rPr lang="en-US" sz="1200">
                <a:latin typeface="Arial" charset="0"/>
              </a:rPr>
              <a:pPr/>
              <a:t>89</a:t>
            </a:fld>
            <a:endParaRPr lang="en-US" sz="1200">
              <a:latin typeface="Arial"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5EA5BF6-020F-874F-92E1-2CFB8B4CD4B5}" type="slidenum">
              <a:rPr lang="en-US" sz="1200">
                <a:latin typeface="Arial" charset="0"/>
              </a:rPr>
              <a:pPr/>
              <a:t>90</a:t>
            </a:fld>
            <a:endParaRPr lang="en-US" sz="1200">
              <a:latin typeface="Arial"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F46B52C-B29B-9C48-A558-E0A6EB9191C9}" type="slidenum">
              <a:rPr lang="en-US" sz="1200">
                <a:latin typeface="Arial" charset="0"/>
              </a:rPr>
              <a:pPr/>
              <a:t>94</a:t>
            </a:fld>
            <a:endParaRPr lang="en-US" sz="1200">
              <a:latin typeface="Arial"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DB4597E-8D56-E04E-9252-D8BC112515CB}" type="slidenum">
              <a:rPr lang="en-US" sz="1200">
                <a:latin typeface="Arial" charset="0"/>
              </a:rPr>
              <a:pPr/>
              <a:t>95</a:t>
            </a:fld>
            <a:endParaRPr lang="en-US" sz="1200">
              <a:latin typeface="Arial"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9BABB61-F9BA-264C-9985-AEA52963CB8A}" type="slidenum">
              <a:rPr lang="en-US" sz="1200">
                <a:latin typeface="Arial" charset="0"/>
              </a:rPr>
              <a:pPr/>
              <a:t>97</a:t>
            </a:fld>
            <a:endParaRPr lang="en-US" sz="1200">
              <a:latin typeface="Arial"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C33B301-FA56-DE43-B889-F79F5F419083}" type="slidenum">
              <a:rPr lang="en-US" sz="1200">
                <a:latin typeface="Arial" charset="0"/>
              </a:rPr>
              <a:pPr/>
              <a:t>9</a:t>
            </a:fld>
            <a:endParaRPr lang="en-US" sz="1200">
              <a:latin typeface="Arial"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1958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D03B0D9-C9F9-904D-8BB9-E4E3C82A187F}" type="slidenum">
              <a:rPr lang="en-US" sz="1200">
                <a:latin typeface="Arial" charset="0"/>
              </a:rPr>
              <a:pPr/>
              <a:t>98</a:t>
            </a:fld>
            <a:endParaRPr lang="en-US" sz="1200">
              <a:latin typeface="Arial"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600F76C-6733-1340-8ACF-FF8970C00BC3}" type="slidenum">
              <a:rPr lang="en-US" sz="1200">
                <a:latin typeface="Arial" charset="0"/>
              </a:rPr>
              <a:pPr/>
              <a:t>99</a:t>
            </a:fld>
            <a:endParaRPr lang="en-US" sz="1200">
              <a:latin typeface="Arial"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CE70BF-C7B1-9740-9929-5BF8C14A860B}" type="slidenum">
              <a:rPr lang="en-US" sz="1200">
                <a:latin typeface="Arial" charset="0"/>
              </a:rPr>
              <a:pPr/>
              <a:t>102</a:t>
            </a:fld>
            <a:endParaRPr lang="en-US" sz="1200">
              <a:latin typeface="Arial"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97970C2-670C-AC47-8F9F-461C79BA0400}" type="slidenum">
              <a:rPr lang="en-US" sz="1200">
                <a:latin typeface="Arial" charset="0"/>
              </a:rPr>
              <a:pPr/>
              <a:t>103</a:t>
            </a:fld>
            <a:endParaRPr lang="en-US" sz="1200">
              <a:latin typeface="Arial"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8B3DAF6-EE8D-F04E-8EFC-24657562D61C}" type="slidenum">
              <a:rPr lang="en-US" sz="1200">
                <a:latin typeface="Arial" charset="0"/>
              </a:rPr>
              <a:pPr/>
              <a:t>104</a:t>
            </a:fld>
            <a:endParaRPr lang="en-US" sz="1200">
              <a:latin typeface="Arial"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27B9614-A9DF-8D47-9362-95C5A332254A}" type="slidenum">
              <a:rPr lang="en-US" sz="1200">
                <a:latin typeface="Arial" charset="0"/>
              </a:rPr>
              <a:pPr/>
              <a:t>105</a:t>
            </a:fld>
            <a:endParaRPr lang="en-US" sz="1200">
              <a:latin typeface="Arial"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BDB6309-605E-CD4A-AE30-E54B3FD2B2E7}" type="slidenum">
              <a:rPr lang="en-US" sz="1200">
                <a:latin typeface="Arial" charset="0"/>
              </a:rPr>
              <a:pPr/>
              <a:t>106</a:t>
            </a:fld>
            <a:endParaRPr lang="en-US" sz="1200">
              <a:latin typeface="Arial"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DE3BBBD-E39A-D142-A4F7-FE7145D29495}" type="slidenum">
              <a:rPr lang="en-US" sz="1200">
                <a:latin typeface="Arial" charset="0"/>
              </a:rPr>
              <a:pPr/>
              <a:t>107</a:t>
            </a:fld>
            <a:endParaRPr lang="en-US" sz="1200">
              <a:latin typeface="Arial"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BF23A5D-4760-564B-87D3-EFE4875AF214}" type="slidenum">
              <a:rPr lang="en-US" sz="1200">
                <a:latin typeface="Arial" charset="0"/>
              </a:rPr>
              <a:pPr/>
              <a:t>108</a:t>
            </a:fld>
            <a:endParaRPr lang="en-US" sz="1200">
              <a:latin typeface="Arial"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818439E-2E59-1148-9BFF-08792DD7E504}" type="slidenum">
              <a:rPr lang="en-US" sz="1200">
                <a:latin typeface="Arial" charset="0"/>
              </a:rPr>
              <a:pPr/>
              <a:t>10</a:t>
            </a:fld>
            <a:endParaRPr lang="en-US" sz="1200">
              <a:latin typeface="Arial"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85804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54F994B-AEBC-9446-8C9A-D853AE88D942}" type="slidenum">
              <a:rPr lang="en-US" sz="1200">
                <a:latin typeface="Arial" charset="0"/>
              </a:rPr>
              <a:pPr/>
              <a:t>110</a:t>
            </a:fld>
            <a:endParaRPr lang="en-US" sz="1200">
              <a:latin typeface="Arial"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C942207-7857-5B4B-97C4-4A5B2FD91EEF}" type="slidenum">
              <a:rPr lang="en-US" sz="1200">
                <a:latin typeface="Arial" charset="0"/>
              </a:rPr>
              <a:pPr/>
              <a:t>111</a:t>
            </a:fld>
            <a:endParaRPr lang="en-US" sz="1200">
              <a:latin typeface="Arial"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2C28A52-895D-0342-90B2-D2CA595A4FA5}" type="slidenum">
              <a:rPr lang="en-US" sz="1200">
                <a:latin typeface="Arial" charset="0"/>
              </a:rPr>
              <a:pPr/>
              <a:t>112</a:t>
            </a:fld>
            <a:endParaRPr lang="en-US" sz="1200">
              <a:latin typeface="Arial"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C5A681-70EF-E546-B3A5-24B4AFB7E808}" type="slidenum">
              <a:rPr lang="en-US" sz="1200">
                <a:latin typeface="Arial" charset="0"/>
              </a:rPr>
              <a:pPr/>
              <a:t>113</a:t>
            </a:fld>
            <a:endParaRPr lang="en-US" sz="1200">
              <a:latin typeface="Arial"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4B5236D-54F8-7C46-9509-E1D775F16B5E}" type="slidenum">
              <a:rPr lang="en-US" sz="1200">
                <a:latin typeface="Arial" charset="0"/>
              </a:rPr>
              <a:pPr/>
              <a:t>114</a:t>
            </a:fld>
            <a:endParaRPr lang="en-US" sz="1200">
              <a:latin typeface="Arial"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D7305FE-A37A-9747-AEC6-FCE9F37273F7}" type="slidenum">
              <a:rPr lang="en-US" sz="1200">
                <a:latin typeface="Arial" charset="0"/>
              </a:rPr>
              <a:pPr/>
              <a:t>115</a:t>
            </a:fld>
            <a:endParaRPr lang="en-US" sz="1200">
              <a:latin typeface="Arial"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32E6664-6CB5-854E-A31D-F65094ECEBC1}" type="slidenum">
              <a:rPr lang="en-US" sz="1200">
                <a:latin typeface="Arial" charset="0"/>
              </a:rPr>
              <a:pPr/>
              <a:t>116</a:t>
            </a:fld>
            <a:endParaRPr lang="en-US" sz="1200">
              <a:latin typeface="Arial"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A665CA8-FF95-4C44-B13C-2943CE1DED0F}" type="slidenum">
              <a:rPr lang="en-US" sz="1200">
                <a:latin typeface="Arial" charset="0"/>
              </a:rPr>
              <a:pPr/>
              <a:t>118</a:t>
            </a:fld>
            <a:endParaRPr lang="en-US" sz="1200">
              <a:latin typeface="Arial"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950B54B-4031-4041-B3B5-DCA15BEAAD35}" type="slidenum">
              <a:rPr lang="en-US" sz="1200">
                <a:latin typeface="Arial" charset="0"/>
              </a:rPr>
              <a:pPr/>
              <a:t>119</a:t>
            </a:fld>
            <a:endParaRPr lang="en-US" sz="1200">
              <a:latin typeface="Arial"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57DF0A4-E980-3848-9B48-A4694E4369B8}" type="slidenum">
              <a:rPr lang="en-US" sz="1200">
                <a:latin typeface="Arial" charset="0"/>
              </a:rPr>
              <a:pPr/>
              <a:t>120</a:t>
            </a:fld>
            <a:endParaRPr lang="en-US" sz="1200">
              <a:latin typeface="Arial"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31EB89D-DA1F-A84E-9895-837BE0627C92}" type="slidenum">
              <a:rPr lang="en-US" sz="1200">
                <a:latin typeface="Arial" charset="0"/>
              </a:rPr>
              <a:pPr/>
              <a:t>11</a:t>
            </a:fld>
            <a:endParaRPr lang="en-US" sz="1200">
              <a:latin typeface="Arial"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563928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E0D9253-7878-8D46-8C57-CD3BE90AC0D8}" type="slidenum">
              <a:rPr lang="en-US" sz="1200">
                <a:latin typeface="Arial" charset="0"/>
              </a:rPr>
              <a:pPr/>
              <a:t>121</a:t>
            </a:fld>
            <a:endParaRPr lang="en-US" sz="1200">
              <a:latin typeface="Arial"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E7848ED-28DB-4448-A6C6-C4AEE8B826DE}" type="slidenum">
              <a:rPr lang="en-US" sz="1200">
                <a:latin typeface="Arial" charset="0"/>
              </a:rPr>
              <a:pPr/>
              <a:t>122</a:t>
            </a:fld>
            <a:endParaRPr lang="en-US" sz="1200">
              <a:latin typeface="Arial"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8423257-DD85-6848-8144-BF883CCDF333}" type="slidenum">
              <a:rPr lang="en-US" sz="1200">
                <a:latin typeface="Arial" charset="0"/>
              </a:rPr>
              <a:pPr/>
              <a:t>123</a:t>
            </a:fld>
            <a:endParaRPr lang="en-US" sz="1200">
              <a:latin typeface="Arial"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ECBA92C-F53F-A449-8CE3-82867154273D}" type="slidenum">
              <a:rPr lang="en-US" sz="1200">
                <a:latin typeface="Arial" charset="0"/>
              </a:rPr>
              <a:pPr/>
              <a:t>124</a:t>
            </a:fld>
            <a:endParaRPr lang="en-US" sz="1200">
              <a:latin typeface="Arial"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E5936A2-374D-F248-955F-DDC037400DC2}" type="slidenum">
              <a:rPr lang="en-US" sz="1200">
                <a:latin typeface="Arial" charset="0"/>
              </a:rPr>
              <a:pPr/>
              <a:t>125</a:t>
            </a:fld>
            <a:endParaRPr lang="en-US" sz="1200">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6F813B9-2DD7-404C-81D8-3B2112FF3AFE}" type="slidenum">
              <a:rPr lang="en-US" sz="1200">
                <a:latin typeface="Arial" charset="0"/>
              </a:rPr>
              <a:pPr/>
              <a:t>126</a:t>
            </a:fld>
            <a:endParaRPr lang="en-US" sz="1200">
              <a:latin typeface="Arial"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8204B15-FE99-B84E-955D-DD0716D6DEF0}" type="slidenum">
              <a:rPr lang="en-US" sz="1200">
                <a:latin typeface="Arial" charset="0"/>
              </a:rPr>
              <a:pPr/>
              <a:t>127</a:t>
            </a:fld>
            <a:endParaRPr lang="en-US" sz="1200">
              <a:latin typeface="Arial"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ABBB2AA-067D-FD40-9050-D8D74A19C14C}" type="slidenum">
              <a:rPr lang="en-US" sz="1200">
                <a:latin typeface="Arial" charset="0"/>
              </a:rPr>
              <a:pPr/>
              <a:t>128</a:t>
            </a:fld>
            <a:endParaRPr lang="en-US" sz="1200">
              <a:latin typeface="Arial"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E9A2B58-829C-4E40-BD91-6D023B22D9AF}" type="slidenum">
              <a:rPr lang="en-US" sz="1200">
                <a:latin typeface="Arial" charset="0"/>
              </a:rPr>
              <a:pPr/>
              <a:t>129</a:t>
            </a:fld>
            <a:endParaRPr lang="en-US" sz="1200">
              <a:latin typeface="Arial"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9E2CAEB-D7A8-BD4D-AEEB-961E9D638B09}" type="slidenum">
              <a:rPr lang="en-US" sz="1200">
                <a:latin typeface="Arial" charset="0"/>
              </a:rPr>
              <a:pPr/>
              <a:t>130</a:t>
            </a:fld>
            <a:endParaRPr lang="en-US" sz="1200">
              <a:latin typeface="Arial"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17470C7-1D42-CA4F-A494-6E3267A4F163}" type="slidenum">
              <a:rPr lang="en-US" sz="1200">
                <a:latin typeface="Arial" charset="0"/>
              </a:rPr>
              <a:pPr/>
              <a:t>12</a:t>
            </a:fld>
            <a:endParaRPr lang="en-US" sz="1200">
              <a:latin typeface="Arial"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95044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784FBDB-29CD-0A48-A56A-B59C61000ED5}" type="slidenum">
              <a:rPr lang="en-US" sz="1200">
                <a:latin typeface="Arial" charset="0"/>
              </a:rPr>
              <a:pPr/>
              <a:t>131</a:t>
            </a:fld>
            <a:endParaRPr lang="en-US" sz="1200">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7E5CC32-A184-144C-979C-ECCAEC6DD02F}" type="slidenum">
              <a:rPr lang="en-US" sz="1200">
                <a:latin typeface="Arial" charset="0"/>
              </a:rPr>
              <a:pPr/>
              <a:t>132</a:t>
            </a:fld>
            <a:endParaRPr lang="en-US" sz="1200">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5EDECF9-602B-7047-AE0E-B84CE6787D2F}" type="slidenum">
              <a:rPr lang="en-US" sz="1200">
                <a:latin typeface="Arial" charset="0"/>
              </a:rPr>
              <a:pPr/>
              <a:t>133</a:t>
            </a:fld>
            <a:endParaRPr lang="en-US" sz="1200">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7839E9-86E2-6E44-A098-BFF662F783B0}" type="slidenum">
              <a:rPr lang="en-US" sz="1200">
                <a:latin typeface="Arial" charset="0"/>
              </a:rPr>
              <a:pPr/>
              <a:t>134</a:t>
            </a:fld>
            <a:endParaRPr lang="en-US" sz="1200">
              <a:latin typeface="Arial"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71DDD57-9A9A-B04D-BC3B-15B49E9A63E6}" type="slidenum">
              <a:rPr lang="en-US" sz="1200">
                <a:latin typeface="Arial" charset="0"/>
              </a:rPr>
              <a:pPr/>
              <a:t>135</a:t>
            </a:fld>
            <a:endParaRPr lang="en-US" sz="1200">
              <a:latin typeface="Arial"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E31660-5FF7-C147-8F48-C534A52CE54C}" type="slidenum">
              <a:rPr lang="en-US"/>
              <a:pPr>
                <a:defRPr/>
              </a:pPr>
              <a:t>‹#›</a:t>
            </a:fld>
            <a:endParaRPr lang="en-US" dirty="0"/>
          </a:p>
        </p:txBody>
      </p:sp>
    </p:spTree>
    <p:extLst>
      <p:ext uri="{BB962C8B-B14F-4D97-AF65-F5344CB8AC3E}">
        <p14:creationId xmlns:p14="http://schemas.microsoft.com/office/powerpoint/2010/main" val="141587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619175-E4CC-054F-818F-77D416518262}" type="slidenum">
              <a:rPr lang="en-US"/>
              <a:pPr>
                <a:defRPr/>
              </a:pPr>
              <a:t>‹#›</a:t>
            </a:fld>
            <a:endParaRPr lang="en-US" dirty="0"/>
          </a:p>
        </p:txBody>
      </p:sp>
    </p:spTree>
    <p:extLst>
      <p:ext uri="{BB962C8B-B14F-4D97-AF65-F5344CB8AC3E}">
        <p14:creationId xmlns:p14="http://schemas.microsoft.com/office/powerpoint/2010/main" val="303572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BBBD8-6BBF-BB42-8A06-1E879F5C8EC6}" type="slidenum">
              <a:rPr lang="en-US"/>
              <a:pPr>
                <a:defRPr/>
              </a:pPr>
              <a:t>‹#›</a:t>
            </a:fld>
            <a:endParaRPr lang="en-US" dirty="0"/>
          </a:p>
        </p:txBody>
      </p:sp>
    </p:spTree>
    <p:extLst>
      <p:ext uri="{BB962C8B-B14F-4D97-AF65-F5344CB8AC3E}">
        <p14:creationId xmlns:p14="http://schemas.microsoft.com/office/powerpoint/2010/main" val="242483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92C664-9DD4-7F44-AC13-DB070BFFF0BD}" type="slidenum">
              <a:rPr lang="en-US"/>
              <a:pPr>
                <a:defRPr/>
              </a:pPr>
              <a:t>‹#›</a:t>
            </a:fld>
            <a:endParaRPr lang="en-US" dirty="0"/>
          </a:p>
        </p:txBody>
      </p:sp>
    </p:spTree>
    <p:extLst>
      <p:ext uri="{BB962C8B-B14F-4D97-AF65-F5344CB8AC3E}">
        <p14:creationId xmlns:p14="http://schemas.microsoft.com/office/powerpoint/2010/main" val="73777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70A5ED-0D20-2642-B973-4B92D256C385}" type="slidenum">
              <a:rPr lang="en-US"/>
              <a:pPr>
                <a:defRPr/>
              </a:pPr>
              <a:t>‹#›</a:t>
            </a:fld>
            <a:endParaRPr lang="en-US" dirty="0"/>
          </a:p>
        </p:txBody>
      </p:sp>
    </p:spTree>
    <p:extLst>
      <p:ext uri="{BB962C8B-B14F-4D97-AF65-F5344CB8AC3E}">
        <p14:creationId xmlns:p14="http://schemas.microsoft.com/office/powerpoint/2010/main" val="414066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ADCADB-E3EC-604F-A19B-B58E585F0697}" type="slidenum">
              <a:rPr lang="en-US"/>
              <a:pPr>
                <a:defRPr/>
              </a:pPr>
              <a:t>‹#›</a:t>
            </a:fld>
            <a:endParaRPr lang="en-US" dirty="0"/>
          </a:p>
        </p:txBody>
      </p:sp>
    </p:spTree>
    <p:extLst>
      <p:ext uri="{BB962C8B-B14F-4D97-AF65-F5344CB8AC3E}">
        <p14:creationId xmlns:p14="http://schemas.microsoft.com/office/powerpoint/2010/main" val="123609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6280F-8774-0646-9CD3-1220EC1C16E1}" type="slidenum">
              <a:rPr lang="en-US"/>
              <a:pPr>
                <a:defRPr/>
              </a:pPr>
              <a:t>‹#›</a:t>
            </a:fld>
            <a:endParaRPr lang="en-US" dirty="0"/>
          </a:p>
        </p:txBody>
      </p:sp>
    </p:spTree>
    <p:extLst>
      <p:ext uri="{BB962C8B-B14F-4D97-AF65-F5344CB8AC3E}">
        <p14:creationId xmlns:p14="http://schemas.microsoft.com/office/powerpoint/2010/main" val="63645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8EE0B0-2A35-AB41-AB0B-EBEF61CA41B0}" type="slidenum">
              <a:rPr lang="en-US"/>
              <a:pPr>
                <a:defRPr/>
              </a:pPr>
              <a:t>‹#›</a:t>
            </a:fld>
            <a:endParaRPr lang="en-US" dirty="0"/>
          </a:p>
        </p:txBody>
      </p:sp>
    </p:spTree>
    <p:extLst>
      <p:ext uri="{BB962C8B-B14F-4D97-AF65-F5344CB8AC3E}">
        <p14:creationId xmlns:p14="http://schemas.microsoft.com/office/powerpoint/2010/main" val="57054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8C52B8-A6D4-4049-9B63-0180BD85CBF1}" type="slidenum">
              <a:rPr lang="en-US"/>
              <a:pPr>
                <a:defRPr/>
              </a:pPr>
              <a:t>‹#›</a:t>
            </a:fld>
            <a:endParaRPr lang="en-US" dirty="0"/>
          </a:p>
        </p:txBody>
      </p:sp>
    </p:spTree>
    <p:extLst>
      <p:ext uri="{BB962C8B-B14F-4D97-AF65-F5344CB8AC3E}">
        <p14:creationId xmlns:p14="http://schemas.microsoft.com/office/powerpoint/2010/main" val="315305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1A7FBB-F9F2-E941-B1CE-949CE1589B0C}" type="slidenum">
              <a:rPr lang="en-US"/>
              <a:pPr>
                <a:defRPr/>
              </a:pPr>
              <a:t>‹#›</a:t>
            </a:fld>
            <a:endParaRPr lang="en-US" dirty="0"/>
          </a:p>
        </p:txBody>
      </p:sp>
    </p:spTree>
    <p:extLst>
      <p:ext uri="{BB962C8B-B14F-4D97-AF65-F5344CB8AC3E}">
        <p14:creationId xmlns:p14="http://schemas.microsoft.com/office/powerpoint/2010/main" val="404466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3E1976-DD2C-AD42-9730-EEE2E7367404}" type="slidenum">
              <a:rPr lang="en-US"/>
              <a:pPr>
                <a:defRPr/>
              </a:pPr>
              <a:t>‹#›</a:t>
            </a:fld>
            <a:endParaRPr lang="en-US" dirty="0"/>
          </a:p>
        </p:txBody>
      </p:sp>
    </p:spTree>
    <p:extLst>
      <p:ext uri="{BB962C8B-B14F-4D97-AF65-F5344CB8AC3E}">
        <p14:creationId xmlns:p14="http://schemas.microsoft.com/office/powerpoint/2010/main" val="269250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a:defRPr>
            </a:lvl1pPr>
          </a:lstStyle>
          <a:p>
            <a:pPr>
              <a:defRPr/>
            </a:pPr>
            <a:fld id="{0B174108-EC94-DA4D-A6F1-CD2CADC6445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ig_09_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49847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0"/>
            <a:ext cx="25400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Rectangle 6"/>
          <p:cNvSpPr>
            <a:spLocks noChangeArrowheads="1"/>
          </p:cNvSpPr>
          <p:nvPr/>
        </p:nvSpPr>
        <p:spPr bwMode="auto">
          <a:xfrm>
            <a:off x="5562600" y="3505200"/>
            <a:ext cx="35814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2000" dirty="0">
                <a:latin typeface="Arial"/>
                <a:cs typeface="Arial"/>
              </a:rPr>
              <a:t>Membranes</a:t>
            </a:r>
          </a:p>
          <a:p>
            <a:pPr>
              <a:defRPr/>
            </a:pPr>
            <a:r>
              <a:rPr lang="en-US" sz="2000" dirty="0">
                <a:latin typeface="Arial"/>
                <a:cs typeface="Arial"/>
              </a:rPr>
              <a:t> </a:t>
            </a:r>
          </a:p>
          <a:p>
            <a:pPr marL="342900" indent="-342900">
              <a:buFont typeface="Courier New"/>
              <a:buChar char="o"/>
              <a:defRPr/>
            </a:pPr>
            <a:r>
              <a:rPr lang="en-US" sz="2000" dirty="0">
                <a:latin typeface="Arial"/>
                <a:cs typeface="Arial"/>
              </a:rPr>
              <a:t>enclose and separate aqueous compartments </a:t>
            </a:r>
          </a:p>
          <a:p>
            <a:pPr marL="342900" indent="-342900">
              <a:buFont typeface="Courier New"/>
              <a:buChar char="o"/>
              <a:defRPr/>
            </a:pPr>
            <a:r>
              <a:rPr lang="en-US" sz="2000" dirty="0">
                <a:latin typeface="Arial"/>
                <a:cs typeface="Arial"/>
              </a:rPr>
              <a:t>act as selective barriers</a:t>
            </a:r>
          </a:p>
          <a:p>
            <a:pPr marL="342900" indent="-342900">
              <a:buFont typeface="Courier New"/>
              <a:buChar char="o"/>
              <a:defRPr/>
            </a:pPr>
            <a:r>
              <a:rPr lang="en-US" sz="2000" dirty="0">
                <a:latin typeface="Arial"/>
                <a:cs typeface="Arial"/>
              </a:rPr>
              <a:t>contain embedded proteins and small molecules (cholesterol, </a:t>
            </a:r>
            <a:r>
              <a:rPr lang="en-US" sz="2000" dirty="0" err="1">
                <a:latin typeface="Arial"/>
                <a:cs typeface="Arial"/>
              </a:rPr>
              <a:t>etc</a:t>
            </a:r>
            <a:r>
              <a:rPr lang="en-US" sz="2000" dirty="0">
                <a:latin typeface="Arial"/>
                <a:cs typeface="Aria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09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531225"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9-17</a:t>
            </a:r>
          </a:p>
        </p:txBody>
      </p:sp>
      <p:sp>
        <p:nvSpPr>
          <p:cNvPr id="107523" name="TextBox 1"/>
          <p:cNvSpPr txBox="1">
            <a:spLocks noChangeArrowheads="1"/>
          </p:cNvSpPr>
          <p:nvPr/>
        </p:nvSpPr>
        <p:spPr bwMode="auto">
          <a:xfrm>
            <a:off x="381000" y="304800"/>
            <a:ext cx="7315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A biological bilayer is fluid, dynamic and disordered. Here the terminal carbon atoms are yellow.</a:t>
            </a:r>
          </a:p>
        </p:txBody>
      </p:sp>
    </p:spTree>
    <p:extLst>
      <p:ext uri="{BB962C8B-B14F-4D97-AF65-F5344CB8AC3E}">
        <p14:creationId xmlns:p14="http://schemas.microsoft.com/office/powerpoint/2010/main" val="19409695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839200" cy="1785104"/>
          </a:xfrm>
          <a:prstGeom prst="rect">
            <a:avLst/>
          </a:prstGeom>
        </p:spPr>
        <p:txBody>
          <a:bodyPr wrap="square">
            <a:spAutoFit/>
          </a:bodyPr>
          <a:lstStyle/>
          <a:p>
            <a:r>
              <a:rPr lang="en-US" sz="2200" dirty="0">
                <a:latin typeface="Arial"/>
                <a:cs typeface="Arial"/>
              </a:rPr>
              <a:t>An </a:t>
            </a:r>
            <a:r>
              <a:rPr lang="en-US" sz="2200" dirty="0" err="1">
                <a:latin typeface="Arial"/>
                <a:cs typeface="Arial"/>
              </a:rPr>
              <a:t>ankyrin</a:t>
            </a:r>
            <a:r>
              <a:rPr lang="en-US" sz="2200" dirty="0">
                <a:latin typeface="Arial"/>
                <a:cs typeface="Arial"/>
              </a:rPr>
              <a:t> has four domains: an N-terminal domain that contains 24 tandem </a:t>
            </a:r>
            <a:r>
              <a:rPr lang="en-US" sz="2200" dirty="0" err="1">
                <a:latin typeface="Arial"/>
                <a:cs typeface="Arial"/>
              </a:rPr>
              <a:t>ankyrin</a:t>
            </a:r>
            <a:r>
              <a:rPr lang="en-US" sz="2200" dirty="0">
                <a:latin typeface="Arial"/>
                <a:cs typeface="Arial"/>
              </a:rPr>
              <a:t> repeats and binds to the membrane, a central </a:t>
            </a:r>
            <a:r>
              <a:rPr lang="en-US" sz="2200" dirty="0" err="1">
                <a:latin typeface="Arial"/>
                <a:cs typeface="Arial"/>
              </a:rPr>
              <a:t>spectrin</a:t>
            </a:r>
            <a:r>
              <a:rPr lang="en-US" sz="2200" dirty="0">
                <a:latin typeface="Arial"/>
                <a:cs typeface="Arial"/>
              </a:rPr>
              <a:t> binding domain, a death domain that binds to proteins involved in apoptosis, and a C-terminal domain that is highly variable between different types of </a:t>
            </a:r>
            <a:r>
              <a:rPr lang="en-US" sz="2200" dirty="0" err="1">
                <a:latin typeface="Arial"/>
                <a:cs typeface="Arial"/>
              </a:rPr>
              <a:t>ankyrin</a:t>
            </a:r>
            <a:r>
              <a:rPr lang="en-US" sz="2200" dirty="0">
                <a:latin typeface="Arial"/>
                <a:cs typeface="Arial"/>
              </a:rPr>
              <a:t> proteins.</a:t>
            </a:r>
          </a:p>
        </p:txBody>
      </p:sp>
      <p:pic>
        <p:nvPicPr>
          <p:cNvPr id="3" name="Picture 2"/>
          <p:cNvPicPr>
            <a:picLocks noChangeAspect="1"/>
          </p:cNvPicPr>
          <p:nvPr/>
        </p:nvPicPr>
        <p:blipFill>
          <a:blip r:embed="rId2"/>
          <a:stretch>
            <a:fillRect/>
          </a:stretch>
        </p:blipFill>
        <p:spPr>
          <a:xfrm>
            <a:off x="304800" y="1905000"/>
            <a:ext cx="6184900" cy="4624134"/>
          </a:xfrm>
          <a:prstGeom prst="rect">
            <a:avLst/>
          </a:prstGeom>
        </p:spPr>
      </p:pic>
      <p:sp>
        <p:nvSpPr>
          <p:cNvPr id="4" name="Rectangle 3"/>
          <p:cNvSpPr/>
          <p:nvPr/>
        </p:nvSpPr>
        <p:spPr>
          <a:xfrm>
            <a:off x="4278529" y="6629400"/>
            <a:ext cx="4876800" cy="276999"/>
          </a:xfrm>
          <a:prstGeom prst="rect">
            <a:avLst/>
          </a:prstGeom>
        </p:spPr>
        <p:txBody>
          <a:bodyPr wrap="square">
            <a:spAutoFit/>
          </a:bodyPr>
          <a:lstStyle/>
          <a:p>
            <a:r>
              <a:rPr lang="en-US" sz="1200" dirty="0"/>
              <a:t>http://</a:t>
            </a:r>
            <a:r>
              <a:rPr lang="en-US" sz="1200" dirty="0" err="1"/>
              <a:t>www.mc.vanderbilt.edu</a:t>
            </a:r>
            <a:r>
              <a:rPr lang="en-US" sz="1200" dirty="0"/>
              <a:t>/root/</a:t>
            </a:r>
            <a:r>
              <a:rPr lang="en-US" sz="1200" dirty="0" err="1"/>
              <a:t>vumc.phpsite</a:t>
            </a:r>
            <a:r>
              <a:rPr lang="en-US" sz="1200" dirty="0"/>
              <a:t>=</a:t>
            </a:r>
            <a:r>
              <a:rPr lang="en-US" sz="1200" dirty="0" err="1"/>
              <a:t>hustedtlab&amp;doc</a:t>
            </a:r>
            <a:r>
              <a:rPr lang="en-US" sz="1200" dirty="0"/>
              <a:t>=42159</a:t>
            </a:r>
          </a:p>
        </p:txBody>
      </p:sp>
      <p:pic>
        <p:nvPicPr>
          <p:cNvPr id="5" name="Picture 4"/>
          <p:cNvPicPr>
            <a:picLocks noChangeAspect="1"/>
          </p:cNvPicPr>
          <p:nvPr/>
        </p:nvPicPr>
        <p:blipFill>
          <a:blip r:embed="rId3"/>
          <a:stretch>
            <a:fillRect/>
          </a:stretch>
        </p:blipFill>
        <p:spPr>
          <a:xfrm>
            <a:off x="152400" y="4191000"/>
            <a:ext cx="2655288" cy="2301527"/>
          </a:xfrm>
          <a:prstGeom prst="rect">
            <a:avLst/>
          </a:prstGeom>
        </p:spPr>
      </p:pic>
    </p:spTree>
    <p:extLst>
      <p:ext uri="{BB962C8B-B14F-4D97-AF65-F5344CB8AC3E}">
        <p14:creationId xmlns:p14="http://schemas.microsoft.com/office/powerpoint/2010/main" val="15297958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281" y="6025593"/>
            <a:ext cx="2037600" cy="652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199"/>
            <a:ext cx="9064800" cy="694754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74880" y="6601001"/>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Mohler</a:t>
            </a:r>
            <a:r>
              <a:rPr lang="en-GB" sz="1100" b="1" dirty="0">
                <a:latin typeface="Arial" charset="0"/>
              </a:rPr>
              <a:t> P J et al. J Cell </a:t>
            </a:r>
            <a:r>
              <a:rPr lang="en-GB" sz="1100" b="1" dirty="0" err="1">
                <a:latin typeface="Arial" charset="0"/>
              </a:rPr>
              <a:t>Sci</a:t>
            </a:r>
            <a:r>
              <a:rPr lang="en-GB" sz="1100" b="1" dirty="0">
                <a:latin typeface="Arial" charset="0"/>
              </a:rPr>
              <a:t> 2002;115:1565-1566</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©2002 by The Company of Biologists Ltd</a:t>
            </a:r>
          </a:p>
        </p:txBody>
      </p:sp>
    </p:spTree>
    <p:extLst>
      <p:ext uri="{BB962C8B-B14F-4D97-AF65-F5344CB8AC3E}">
        <p14:creationId xmlns:p14="http://schemas.microsoft.com/office/powerpoint/2010/main" val="237241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fig_09_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5621337"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343400" y="381000"/>
            <a:ext cx="4261653" cy="461665"/>
          </a:xfrm>
          <a:prstGeom prst="rect">
            <a:avLst/>
          </a:prstGeom>
          <a:noFill/>
        </p:spPr>
        <p:txBody>
          <a:bodyPr wrap="none" rtlCol="0">
            <a:spAutoFit/>
          </a:bodyPr>
          <a:lstStyle/>
          <a:p>
            <a:r>
              <a:rPr lang="en-US" dirty="0">
                <a:latin typeface="Arial"/>
                <a:cs typeface="Arial"/>
              </a:rPr>
              <a:t>Differential mobility, gates, </a:t>
            </a:r>
            <a:r>
              <a:rPr lang="en-US" dirty="0" err="1">
                <a:latin typeface="Arial"/>
                <a:cs typeface="Arial"/>
              </a:rPr>
              <a:t>etc</a:t>
            </a:r>
            <a:endParaRPr lang="en-US" dirty="0">
              <a:latin typeface="Arial"/>
              <a:cs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fig_09_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769225" cy="3835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4038600"/>
            <a:ext cx="9144000" cy="2585323"/>
          </a:xfrm>
          <a:prstGeom prst="rect">
            <a:avLst/>
          </a:prstGeom>
        </p:spPr>
        <p:txBody>
          <a:bodyPr wrap="square">
            <a:spAutoFit/>
          </a:bodyPr>
          <a:lstStyle/>
          <a:p>
            <a:r>
              <a:rPr lang="en-US" sz="1800" dirty="0">
                <a:latin typeface="Arial"/>
                <a:cs typeface="Arial"/>
              </a:rPr>
              <a:t>The inner (cytoplasmic) leaflet is composed largely of </a:t>
            </a:r>
            <a:r>
              <a:rPr lang="en-US" sz="1800" dirty="0" err="1">
                <a:latin typeface="Arial"/>
                <a:cs typeface="Arial"/>
              </a:rPr>
              <a:t>hosphatidylethanolamine</a:t>
            </a:r>
            <a:r>
              <a:rPr lang="en-US" sz="1800" dirty="0">
                <a:latin typeface="Arial"/>
                <a:cs typeface="Arial"/>
              </a:rPr>
              <a:t>, </a:t>
            </a:r>
            <a:r>
              <a:rPr lang="en-US" sz="1800" dirty="0" err="1">
                <a:latin typeface="Arial"/>
                <a:cs typeface="Arial"/>
              </a:rPr>
              <a:t>phosphatidylserine</a:t>
            </a:r>
            <a:r>
              <a:rPr lang="en-US" sz="1800" dirty="0">
                <a:latin typeface="Arial"/>
                <a:cs typeface="Arial"/>
              </a:rPr>
              <a:t> and phosphatidylinositol and its phosphorylated derivatives. </a:t>
            </a:r>
          </a:p>
          <a:p>
            <a:endParaRPr lang="en-US" sz="1800" dirty="0">
              <a:latin typeface="Arial"/>
              <a:cs typeface="Arial"/>
            </a:endParaRPr>
          </a:p>
          <a:p>
            <a:r>
              <a:rPr lang="en-US" sz="1800" dirty="0">
                <a:latin typeface="Arial"/>
                <a:cs typeface="Arial"/>
              </a:rPr>
              <a:t>The outer (extracellular) leaflet is composed largely of </a:t>
            </a:r>
            <a:r>
              <a:rPr lang="en-US" sz="1800" dirty="0" err="1">
                <a:latin typeface="Arial"/>
                <a:cs typeface="Arial"/>
              </a:rPr>
              <a:t>phosphatidylcholine</a:t>
            </a:r>
            <a:r>
              <a:rPr lang="en-US" sz="1800" dirty="0">
                <a:latin typeface="Arial"/>
                <a:cs typeface="Arial"/>
              </a:rPr>
              <a:t>, </a:t>
            </a:r>
            <a:r>
              <a:rPr lang="en-US" sz="1800" dirty="0" err="1">
                <a:latin typeface="Arial"/>
                <a:cs typeface="Arial"/>
              </a:rPr>
              <a:t>sphingomyelin</a:t>
            </a:r>
            <a:r>
              <a:rPr lang="en-US" sz="1800" dirty="0">
                <a:latin typeface="Arial"/>
                <a:cs typeface="Arial"/>
              </a:rPr>
              <a:t> and various  glycolipids,</a:t>
            </a:r>
          </a:p>
          <a:p>
            <a:endParaRPr lang="en-US" sz="1800" dirty="0">
              <a:latin typeface="Arial"/>
              <a:cs typeface="Arial"/>
            </a:endParaRPr>
          </a:p>
          <a:p>
            <a:r>
              <a:rPr lang="en-US" sz="1800" dirty="0" err="1">
                <a:latin typeface="Arial"/>
                <a:cs typeface="Arial"/>
              </a:rPr>
              <a:t>Flippases</a:t>
            </a:r>
            <a:r>
              <a:rPr lang="en-US" sz="1800" dirty="0">
                <a:latin typeface="Arial"/>
                <a:cs typeface="Arial"/>
              </a:rPr>
              <a:t>: enzymes that transport inner leaflet phospholipids to the outer leaflet.</a:t>
            </a:r>
          </a:p>
          <a:p>
            <a:endParaRPr lang="en-US" sz="1800" dirty="0">
              <a:latin typeface="Arial"/>
              <a:cs typeface="Arial"/>
            </a:endParaRPr>
          </a:p>
          <a:p>
            <a:r>
              <a:rPr lang="en-US" sz="1800" dirty="0" err="1">
                <a:latin typeface="Arial"/>
                <a:cs typeface="Arial"/>
              </a:rPr>
              <a:t>Floppases</a:t>
            </a:r>
            <a:r>
              <a:rPr lang="en-US" sz="1800" dirty="0">
                <a:latin typeface="Arial"/>
                <a:cs typeface="Arial"/>
              </a:rPr>
              <a:t>: enzymes that transport outer leaflet phospholipids to the inner leaflet.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fig_09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3700"/>
            <a:ext cx="8531225" cy="60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9-33</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ig_09_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531225" cy="550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9-34</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fig_09_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275463"/>
            <a:ext cx="8150225" cy="429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668879" y="5714222"/>
            <a:ext cx="184666" cy="461665"/>
          </a:xfrm>
          <a:prstGeom prst="rect">
            <a:avLst/>
          </a:prstGeom>
          <a:noFill/>
        </p:spPr>
        <p:txBody>
          <a:bodyPr wrap="none" rtlCol="0">
            <a:spAutoFit/>
          </a:bodyPr>
          <a:lstStyle/>
          <a:p>
            <a:endParaRPr lang="en-US" dirty="0"/>
          </a:p>
        </p:txBody>
      </p:sp>
      <p:sp>
        <p:nvSpPr>
          <p:cNvPr id="4" name="Rectangle 3"/>
          <p:cNvSpPr/>
          <p:nvPr/>
        </p:nvSpPr>
        <p:spPr>
          <a:xfrm>
            <a:off x="-28222" y="4501277"/>
            <a:ext cx="9144000" cy="2585323"/>
          </a:xfrm>
          <a:prstGeom prst="rect">
            <a:avLst/>
          </a:prstGeom>
        </p:spPr>
        <p:txBody>
          <a:bodyPr wrap="square">
            <a:spAutoFit/>
          </a:bodyPr>
          <a:lstStyle/>
          <a:p>
            <a:pPr marL="285750" indent="-285750">
              <a:buFont typeface="Arial"/>
              <a:buChar char="•"/>
            </a:pPr>
            <a:r>
              <a:rPr lang="en-US" sz="1800" dirty="0">
                <a:latin typeface="Arial"/>
                <a:cs typeface="Arial"/>
              </a:rPr>
              <a:t>All eukaryotic proteins are synthesized in the cytosol.</a:t>
            </a:r>
          </a:p>
          <a:p>
            <a:pPr marL="285750" indent="-285750">
              <a:buFont typeface="Arial"/>
              <a:buChar char="•"/>
            </a:pPr>
            <a:r>
              <a:rPr lang="en-US" sz="1800" dirty="0">
                <a:latin typeface="Arial"/>
                <a:cs typeface="Arial"/>
              </a:rPr>
              <a:t>Signal sequences target some proteins for co-translational insertion into the ER.</a:t>
            </a:r>
          </a:p>
          <a:p>
            <a:pPr marL="285750" indent="-285750">
              <a:buFont typeface="Arial"/>
              <a:buChar char="•"/>
            </a:pPr>
            <a:r>
              <a:rPr lang="en-US" sz="1800" dirty="0">
                <a:latin typeface="Arial"/>
                <a:cs typeface="Arial"/>
              </a:rPr>
              <a:t>Those destined for non-cytosolic locations cross the ER membrane in an unfolded state and then fold and assemble. </a:t>
            </a:r>
          </a:p>
          <a:p>
            <a:pPr marL="285750" indent="-285750">
              <a:buFont typeface="Arial"/>
              <a:buChar char="•"/>
            </a:pPr>
            <a:r>
              <a:rPr lang="en-US" sz="1800" dirty="0">
                <a:latin typeface="Arial"/>
                <a:cs typeface="Arial"/>
              </a:rPr>
              <a:t>Only single membrane translocation is required: across the ER membrane, after which proteins do not have to cross any further membrane to reach other locations.</a:t>
            </a:r>
          </a:p>
          <a:p>
            <a:pPr marL="285750" indent="-285750">
              <a:buFont typeface="Arial"/>
              <a:buChar char="•"/>
            </a:pPr>
            <a:r>
              <a:rPr lang="en-US" sz="1800" dirty="0">
                <a:latin typeface="Arial"/>
                <a:cs typeface="Arial"/>
              </a:rPr>
              <a:t>The ER folds and assembles not only of its own proteins but also of proteins destined for other locations.</a:t>
            </a:r>
          </a:p>
          <a:p>
            <a:endParaRPr lang="en-US" sz="1800" dirty="0">
              <a:latin typeface="Arial"/>
              <a:cs typeface="Arial"/>
            </a:endParaRPr>
          </a:p>
        </p:txBody>
      </p:sp>
      <p:sp>
        <p:nvSpPr>
          <p:cNvPr id="5" name="Rectangle 4"/>
          <p:cNvSpPr/>
          <p:nvPr/>
        </p:nvSpPr>
        <p:spPr>
          <a:xfrm>
            <a:off x="-76200" y="-76200"/>
            <a:ext cx="4572000" cy="461665"/>
          </a:xfrm>
          <a:prstGeom prst="rect">
            <a:avLst/>
          </a:prstGeom>
        </p:spPr>
        <p:txBody>
          <a:bodyPr>
            <a:spAutoFit/>
          </a:bodyPr>
          <a:lstStyle/>
          <a:p>
            <a:r>
              <a:rPr lang="en-US" dirty="0">
                <a:latin typeface="Arial"/>
                <a:cs typeface="Arial"/>
              </a:rPr>
              <a:t>The Secretory Pathway: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fig_09_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1225"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fig_09_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317500"/>
            <a:ext cx="65214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6555641"/>
          </a:xfrm>
          <a:prstGeom prst="rect">
            <a:avLst/>
          </a:prstGeom>
        </p:spPr>
        <p:txBody>
          <a:bodyPr wrap="square">
            <a:spAutoFit/>
          </a:bodyPr>
          <a:lstStyle/>
          <a:p>
            <a:pPr marL="285750" indent="-285750">
              <a:buFont typeface="Courier New"/>
              <a:buChar char="o"/>
            </a:pPr>
            <a:r>
              <a:rPr lang="en-US" sz="2000" dirty="0">
                <a:latin typeface="Arial"/>
                <a:cs typeface="Arial"/>
              </a:rPr>
              <a:t>Ribosomes synthesizing certain proteins (containing a signal sequence) bind to the SRP then the ER. The polypeptide chains are extruded through the ER membrane in the ER lumen. </a:t>
            </a:r>
          </a:p>
          <a:p>
            <a:pPr marL="285750" indent="-285750">
              <a:buFont typeface="Courier New"/>
              <a:buChar char="o"/>
            </a:pPr>
            <a:r>
              <a:rPr lang="en-US" sz="2000" dirty="0">
                <a:latin typeface="Arial"/>
                <a:cs typeface="Arial"/>
              </a:rPr>
              <a:t>Some proteins (e.g., rough ER enzymes or structural proteins) remain in the ER.</a:t>
            </a:r>
          </a:p>
          <a:p>
            <a:pPr marL="285750" indent="-285750">
              <a:buFont typeface="Courier New"/>
              <a:buChar char="o"/>
            </a:pPr>
            <a:r>
              <a:rPr lang="en-US" sz="2000" dirty="0">
                <a:latin typeface="Arial"/>
                <a:cs typeface="Arial"/>
              </a:rPr>
              <a:t>Other proteins move into transport vesicles that fuse together to form new cis-Golgi vesicles. Each cis-Golgi cisterna, with its protein content, physically moves from the cis to the trans face of the Golgi stack. </a:t>
            </a:r>
          </a:p>
          <a:p>
            <a:pPr marL="285750" indent="-285750">
              <a:buFont typeface="Courier New"/>
              <a:buChar char="o"/>
            </a:pPr>
            <a:r>
              <a:rPr lang="en-US" sz="2000" dirty="0">
                <a:latin typeface="Arial"/>
                <a:cs typeface="Arial"/>
              </a:rPr>
              <a:t>During this process proteins are modified, primarily by attachment of oligosaccharides. </a:t>
            </a:r>
          </a:p>
          <a:p>
            <a:pPr marL="285750" indent="-285750">
              <a:buFont typeface="Courier New"/>
              <a:buChar char="o"/>
            </a:pPr>
            <a:r>
              <a:rPr lang="en-US" sz="2000" dirty="0">
                <a:latin typeface="Arial"/>
                <a:cs typeface="Arial"/>
              </a:rPr>
              <a:t>Some proteins remain in the trans-Golgi cisternae, while others move via small vesicles to the cell surface or to lysosomes. </a:t>
            </a:r>
          </a:p>
          <a:p>
            <a:pPr marL="285750" indent="-285750">
              <a:buFont typeface="Courier New"/>
              <a:buChar char="o"/>
            </a:pPr>
            <a:r>
              <a:rPr lang="en-US" sz="2000" dirty="0">
                <a:latin typeface="Arial"/>
                <a:cs typeface="Arial"/>
              </a:rPr>
              <a:t>Some proteins move to the cell surface in transport vesicles and are secreted continuously (constitutive secretion).</a:t>
            </a:r>
          </a:p>
          <a:p>
            <a:pPr marL="285750" indent="-285750">
              <a:buFont typeface="Courier New"/>
              <a:buChar char="o"/>
            </a:pPr>
            <a:r>
              <a:rPr lang="en-US" sz="2000" dirty="0">
                <a:latin typeface="Arial"/>
                <a:cs typeface="Arial"/>
              </a:rPr>
              <a:t>Integral membrane proteins move via transport vesicles from the rough ER to the cis-Golgi and then on to their final destinations (plasma membrane, </a:t>
            </a:r>
            <a:r>
              <a:rPr lang="en-US" sz="2000" dirty="0" err="1">
                <a:latin typeface="Arial"/>
                <a:cs typeface="Arial"/>
              </a:rPr>
              <a:t>etc</a:t>
            </a:r>
            <a:r>
              <a:rPr lang="en-US" sz="2000" dirty="0">
                <a:latin typeface="Arial"/>
                <a:cs typeface="Arial"/>
              </a:rPr>
              <a:t>). </a:t>
            </a:r>
          </a:p>
          <a:p>
            <a:pPr marL="285750" indent="-285750">
              <a:buFont typeface="Courier New"/>
              <a:buChar char="o"/>
            </a:pPr>
            <a:r>
              <a:rPr lang="en-US" sz="2000" dirty="0">
                <a:latin typeface="Arial"/>
                <a:cs typeface="Arial"/>
              </a:rPr>
              <a:t>Retrograde movement via small transport vesicles retrieves ER proteins that migrate to the cis-Golgi and returns them to the ER. Cis- or medial-Golgi proteins that migrate to a later compartment are retrieved by small retrograde transport vesicles. </a:t>
            </a:r>
          </a:p>
        </p:txBody>
      </p:sp>
    </p:spTree>
    <p:extLst>
      <p:ext uri="{BB962C8B-B14F-4D97-AF65-F5344CB8AC3E}">
        <p14:creationId xmlns:p14="http://schemas.microsoft.com/office/powerpoint/2010/main" val="3041896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ig_09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41300"/>
            <a:ext cx="7696200" cy="638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9-19</a:t>
            </a:r>
          </a:p>
        </p:txBody>
      </p:sp>
    </p:spTree>
    <p:extLst>
      <p:ext uri="{BB962C8B-B14F-4D97-AF65-F5344CB8AC3E}">
        <p14:creationId xmlns:p14="http://schemas.microsoft.com/office/powerpoint/2010/main" val="3099433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a:t>
            </a:r>
          </a:p>
        </p:txBody>
      </p:sp>
      <p:pic>
        <p:nvPicPr>
          <p:cNvPr id="175106" name="Picture 4" descr="fig_09_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587500"/>
            <a:ext cx="8535987"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3" descr="fig_09_3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306388"/>
            <a:ext cx="5383213"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9-37a</a:t>
            </a:r>
          </a:p>
        </p:txBody>
      </p:sp>
      <p:sp>
        <p:nvSpPr>
          <p:cNvPr id="4" name="TextBox 3"/>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descr="fig_09_3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50" y="306388"/>
            <a:ext cx="7097713"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9-37b</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fig_09_3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317500"/>
            <a:ext cx="755650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9-37c</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3" descr="fig_09_3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608013"/>
            <a:ext cx="8535987"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9-39a</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3" descr="fig_09_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815975"/>
            <a:ext cx="8535987" cy="522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9-39b</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3" descr="fig_09_3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815975"/>
            <a:ext cx="8535987" cy="522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9-39c</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830997"/>
          </a:xfrm>
          <a:prstGeom prst="rect">
            <a:avLst/>
          </a:prstGeom>
        </p:spPr>
        <p:txBody>
          <a:bodyPr wrap="square">
            <a:spAutoFit/>
          </a:bodyPr>
          <a:lstStyle/>
          <a:p>
            <a:r>
              <a:rPr lang="en-US" dirty="0">
                <a:latin typeface="Arial"/>
                <a:cs typeface="Arial"/>
              </a:rPr>
              <a:t>Fusion</a:t>
            </a:r>
          </a:p>
          <a:p>
            <a:r>
              <a:rPr lang="en-US" dirty="0">
                <a:latin typeface="Arial"/>
                <a:cs typeface="Arial"/>
              </a:rPr>
              <a:t>Two lipid bilayers merge to give one interconnected structure. </a:t>
            </a:r>
          </a:p>
        </p:txBody>
      </p:sp>
      <p:pic>
        <p:nvPicPr>
          <p:cNvPr id="3" name="Picture 2"/>
          <p:cNvPicPr>
            <a:picLocks noChangeAspect="1"/>
          </p:cNvPicPr>
          <p:nvPr/>
        </p:nvPicPr>
        <p:blipFill>
          <a:blip r:embed="rId2"/>
          <a:stretch>
            <a:fillRect/>
          </a:stretch>
        </p:blipFill>
        <p:spPr>
          <a:xfrm>
            <a:off x="228600" y="1295400"/>
            <a:ext cx="5263203" cy="3810000"/>
          </a:xfrm>
          <a:prstGeom prst="rect">
            <a:avLst/>
          </a:prstGeom>
        </p:spPr>
      </p:pic>
      <p:pic>
        <p:nvPicPr>
          <p:cNvPr id="4" name="Picture 3"/>
          <p:cNvPicPr>
            <a:picLocks noChangeAspect="1"/>
          </p:cNvPicPr>
          <p:nvPr/>
        </p:nvPicPr>
        <p:blipFill>
          <a:blip r:embed="rId3"/>
          <a:stretch>
            <a:fillRect/>
          </a:stretch>
        </p:blipFill>
        <p:spPr>
          <a:xfrm>
            <a:off x="0" y="5189296"/>
            <a:ext cx="9144000" cy="1685299"/>
          </a:xfrm>
          <a:prstGeom prst="rect">
            <a:avLst/>
          </a:prstGeom>
        </p:spPr>
      </p:pic>
    </p:spTree>
    <p:extLst>
      <p:ext uri="{BB962C8B-B14F-4D97-AF65-F5344CB8AC3E}">
        <p14:creationId xmlns:p14="http://schemas.microsoft.com/office/powerpoint/2010/main" val="14347440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fig_09_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
            <a:ext cx="345598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a:t>
            </a:r>
          </a:p>
        </p:txBody>
      </p:sp>
      <p:sp>
        <p:nvSpPr>
          <p:cNvPr id="2" name="Rectangle 1"/>
          <p:cNvSpPr/>
          <p:nvPr/>
        </p:nvSpPr>
        <p:spPr>
          <a:xfrm>
            <a:off x="0" y="838200"/>
            <a:ext cx="3886200" cy="4770537"/>
          </a:xfrm>
          <a:prstGeom prst="rect">
            <a:avLst/>
          </a:prstGeom>
        </p:spPr>
        <p:txBody>
          <a:bodyPr wrap="square">
            <a:spAutoFit/>
          </a:bodyPr>
          <a:lstStyle/>
          <a:p>
            <a:r>
              <a:rPr lang="en-US" sz="1600" dirty="0">
                <a:latin typeface="Arial"/>
                <a:cs typeface="Arial"/>
              </a:rPr>
              <a:t>Vesicle and Vesicle Fusion</a:t>
            </a:r>
          </a:p>
          <a:p>
            <a:endParaRPr lang="en-US" sz="1600" dirty="0">
              <a:latin typeface="Arial"/>
              <a:cs typeface="Arial"/>
            </a:endParaRPr>
          </a:p>
          <a:p>
            <a:r>
              <a:rPr lang="en-US" sz="1600" dirty="0">
                <a:latin typeface="Arial"/>
                <a:cs typeface="Arial"/>
              </a:rPr>
              <a:t>Vacuoles </a:t>
            </a:r>
          </a:p>
          <a:p>
            <a:r>
              <a:rPr lang="en-US" sz="1600" dirty="0">
                <a:latin typeface="Arial"/>
                <a:cs typeface="Arial"/>
              </a:rPr>
              <a:t>Primarily contain water. Plant cells use a large central vacuole for osmotic control and nutrient storage.</a:t>
            </a:r>
          </a:p>
          <a:p>
            <a:endParaRPr lang="en-US" sz="1600" dirty="0">
              <a:latin typeface="Arial"/>
              <a:cs typeface="Arial"/>
            </a:endParaRPr>
          </a:p>
          <a:p>
            <a:r>
              <a:rPr lang="en-US" sz="1600" dirty="0">
                <a:latin typeface="Arial"/>
                <a:cs typeface="Arial"/>
              </a:rPr>
              <a:t>Lysosomes</a:t>
            </a:r>
          </a:p>
          <a:p>
            <a:r>
              <a:rPr lang="en-US" sz="1600" dirty="0">
                <a:latin typeface="Arial"/>
                <a:cs typeface="Arial"/>
              </a:rPr>
              <a:t>Involved in cellular digestion. Material is taken from outside to inside in  endocytosis. </a:t>
            </a:r>
          </a:p>
          <a:p>
            <a:endParaRPr lang="en-US" sz="1600" dirty="0">
              <a:latin typeface="Arial"/>
              <a:cs typeface="Arial"/>
            </a:endParaRPr>
          </a:p>
          <a:p>
            <a:r>
              <a:rPr lang="en-US" sz="1600" dirty="0">
                <a:latin typeface="Arial"/>
                <a:cs typeface="Arial"/>
              </a:rPr>
              <a:t>Transport vesicles</a:t>
            </a:r>
          </a:p>
          <a:p>
            <a:r>
              <a:rPr lang="en-US" sz="1600" dirty="0">
                <a:latin typeface="Arial"/>
                <a:cs typeface="Arial"/>
              </a:rPr>
              <a:t>Move between sites inside the cell, from the rough ER to Golgi.</a:t>
            </a:r>
          </a:p>
          <a:p>
            <a:endParaRPr lang="en-US" sz="1600" dirty="0">
              <a:latin typeface="Arial"/>
              <a:cs typeface="Arial"/>
            </a:endParaRPr>
          </a:p>
          <a:p>
            <a:r>
              <a:rPr lang="en-US" sz="1600" dirty="0">
                <a:latin typeface="Arial"/>
                <a:cs typeface="Arial"/>
              </a:rPr>
              <a:t>Secretory vesicles</a:t>
            </a:r>
          </a:p>
          <a:p>
            <a:r>
              <a:rPr lang="en-US" sz="1600" dirty="0">
                <a:latin typeface="Arial"/>
                <a:cs typeface="Arial"/>
              </a:rPr>
              <a:t>contain material to be excreted from the cell.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ig_09_4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17500"/>
            <a:ext cx="58991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 part 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09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531225"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1"/>
          <p:cNvSpPr>
            <a:spLocks noChangeArrowheads="1"/>
          </p:cNvSpPr>
          <p:nvPr/>
        </p:nvSpPr>
        <p:spPr bwMode="auto">
          <a:xfrm>
            <a:off x="0" y="3962400"/>
            <a:ext cx="91440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A bilayer can undergo transitions between phases, with changing temperature. A bilayer can adopt a solid gel-like phase state at low temperatures and more fluid phase at higher temperature. The degree and extent of unsaturation, hydrocarbon chain length, cholesterol content and other factors can the phase transition temperature and the properties of the phases: including, dynamics, rates of diffusion, and resistance to stretching and bending.</a:t>
            </a:r>
          </a:p>
          <a:p>
            <a:r>
              <a:rPr lang="en-US" sz="2000">
                <a:latin typeface="Arial" charset="0"/>
                <a:cs typeface="Arial" charset="0"/>
              </a:rPr>
              <a:t>Cholesterol modulates membrane fluidity. The hydroxyl group of cholesterol is near polar head groups of the phospholipids. The steroid and the hydrocarbon chain are embedded in the membrane.</a:t>
            </a:r>
          </a:p>
        </p:txBody>
      </p:sp>
    </p:spTree>
    <p:extLst>
      <p:ext uri="{BB962C8B-B14F-4D97-AF65-F5344CB8AC3E}">
        <p14:creationId xmlns:p14="http://schemas.microsoft.com/office/powerpoint/2010/main" val="1070300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fig_09_40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317500"/>
            <a:ext cx="76660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 part 2</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fig_09_40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317500"/>
            <a:ext cx="818991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 part 3</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9-41</a:t>
            </a:r>
          </a:p>
        </p:txBody>
      </p:sp>
      <p:pic>
        <p:nvPicPr>
          <p:cNvPr id="199682" name="Picture 4" descr="fig_09_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3638"/>
            <a:ext cx="7888288" cy="592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9-42a</a:t>
            </a:r>
          </a:p>
        </p:txBody>
      </p:sp>
      <p:pic>
        <p:nvPicPr>
          <p:cNvPr id="201730" name="Picture 4" descr="fig_09_4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047750"/>
            <a:ext cx="8535987" cy="476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fig_09_4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848" y="685800"/>
            <a:ext cx="6215739" cy="587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9-42b</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9-43a</a:t>
            </a:r>
          </a:p>
        </p:txBody>
      </p:sp>
      <p:pic>
        <p:nvPicPr>
          <p:cNvPr id="205826" name="Picture 4" descr="fig_09_4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154113"/>
            <a:ext cx="8535987" cy="454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fig_09_4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7618413" cy="601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9-43b</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9-44</a:t>
            </a:r>
          </a:p>
        </p:txBody>
      </p:sp>
      <p:pic>
        <p:nvPicPr>
          <p:cNvPr id="209922" name="Picture 4" descr="fig_09_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805" y="685800"/>
            <a:ext cx="6854270" cy="586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fig_09_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96900"/>
            <a:ext cx="853122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fig_09_45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2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1</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5"/>
          <p:cNvSpPr txBox="1">
            <a:spLocks noChangeArrowheads="1"/>
          </p:cNvSpPr>
          <p:nvPr/>
        </p:nvSpPr>
        <p:spPr bwMode="auto">
          <a:xfrm>
            <a:off x="3505200" y="381000"/>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dirty="0">
                <a:latin typeface="Calibri" panose="020F0502020204030204" pitchFamily="34" charset="0"/>
                <a:cs typeface="Calibri" panose="020F0502020204030204" pitchFamily="34" charset="0"/>
              </a:rPr>
              <a:t>Fatty acids:</a:t>
            </a:r>
          </a:p>
        </p:txBody>
      </p:sp>
      <p:sp>
        <p:nvSpPr>
          <p:cNvPr id="2" name="Rectangle 1">
            <a:extLst>
              <a:ext uri="{FF2B5EF4-FFF2-40B4-BE49-F238E27FC236}">
                <a16:creationId xmlns:a16="http://schemas.microsoft.com/office/drawing/2014/main" id="{3FE679B6-B699-794B-A64E-13C4D8912A96}"/>
              </a:ext>
            </a:extLst>
          </p:cNvPr>
          <p:cNvSpPr/>
          <p:nvPr/>
        </p:nvSpPr>
        <p:spPr>
          <a:xfrm>
            <a:off x="381000" y="990600"/>
            <a:ext cx="8915400" cy="2677656"/>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Carboxylic acids of long chain hydrocarbons,</a:t>
            </a:r>
          </a:p>
          <a:p>
            <a:r>
              <a:rPr lang="en-US" dirty="0">
                <a:latin typeface="Calibri" panose="020F0502020204030204" pitchFamily="34" charset="0"/>
                <a:cs typeface="Calibri" panose="020F0502020204030204" pitchFamily="34" charset="0"/>
              </a:rPr>
              <a:t>	Amphipaths</a:t>
            </a:r>
          </a:p>
          <a:p>
            <a:r>
              <a:rPr lang="en-US" dirty="0">
                <a:latin typeface="Calibri" panose="020F0502020204030204" pitchFamily="34" charset="0"/>
                <a:cs typeface="Calibri" panose="020F0502020204030204" pitchFamily="34" charset="0"/>
              </a:rPr>
              <a:t>	With wide spectrum of biological function </a:t>
            </a:r>
          </a:p>
          <a:p>
            <a:r>
              <a:rPr lang="en-US" dirty="0">
                <a:latin typeface="Calibri" panose="020F0502020204030204" pitchFamily="34" charset="0"/>
                <a:cs typeface="Calibri" panose="020F0502020204030204" pitchFamily="34" charset="0"/>
              </a:rPr>
              <a:t>		energy storage</a:t>
            </a:r>
          </a:p>
          <a:p>
            <a:r>
              <a:rPr lang="en-US" dirty="0">
                <a:latin typeface="Calibri" panose="020F0502020204030204" pitchFamily="34" charset="0"/>
                <a:cs typeface="Calibri" panose="020F0502020204030204" pitchFamily="34" charset="0"/>
              </a:rPr>
              <a:t>		structure (cell membranes)</a:t>
            </a:r>
          </a:p>
          <a:p>
            <a:r>
              <a:rPr lang="en-US" dirty="0">
                <a:latin typeface="Calibri" panose="020F0502020204030204" pitchFamily="34" charset="0"/>
                <a:cs typeface="Calibri" panose="020F0502020204030204" pitchFamily="34" charset="0"/>
              </a:rPr>
              <a:t>		precursors of hormones and bile salts, </a:t>
            </a:r>
          </a:p>
          <a:p>
            <a:r>
              <a:rPr lang="en-US" dirty="0">
                <a:latin typeface="Calibri" panose="020F0502020204030204" pitchFamily="34" charset="0"/>
                <a:cs typeface="Calibri" panose="020F0502020204030204" pitchFamily="34" charset="0"/>
              </a:rPr>
              <a:t>		facilitate absorption of fat-soluble vitamins (vitamin A). </a:t>
            </a:r>
          </a:p>
        </p:txBody>
      </p:sp>
    </p:spTree>
    <p:extLst>
      <p:ext uri="{BB962C8B-B14F-4D97-AF65-F5344CB8AC3E}">
        <p14:creationId xmlns:p14="http://schemas.microsoft.com/office/powerpoint/2010/main" val="17477696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fig_09_4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22400"/>
            <a:ext cx="8531225" cy="402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2</a:t>
            </a:r>
          </a:p>
        </p:txBody>
      </p:sp>
      <p:sp>
        <p:nvSpPr>
          <p:cNvPr id="4" name="TextBox 3"/>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fig_09_45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5100"/>
            <a:ext cx="8531225"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3</a:t>
            </a:r>
          </a:p>
        </p:txBody>
      </p:sp>
      <p:sp>
        <p:nvSpPr>
          <p:cNvPr id="4" name="TextBox 3"/>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fig_09_45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531225" cy="493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4</a:t>
            </a:r>
          </a:p>
        </p:txBody>
      </p:sp>
      <p:sp>
        <p:nvSpPr>
          <p:cNvPr id="4" name="TextBox 3"/>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fig_09_45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3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5</a:t>
            </a:r>
          </a:p>
        </p:txBody>
      </p:sp>
      <p:sp>
        <p:nvSpPr>
          <p:cNvPr id="4" name="TextBox 3"/>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fig_09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7500"/>
            <a:ext cx="62039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9-46</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fig_09_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60023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9-47</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fig_09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92138"/>
            <a:ext cx="4948238" cy="624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Box 5"/>
          <p:cNvSpPr txBox="1">
            <a:spLocks noChangeArrowheads="1"/>
          </p:cNvSpPr>
          <p:nvPr/>
        </p:nvSpPr>
        <p:spPr bwMode="auto">
          <a:xfrm>
            <a:off x="0" y="990600"/>
            <a:ext cx="36576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dirty="0">
                <a:latin typeface="Arial"/>
                <a:cs typeface="Arial"/>
              </a:rPr>
              <a:t>Fatty acids:</a:t>
            </a:r>
          </a:p>
          <a:p>
            <a:pPr marL="342900" indent="-342900">
              <a:buFont typeface="Arial"/>
              <a:buChar char="•"/>
              <a:defRPr/>
            </a:pPr>
            <a:r>
              <a:rPr lang="en-US" dirty="0">
                <a:latin typeface="Arial"/>
                <a:cs typeface="Arial"/>
              </a:rPr>
              <a:t>Carboxylic acids of long chain hydrocarbons,</a:t>
            </a:r>
          </a:p>
          <a:p>
            <a:pPr marL="342900" indent="-342900">
              <a:buFont typeface="Arial"/>
              <a:buChar char="•"/>
              <a:defRPr/>
            </a:pPr>
            <a:r>
              <a:rPr lang="en-US" dirty="0" err="1">
                <a:latin typeface="Arial"/>
                <a:cs typeface="Arial"/>
              </a:rPr>
              <a:t>Amphipaths</a:t>
            </a:r>
            <a:endParaRPr lang="en-US" dirty="0">
              <a:latin typeface="Arial"/>
              <a:cs typeface="Arial"/>
            </a:endParaRPr>
          </a:p>
          <a:p>
            <a:pPr marL="342900" indent="-342900">
              <a:buFont typeface="Arial"/>
              <a:buChar char="•"/>
              <a:defRPr/>
            </a:pPr>
            <a:r>
              <a:rPr lang="en-US" dirty="0">
                <a:latin typeface="Arial"/>
                <a:cs typeface="Arial"/>
              </a:rPr>
              <a:t>Double bonds are always cis in biological fatty acids.</a:t>
            </a:r>
          </a:p>
          <a:p>
            <a:pPr>
              <a:defRPr/>
            </a:pPr>
            <a:endParaRPr lang="en-US" dirty="0">
              <a:latin typeface="Arial"/>
              <a:cs typeface="Arial"/>
            </a:endParaRPr>
          </a:p>
        </p:txBody>
      </p:sp>
      <p:sp>
        <p:nvSpPr>
          <p:cNvPr id="20483" name="TextBox 1"/>
          <p:cNvSpPr txBox="1">
            <a:spLocks noChangeArrowheads="1"/>
          </p:cNvSpPr>
          <p:nvPr/>
        </p:nvSpPr>
        <p:spPr bwMode="auto">
          <a:xfrm>
            <a:off x="4038600" y="76200"/>
            <a:ext cx="4038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0000"/>
                </a:solidFill>
                <a:latin typeface="Arial" charset="0"/>
                <a:cs typeface="Arial" charset="0"/>
              </a:rPr>
              <a:t>anions at physiological pH</a:t>
            </a:r>
          </a:p>
        </p:txBody>
      </p:sp>
      <p:sp>
        <p:nvSpPr>
          <p:cNvPr id="5" name="TextBox 1"/>
          <p:cNvSpPr txBox="1">
            <a:spLocks noChangeArrowheads="1"/>
          </p:cNvSpPr>
          <p:nvPr/>
        </p:nvSpPr>
        <p:spPr bwMode="auto">
          <a:xfrm>
            <a:off x="2895600" y="6096000"/>
            <a:ext cx="10398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0000"/>
                </a:solidFill>
                <a:latin typeface="Arial" charset="0"/>
                <a:cs typeface="Arial" charset="0"/>
              </a:rPr>
              <a:t>saturated</a:t>
            </a:r>
          </a:p>
        </p:txBody>
      </p:sp>
      <p:sp>
        <p:nvSpPr>
          <p:cNvPr id="6" name="TextBox 3"/>
          <p:cNvSpPr txBox="1">
            <a:spLocks noChangeArrowheads="1"/>
          </p:cNvSpPr>
          <p:nvPr/>
        </p:nvSpPr>
        <p:spPr bwMode="auto">
          <a:xfrm>
            <a:off x="4737276" y="6110111"/>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7" name="TextBox 3"/>
          <p:cNvSpPr txBox="1">
            <a:spLocks noChangeArrowheads="1"/>
          </p:cNvSpPr>
          <p:nvPr/>
        </p:nvSpPr>
        <p:spPr bwMode="auto">
          <a:xfrm>
            <a:off x="6172200" y="60960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8" name="TextBox 3"/>
          <p:cNvSpPr txBox="1">
            <a:spLocks noChangeArrowheads="1"/>
          </p:cNvSpPr>
          <p:nvPr/>
        </p:nvSpPr>
        <p:spPr bwMode="auto">
          <a:xfrm>
            <a:off x="7315200" y="60198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TextBox 1"/>
          <p:cNvSpPr txBox="1">
            <a:spLocks noChangeArrowheads="1"/>
          </p:cNvSpPr>
          <p:nvPr/>
        </p:nvSpPr>
        <p:spPr bwMode="auto">
          <a:xfrm>
            <a:off x="2209800" y="1676400"/>
            <a:ext cx="10398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0000"/>
                </a:solidFill>
                <a:latin typeface="Arial" charset="0"/>
                <a:cs typeface="Arial" charset="0"/>
              </a:rPr>
              <a:t>saturated</a:t>
            </a:r>
          </a:p>
        </p:txBody>
      </p:sp>
      <p:sp>
        <p:nvSpPr>
          <p:cNvPr id="22531" name="TextBox 3"/>
          <p:cNvSpPr txBox="1">
            <a:spLocks noChangeArrowheads="1"/>
          </p:cNvSpPr>
          <p:nvPr/>
        </p:nvSpPr>
        <p:spPr bwMode="auto">
          <a:xfrm>
            <a:off x="7162800" y="16764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tab_09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22300"/>
            <a:ext cx="8531225" cy="561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Table 9-1</a:t>
            </a:r>
          </a:p>
        </p:txBody>
      </p:sp>
      <p:sp>
        <p:nvSpPr>
          <p:cNvPr id="23555" name="Rectangle 1"/>
          <p:cNvSpPr>
            <a:spLocks noChangeArrowheads="1"/>
          </p:cNvSpPr>
          <p:nvPr/>
        </p:nvSpPr>
        <p:spPr bwMode="auto">
          <a:xfrm>
            <a:off x="228600" y="36576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23556" name="Rectangle 4"/>
          <p:cNvSpPr>
            <a:spLocks noChangeArrowheads="1"/>
          </p:cNvSpPr>
          <p:nvPr/>
        </p:nvSpPr>
        <p:spPr bwMode="auto">
          <a:xfrm>
            <a:off x="228600" y="2189163"/>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4"/>
          <p:cNvSpPr>
            <a:spLocks noChangeArrowheads="1"/>
          </p:cNvSpPr>
          <p:nvPr/>
        </p:nvSpPr>
        <p:spPr bwMode="auto">
          <a:xfrm>
            <a:off x="228600" y="34290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Arial" charset="0"/>
            </a:endParaRPr>
          </a:p>
        </p:txBody>
      </p:sp>
      <p:sp>
        <p:nvSpPr>
          <p:cNvPr id="7" name="Rectangle 4"/>
          <p:cNvSpPr>
            <a:spLocks noChangeArrowheads="1"/>
          </p:cNvSpPr>
          <p:nvPr/>
        </p:nvSpPr>
        <p:spPr bwMode="auto">
          <a:xfrm>
            <a:off x="228600" y="15240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
            <a:ext cx="83058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6324600" y="914400"/>
            <a:ext cx="1600200" cy="2992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4" name="Rectangle 4"/>
          <p:cNvSpPr>
            <a:spLocks noChangeArrowheads="1"/>
          </p:cNvSpPr>
          <p:nvPr/>
        </p:nvSpPr>
        <p:spPr bwMode="auto">
          <a:xfrm>
            <a:off x="1066800" y="2133600"/>
            <a:ext cx="2895600" cy="1087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5" name="Rectangle 4"/>
          <p:cNvSpPr>
            <a:spLocks noChangeArrowheads="1"/>
          </p:cNvSpPr>
          <p:nvPr/>
        </p:nvSpPr>
        <p:spPr bwMode="auto">
          <a:xfrm>
            <a:off x="1066800" y="3408363"/>
            <a:ext cx="2667000" cy="1087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609600" y="609600"/>
            <a:ext cx="77724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Unsaturated Fatty Acids in biology are cis isomers, not trans. </a:t>
            </a:r>
          </a:p>
          <a:p>
            <a:endParaRPr lang="en-US" dirty="0">
              <a:latin typeface="Arial" charset="0"/>
              <a:cs typeface="Arial" charset="0"/>
            </a:endParaRPr>
          </a:p>
          <a:p>
            <a:r>
              <a:rPr lang="en-US" dirty="0">
                <a:latin typeface="Arial" charset="0"/>
                <a:cs typeface="Arial" charset="0"/>
              </a:rPr>
              <a:t>Cis: adjacent hydrogen atoms are on the same side of the double bond. The double bond is non-rotatable, and so it freezes the conformation. </a:t>
            </a:r>
          </a:p>
          <a:p>
            <a:endParaRPr lang="en-US" dirty="0">
              <a:latin typeface="Arial" charset="0"/>
              <a:cs typeface="Arial" charset="0"/>
            </a:endParaRPr>
          </a:p>
          <a:p>
            <a:r>
              <a:rPr lang="en-US" dirty="0">
                <a:latin typeface="Arial" charset="0"/>
                <a:cs typeface="Arial" charset="0"/>
              </a:rPr>
              <a:t>The cis isomer causes the chain to bend, restricts the conformational freedom, and alters packing between chains. </a:t>
            </a:r>
          </a:p>
          <a:p>
            <a:endParaRPr lang="en-US" dirty="0">
              <a:latin typeface="Arial" charset="0"/>
              <a:cs typeface="Arial" charset="0"/>
            </a:endParaRPr>
          </a:p>
          <a:p>
            <a:r>
              <a:rPr lang="en-US" dirty="0">
                <a:latin typeface="Arial" charset="0"/>
                <a:cs typeface="Arial" charset="0"/>
              </a:rPr>
              <a:t>More double bonds (more unsaturation) means less the flexibility and worse packing.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8D8866-A2CF-EC49-99B7-F2E812C32714}"/>
              </a:ext>
            </a:extLst>
          </p:cNvPr>
          <p:cNvSpPr/>
          <p:nvPr/>
        </p:nvSpPr>
        <p:spPr>
          <a:xfrm>
            <a:off x="571500" y="457200"/>
            <a:ext cx="8001000" cy="707886"/>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Trans fatty acids are made by industrial hydrogenation of vegetable oils. Trans fats are more robust and give superior performance in deep fryers</a:t>
            </a:r>
          </a:p>
        </p:txBody>
      </p:sp>
      <p:pic>
        <p:nvPicPr>
          <p:cNvPr id="3" name="Picture 2">
            <a:extLst>
              <a:ext uri="{FF2B5EF4-FFF2-40B4-BE49-F238E27FC236}">
                <a16:creationId xmlns:a16="http://schemas.microsoft.com/office/drawing/2014/main" id="{DBAE9D7A-49AE-AB40-8C6F-0975684C3EEB}"/>
              </a:ext>
            </a:extLst>
          </p:cNvPr>
          <p:cNvPicPr>
            <a:picLocks noChangeAspect="1"/>
          </p:cNvPicPr>
          <p:nvPr/>
        </p:nvPicPr>
        <p:blipFill>
          <a:blip r:embed="rId2"/>
          <a:stretch>
            <a:fillRect/>
          </a:stretch>
        </p:blipFill>
        <p:spPr>
          <a:xfrm>
            <a:off x="552450" y="1562383"/>
            <a:ext cx="7620000" cy="3733234"/>
          </a:xfrm>
          <a:prstGeom prst="rect">
            <a:avLst/>
          </a:prstGeom>
        </p:spPr>
      </p:pic>
    </p:spTree>
    <p:extLst>
      <p:ext uri="{BB962C8B-B14F-4D97-AF65-F5344CB8AC3E}">
        <p14:creationId xmlns:p14="http://schemas.microsoft.com/office/powerpoint/2010/main" val="371078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a:t>
            </a:r>
          </a:p>
        </p:txBody>
      </p:sp>
      <p:sp>
        <p:nvSpPr>
          <p:cNvPr id="18435" name="Rectangle 3"/>
          <p:cNvSpPr>
            <a:spLocks noChangeArrowheads="1"/>
          </p:cNvSpPr>
          <p:nvPr/>
        </p:nvSpPr>
        <p:spPr bwMode="auto">
          <a:xfrm>
            <a:off x="1600200" y="762000"/>
            <a:ext cx="56388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dirty="0">
                <a:latin typeface="Arial"/>
                <a:cs typeface="Arial"/>
              </a:rPr>
              <a:t>Lipids:</a:t>
            </a:r>
          </a:p>
          <a:p>
            <a:pPr>
              <a:defRPr/>
            </a:pPr>
            <a:r>
              <a:rPr lang="en-US" dirty="0">
                <a:latin typeface="Arial"/>
                <a:cs typeface="Arial"/>
              </a:rPr>
              <a:t>are hydrophobic or </a:t>
            </a:r>
            <a:r>
              <a:rPr lang="en-US" dirty="0" err="1">
                <a:latin typeface="Arial"/>
                <a:cs typeface="Arial"/>
              </a:rPr>
              <a:t>amphiphilic</a:t>
            </a:r>
            <a:r>
              <a:rPr lang="en-US" dirty="0">
                <a:latin typeface="Arial"/>
                <a:cs typeface="Arial"/>
              </a:rPr>
              <a:t> </a:t>
            </a:r>
          </a:p>
          <a:p>
            <a:pPr>
              <a:defRPr/>
            </a:pPr>
            <a:endParaRPr lang="en-US" dirty="0">
              <a:latin typeface="Arial"/>
              <a:cs typeface="Arial"/>
            </a:endParaRPr>
          </a:p>
          <a:p>
            <a:pPr marL="342900" indent="-342900">
              <a:buFont typeface="Arial"/>
              <a:buChar char="•"/>
              <a:defRPr/>
            </a:pPr>
            <a:r>
              <a:rPr lang="en-US" dirty="0">
                <a:latin typeface="Arial"/>
                <a:cs typeface="Arial"/>
              </a:rPr>
              <a:t>fatty acids, </a:t>
            </a:r>
          </a:p>
          <a:p>
            <a:pPr marL="342900" indent="-342900">
              <a:buFont typeface="Arial"/>
              <a:buChar char="•"/>
              <a:defRPr/>
            </a:pPr>
            <a:r>
              <a:rPr lang="en-US" dirty="0" err="1">
                <a:latin typeface="Arial"/>
                <a:cs typeface="Arial"/>
              </a:rPr>
              <a:t>Trigycerides</a:t>
            </a:r>
            <a:r>
              <a:rPr lang="en-US" dirty="0">
                <a:latin typeface="Arial"/>
                <a:cs typeface="Arial"/>
              </a:rPr>
              <a:t> (fatty acids + glycerol), </a:t>
            </a:r>
          </a:p>
          <a:p>
            <a:pPr marL="342900" indent="-342900">
              <a:buFont typeface="Arial"/>
              <a:buChar char="•"/>
              <a:defRPr/>
            </a:pPr>
            <a:r>
              <a:rPr lang="en-US" dirty="0">
                <a:latin typeface="Arial"/>
                <a:cs typeface="Arial"/>
              </a:rPr>
              <a:t>phospholipids, </a:t>
            </a:r>
          </a:p>
          <a:p>
            <a:pPr marL="342900" indent="-342900">
              <a:buFont typeface="Arial"/>
              <a:buChar char="•"/>
              <a:defRPr/>
            </a:pPr>
            <a:r>
              <a:rPr lang="en-US" dirty="0" err="1">
                <a:latin typeface="Arial"/>
                <a:cs typeface="Arial"/>
              </a:rPr>
              <a:t>sphingolipids</a:t>
            </a:r>
            <a:r>
              <a:rPr lang="en-US" dirty="0">
                <a:latin typeface="Arial"/>
                <a:cs typeface="Arial"/>
              </a:rPr>
              <a:t>, </a:t>
            </a:r>
          </a:p>
          <a:p>
            <a:pPr marL="342900" indent="-342900">
              <a:buFont typeface="Arial"/>
              <a:buChar char="•"/>
              <a:defRPr/>
            </a:pPr>
            <a:r>
              <a:rPr lang="en-US" dirty="0" err="1">
                <a:latin typeface="Arial"/>
                <a:cs typeface="Arial"/>
              </a:rPr>
              <a:t>saccharolipids</a:t>
            </a:r>
            <a:r>
              <a:rPr lang="en-US" dirty="0">
                <a:latin typeface="Arial"/>
                <a:cs typeface="Arial"/>
              </a:rPr>
              <a:t>, </a:t>
            </a:r>
          </a:p>
          <a:p>
            <a:pPr marL="342900" indent="-342900">
              <a:buFont typeface="Arial"/>
              <a:buChar char="•"/>
              <a:defRPr/>
            </a:pPr>
            <a:r>
              <a:rPr lang="en-US" dirty="0" err="1">
                <a:latin typeface="Arial"/>
                <a:cs typeface="Arial"/>
              </a:rPr>
              <a:t>polyketides</a:t>
            </a:r>
            <a:r>
              <a:rPr lang="en-US" dirty="0">
                <a:latin typeface="Arial"/>
                <a:cs typeface="Arial"/>
              </a:rPr>
              <a:t>, </a:t>
            </a:r>
          </a:p>
          <a:p>
            <a:pPr marL="342900" indent="-342900">
              <a:buFont typeface="Arial"/>
              <a:buChar char="•"/>
              <a:defRPr/>
            </a:pPr>
            <a:r>
              <a:rPr lang="en-US" dirty="0">
                <a:latin typeface="Arial"/>
                <a:cs typeface="Arial"/>
              </a:rPr>
              <a:t>sterol lipids,</a:t>
            </a:r>
          </a:p>
          <a:p>
            <a:pPr marL="342900" indent="-342900">
              <a:buFont typeface="Arial"/>
              <a:buChar char="•"/>
              <a:defRPr/>
            </a:pPr>
            <a:r>
              <a:rPr lang="en-US" dirty="0" err="1">
                <a:latin typeface="Arial"/>
                <a:cs typeface="Arial"/>
              </a:rPr>
              <a:t>prenol</a:t>
            </a:r>
            <a:r>
              <a:rPr lang="en-US" dirty="0">
                <a:latin typeface="Arial"/>
                <a:cs typeface="Arial"/>
              </a:rPr>
              <a:t> lipids</a:t>
            </a:r>
          </a:p>
          <a:p>
            <a:pPr marL="342900" indent="-342900">
              <a:buFont typeface="Arial"/>
              <a:buChar char="•"/>
              <a:defRPr/>
            </a:pPr>
            <a:r>
              <a:rPr lang="en-US" dirty="0">
                <a:latin typeface="Arial"/>
                <a:cs typeface="Arial"/>
              </a:rPr>
              <a:t>peptides (sometimes).</a:t>
            </a:r>
          </a:p>
        </p:txBody>
      </p:sp>
    </p:spTree>
    <p:extLst>
      <p:ext uri="{BB962C8B-B14F-4D97-AF65-F5344CB8AC3E}">
        <p14:creationId xmlns:p14="http://schemas.microsoft.com/office/powerpoint/2010/main" val="2433801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457200" y="228600"/>
            <a:ext cx="8077200" cy="637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Symbol" charset="0"/>
                <a:cs typeface="Symbol" charset="0"/>
              </a:rPr>
              <a:t>w</a:t>
            </a:r>
            <a:r>
              <a:rPr lang="en-US">
                <a:latin typeface="Arial" charset="0"/>
                <a:cs typeface="Arial" charset="0"/>
              </a:rPr>
              <a:t>-Fatty Acids</a:t>
            </a:r>
          </a:p>
          <a:p>
            <a:endParaRPr lang="en-US">
              <a:latin typeface="Arial" charset="0"/>
              <a:cs typeface="Arial" charset="0"/>
            </a:endParaRPr>
          </a:p>
          <a:p>
            <a:r>
              <a:rPr lang="en-US">
                <a:latin typeface="Arial" charset="0"/>
                <a:cs typeface="Arial" charset="0"/>
              </a:rPr>
              <a:t>n−3 fatty acids (aka ω−3 or omega-3 fatty acids) are unsaturated fatty acids with the first C=C bond in the n−3 position (the third bond from the methyl terminus).</a:t>
            </a: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r>
              <a:rPr lang="en-US">
                <a:latin typeface="Arial" charset="0"/>
                <a:cs typeface="Arial" charset="0"/>
              </a:rPr>
              <a:t>α-Linolenic acid all-cis-9,12,15-octadecatrienoic acid, aka 18:3 (n−3).</a:t>
            </a: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r>
              <a:rPr lang="en-US">
                <a:latin typeface="Arial" charset="0"/>
                <a:cs typeface="Arial" charset="0"/>
              </a:rPr>
              <a:t>Eicosapentaenoic acid (20:5, n−3; EPA)</a:t>
            </a:r>
          </a:p>
        </p:txBody>
      </p:sp>
      <p:pic>
        <p:nvPicPr>
          <p:cNvPr id="26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16163"/>
            <a:ext cx="8077200"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25963"/>
            <a:ext cx="84582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943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89425-54C7-BC47-B310-DA96CF48E8FB}"/>
              </a:ext>
            </a:extLst>
          </p:cNvPr>
          <p:cNvPicPr>
            <a:picLocks noChangeAspect="1"/>
          </p:cNvPicPr>
          <p:nvPr/>
        </p:nvPicPr>
        <p:blipFill>
          <a:blip r:embed="rId2"/>
          <a:stretch>
            <a:fillRect/>
          </a:stretch>
        </p:blipFill>
        <p:spPr>
          <a:xfrm>
            <a:off x="170832" y="533400"/>
            <a:ext cx="8802335" cy="4899884"/>
          </a:xfrm>
          <a:prstGeom prst="rect">
            <a:avLst/>
          </a:prstGeom>
        </p:spPr>
      </p:pic>
      <p:cxnSp>
        <p:nvCxnSpPr>
          <p:cNvPr id="6" name="Straight Connector 5">
            <a:extLst>
              <a:ext uri="{FF2B5EF4-FFF2-40B4-BE49-F238E27FC236}">
                <a16:creationId xmlns:a16="http://schemas.microsoft.com/office/drawing/2014/main" id="{278C73EF-CC54-854B-851D-7277A65E207F}"/>
              </a:ext>
            </a:extLst>
          </p:cNvPr>
          <p:cNvCxnSpPr/>
          <p:nvPr/>
        </p:nvCxnSpPr>
        <p:spPr bwMode="auto">
          <a:xfrm>
            <a:off x="5638800" y="4724400"/>
            <a:ext cx="1295400"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6CAF95C-1FFC-1947-905A-EFD106D08845}"/>
              </a:ext>
            </a:extLst>
          </p:cNvPr>
          <p:cNvCxnSpPr>
            <a:cxnSpLocks/>
          </p:cNvCxnSpPr>
          <p:nvPr/>
        </p:nvCxnSpPr>
        <p:spPr bwMode="auto">
          <a:xfrm>
            <a:off x="533400" y="4953000"/>
            <a:ext cx="41148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7FB4D63F-1022-8C40-B77E-2FCD3BEC6E99}"/>
              </a:ext>
            </a:extLst>
          </p:cNvPr>
          <p:cNvSpPr/>
          <p:nvPr/>
        </p:nvSpPr>
        <p:spPr>
          <a:xfrm>
            <a:off x="552450" y="5659576"/>
            <a:ext cx="7620000" cy="101566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Food products can be listed as “0 grams of</a:t>
            </a:r>
            <a:r>
              <a:rPr lang="en-US" sz="2000" i="1" dirty="0">
                <a:latin typeface="Calibri" panose="020F0502020204030204" pitchFamily="34" charset="0"/>
                <a:cs typeface="Calibri" panose="020F0502020204030204" pitchFamily="34" charset="0"/>
              </a:rPr>
              <a:t> trans</a:t>
            </a:r>
            <a:r>
              <a:rPr lang="en-US" sz="2000" dirty="0">
                <a:latin typeface="Calibri" panose="020F0502020204030204" pitchFamily="34" charset="0"/>
                <a:cs typeface="Calibri" panose="020F0502020204030204" pitchFamily="34" charset="0"/>
              </a:rPr>
              <a:t> fats” if they contain less than 0.5 grams of trans fat per serving. Avoid “partially hydrogenated oils”.</a:t>
            </a:r>
          </a:p>
        </p:txBody>
      </p:sp>
    </p:spTree>
    <p:extLst>
      <p:ext uri="{BB962C8B-B14F-4D97-AF65-F5344CB8AC3E}">
        <p14:creationId xmlns:p14="http://schemas.microsoft.com/office/powerpoint/2010/main" val="125832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C560B-6425-E246-BAF7-779CCCE5701C}"/>
              </a:ext>
            </a:extLst>
          </p:cNvPr>
          <p:cNvSpPr/>
          <p:nvPr/>
        </p:nvSpPr>
        <p:spPr>
          <a:xfrm>
            <a:off x="381000" y="609600"/>
            <a:ext cx="8763000" cy="378565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Summary,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Polyunsaturated fatty acids (PUFA) seem healthy.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Saturated Fatty acids are unhealthy.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Omega-3 partially unsaturated fatty acids seem healthy; but effects not fully supported by recent meta-analyses of randomized controlled trials.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958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figun_09_p24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988"/>
            <a:ext cx="5983288" cy="449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TextBox 3"/>
          <p:cNvSpPr txBox="1">
            <a:spLocks noChangeArrowheads="1"/>
          </p:cNvSpPr>
          <p:nvPr/>
        </p:nvSpPr>
        <p:spPr bwMode="auto">
          <a:xfrm rot="5400000">
            <a:off x="6860381" y="1445419"/>
            <a:ext cx="1981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(triglyceride)</a:t>
            </a:r>
          </a:p>
        </p:txBody>
      </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25" y="3962400"/>
            <a:ext cx="4681538" cy="313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524000" y="990601"/>
            <a:ext cx="1981200" cy="2438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5"/>
          <p:cNvSpPr>
            <a:spLocks noChangeArrowheads="1"/>
          </p:cNvSpPr>
          <p:nvPr/>
        </p:nvSpPr>
        <p:spPr bwMode="auto">
          <a:xfrm>
            <a:off x="4114800" y="0"/>
            <a:ext cx="3429000" cy="34290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figun_09_p24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
            <a:ext cx="42354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3"/>
          <p:cNvSpPr>
            <a:spLocks noChangeArrowheads="1"/>
          </p:cNvSpPr>
          <p:nvPr/>
        </p:nvSpPr>
        <p:spPr bwMode="auto">
          <a:xfrm>
            <a:off x="0" y="76200"/>
            <a:ext cx="4876800" cy="6894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700" dirty="0">
                <a:latin typeface="Arial" charset="0"/>
                <a:cs typeface="Arial" charset="0"/>
              </a:rPr>
              <a:t>A triglyceride is glycerol linked to three fatty acids, via ester linkages. The three hydroxyl groups of the glycerol form esters with the carboxyl groups of the fatty acids. A given triglyceride generally contains different types of fatty acids.</a:t>
            </a:r>
          </a:p>
          <a:p>
            <a:endParaRPr lang="en-US" sz="1700" dirty="0">
              <a:latin typeface="Arial" charset="0"/>
              <a:cs typeface="Arial" charset="0"/>
            </a:endParaRPr>
          </a:p>
          <a:p>
            <a:r>
              <a:rPr lang="en-US" sz="1700" dirty="0">
                <a:latin typeface="Arial" charset="0"/>
                <a:cs typeface="Arial" charset="0"/>
              </a:rPr>
              <a:t>Fatty acids can be unsaturated, with C=C bonds, and polyunsaturated, with multiple C=C bonds. C=C bonds. Double bonds lower the melting temp of the membrane.</a:t>
            </a:r>
          </a:p>
          <a:p>
            <a:endParaRPr lang="en-US" sz="1700" dirty="0">
              <a:latin typeface="Arial" charset="0"/>
              <a:cs typeface="Arial" charset="0"/>
            </a:endParaRPr>
          </a:p>
          <a:p>
            <a:r>
              <a:rPr lang="en-US" sz="1700" dirty="0">
                <a:latin typeface="Arial" charset="0"/>
                <a:cs typeface="Arial" charset="0"/>
              </a:rPr>
              <a:t>Plant triglycerides are lower melting than animal triglycerides because they are less saturated (with more C=C bonds).</a:t>
            </a:r>
          </a:p>
          <a:p>
            <a:endParaRPr lang="en-US" sz="1700" dirty="0">
              <a:latin typeface="Arial" charset="0"/>
              <a:cs typeface="Arial" charset="0"/>
            </a:endParaRPr>
          </a:p>
          <a:p>
            <a:r>
              <a:rPr lang="en-US" sz="1700" dirty="0">
                <a:latin typeface="Arial" charset="0"/>
                <a:cs typeface="Arial" charset="0"/>
              </a:rPr>
              <a:t>Fatty acids in biological triglycerides generally contain 16 - 20 carbon atoms. Fatty acids in eukaryotes contain even numbers of carbon atoms.</a:t>
            </a:r>
          </a:p>
          <a:p>
            <a:r>
              <a:rPr lang="en-US" sz="1700" dirty="0">
                <a:latin typeface="Arial" charset="0"/>
                <a:cs typeface="Arial" charset="0"/>
              </a:rPr>
              <a:t> </a:t>
            </a:r>
          </a:p>
          <a:p>
            <a:r>
              <a:rPr lang="en-US" sz="1700" dirty="0">
                <a:latin typeface="Arial" charset="0"/>
                <a:cs typeface="Arial" charset="0"/>
              </a:rPr>
              <a:t>A high level of triglycerides in blood is linked with risk of heart disease. Triglycerides are not soluble in aqueous media, and are carried by proteins (lipoproteins)</a:t>
            </a:r>
          </a:p>
          <a:p>
            <a:endParaRPr lang="en-US" sz="1700" dirty="0">
              <a:latin typeface="Arial" charset="0"/>
              <a:cs typeface="Arial" charset="0"/>
            </a:endParaRPr>
          </a:p>
        </p:txBody>
      </p:sp>
      <p:sp>
        <p:nvSpPr>
          <p:cNvPr id="31747" name="TextBox 4"/>
          <p:cNvSpPr txBox="1">
            <a:spLocks noChangeArrowheads="1"/>
          </p:cNvSpPr>
          <p:nvPr/>
        </p:nvSpPr>
        <p:spPr bwMode="auto">
          <a:xfrm>
            <a:off x="6934200" y="914400"/>
            <a:ext cx="195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A triglyceride</a:t>
            </a:r>
          </a:p>
        </p:txBody>
      </p:sp>
      <p:sp>
        <p:nvSpPr>
          <p:cNvPr id="5" name="Rectangle 4"/>
          <p:cNvSpPr>
            <a:spLocks noChangeArrowheads="1"/>
          </p:cNvSpPr>
          <p:nvPr/>
        </p:nvSpPr>
        <p:spPr bwMode="auto">
          <a:xfrm>
            <a:off x="4876800" y="152400"/>
            <a:ext cx="1828800" cy="60960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TextBox 4"/>
          <p:cNvSpPr txBox="1">
            <a:spLocks noChangeArrowheads="1"/>
          </p:cNvSpPr>
          <p:nvPr/>
        </p:nvSpPr>
        <p:spPr bwMode="auto">
          <a:xfrm>
            <a:off x="6934200" y="5181600"/>
            <a:ext cx="162150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72A173"/>
                </a:solidFill>
                <a:latin typeface="Arial" charset="0"/>
                <a:cs typeface="Arial" charset="0"/>
              </a:rPr>
              <a:t>ester of</a:t>
            </a:r>
          </a:p>
          <a:p>
            <a:r>
              <a:rPr lang="en-US" dirty="0">
                <a:solidFill>
                  <a:srgbClr val="72A173"/>
                </a:solidFill>
                <a:latin typeface="Arial" charset="0"/>
                <a:cs typeface="Arial" charset="0"/>
              </a:rPr>
              <a:t>steric acid</a:t>
            </a:r>
          </a:p>
        </p:txBody>
      </p:sp>
      <p:sp>
        <p:nvSpPr>
          <p:cNvPr id="7" name="TextBox 4"/>
          <p:cNvSpPr txBox="1">
            <a:spLocks noChangeArrowheads="1"/>
          </p:cNvSpPr>
          <p:nvPr/>
        </p:nvSpPr>
        <p:spPr bwMode="auto">
          <a:xfrm>
            <a:off x="6858000" y="3200400"/>
            <a:ext cx="1775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3366FF"/>
                </a:solidFill>
                <a:latin typeface="Arial" charset="0"/>
                <a:cs typeface="Arial" charset="0"/>
              </a:rPr>
              <a:t>ester of </a:t>
            </a:r>
          </a:p>
          <a:p>
            <a:r>
              <a:rPr lang="en-US" dirty="0">
                <a:solidFill>
                  <a:srgbClr val="3366FF"/>
                </a:solidFill>
                <a:latin typeface="Arial" charset="0"/>
                <a:cs typeface="Arial" charset="0"/>
              </a:rPr>
              <a:t>linoleic acid</a:t>
            </a:r>
          </a:p>
        </p:txBody>
      </p:sp>
      <p:sp>
        <p:nvSpPr>
          <p:cNvPr id="8" name="TextBox 4"/>
          <p:cNvSpPr txBox="1">
            <a:spLocks noChangeArrowheads="1"/>
          </p:cNvSpPr>
          <p:nvPr/>
        </p:nvSpPr>
        <p:spPr bwMode="auto">
          <a:xfrm>
            <a:off x="6821129" y="2057400"/>
            <a:ext cx="232287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0000"/>
                </a:solidFill>
                <a:latin typeface="Arial" charset="0"/>
                <a:cs typeface="Arial" charset="0"/>
              </a:rPr>
              <a:t>ester of</a:t>
            </a:r>
          </a:p>
          <a:p>
            <a:r>
              <a:rPr lang="en-US" dirty="0" err="1">
                <a:solidFill>
                  <a:srgbClr val="FF0000"/>
                </a:solidFill>
                <a:latin typeface="Arial" charset="0"/>
                <a:cs typeface="Arial" charset="0"/>
              </a:rPr>
              <a:t>palmitoleic</a:t>
            </a:r>
            <a:r>
              <a:rPr lang="en-US" dirty="0">
                <a:solidFill>
                  <a:srgbClr val="FF0000"/>
                </a:solidFill>
                <a:latin typeface="Arial" charset="0"/>
                <a:cs typeface="Arial" charset="0"/>
              </a:rPr>
              <a:t> acid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fig_09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25" y="685800"/>
            <a:ext cx="5083175" cy="578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a:t>
            </a:r>
          </a:p>
        </p:txBody>
      </p:sp>
      <p:sp>
        <p:nvSpPr>
          <p:cNvPr id="33795" name="TextBox 3"/>
          <p:cNvSpPr txBox="1">
            <a:spLocks noChangeArrowheads="1"/>
          </p:cNvSpPr>
          <p:nvPr/>
        </p:nvSpPr>
        <p:spPr bwMode="auto">
          <a:xfrm>
            <a:off x="228600" y="685800"/>
            <a:ext cx="3581400"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rPr>
              <a:t>Adipocytes (fat cells, </a:t>
            </a:r>
            <a:r>
              <a:rPr lang="en-US" sz="1800" dirty="0" err="1">
                <a:latin typeface="Arial" charset="0"/>
              </a:rPr>
              <a:t>monovacuolar</a:t>
            </a:r>
            <a:r>
              <a:rPr lang="en-US" sz="1800" dirty="0">
                <a:latin typeface="Arial" charset="0"/>
              </a:rPr>
              <a:t> cells) contain lipid surrounded by cytoplasm. The nucleus is on the periphery. Fat is stored mostly as triglycerides and </a:t>
            </a:r>
            <a:r>
              <a:rPr lang="en-US" sz="1800" dirty="0" err="1">
                <a:latin typeface="Arial" charset="0"/>
              </a:rPr>
              <a:t>cholesteryl</a:t>
            </a:r>
            <a:r>
              <a:rPr lang="en-US" sz="1800" dirty="0">
                <a:latin typeface="Arial" charset="0"/>
              </a:rPr>
              <a:t> esters.</a:t>
            </a:r>
          </a:p>
          <a:p>
            <a:endParaRPr lang="en-US" sz="1800" dirty="0">
              <a:latin typeface="Arial" charset="0"/>
            </a:endParaRPr>
          </a:p>
          <a:p>
            <a:r>
              <a:rPr lang="en-US" sz="1800" dirty="0">
                <a:latin typeface="Arial" charset="0"/>
              </a:rPr>
              <a:t>This is the densest form of stored energy in a biological system. The energy can be released slowly over long periods of time (as during starvation). By contrast glycogen (</a:t>
            </a:r>
            <a:r>
              <a:rPr lang="en-US" sz="1800" dirty="0" err="1">
                <a:latin typeface="Arial" charset="0"/>
              </a:rPr>
              <a:t>polysachharide</a:t>
            </a:r>
            <a:r>
              <a:rPr lang="en-US" sz="1800" dirty="0">
                <a:latin typeface="Arial" charset="0"/>
              </a:rPr>
              <a:t>) stores can be released and used quickly.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_09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33400"/>
            <a:ext cx="6781800" cy="324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3787775"/>
            <a:ext cx="4445000" cy="307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0" y="3657600"/>
            <a:ext cx="44958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A phospholipid is an </a:t>
            </a:r>
            <a:r>
              <a:rPr lang="en-US" dirty="0" err="1">
                <a:latin typeface="Arial" charset="0"/>
                <a:cs typeface="Arial" charset="0"/>
              </a:rPr>
              <a:t>amphipath</a:t>
            </a:r>
            <a:r>
              <a:rPr lang="en-US" dirty="0">
                <a:latin typeface="Arial" charset="0"/>
                <a:cs typeface="Arial" charset="0"/>
              </a:rPr>
              <a:t>, formed by a </a:t>
            </a:r>
            <a:r>
              <a:rPr lang="en-US" dirty="0" err="1">
                <a:latin typeface="Arial" charset="0"/>
                <a:cs typeface="Arial" charset="0"/>
              </a:rPr>
              <a:t>diglyceride</a:t>
            </a:r>
            <a:r>
              <a:rPr lang="en-US" dirty="0">
                <a:latin typeface="Arial" charset="0"/>
                <a:cs typeface="Arial" charset="0"/>
              </a:rPr>
              <a:t>, linked to a phosphate group, linked to a simple organic moiety like choline or ethanol amine (X, above). Phospholipids are the major components of cell membranes.</a:t>
            </a:r>
          </a:p>
          <a:p>
            <a:endParaRPr lang="en-US" dirty="0">
              <a:latin typeface="Arial" charset="0"/>
              <a:cs typeface="Arial" charset="0"/>
            </a:endParaRPr>
          </a:p>
        </p:txBody>
      </p:sp>
      <p:sp>
        <p:nvSpPr>
          <p:cNvPr id="2" name="Rectangle 1"/>
          <p:cNvSpPr/>
          <p:nvPr/>
        </p:nvSpPr>
        <p:spPr>
          <a:xfrm>
            <a:off x="152400" y="0"/>
            <a:ext cx="2658200" cy="523220"/>
          </a:xfrm>
          <a:prstGeom prst="rect">
            <a:avLst/>
          </a:prstGeom>
        </p:spPr>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Phospholipids </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
        <p:nvSpPr>
          <p:cNvPr id="6" name="Rectangle 4"/>
          <p:cNvSpPr>
            <a:spLocks noChangeArrowheads="1"/>
          </p:cNvSpPr>
          <p:nvPr/>
        </p:nvSpPr>
        <p:spPr bwMode="auto">
          <a:xfrm>
            <a:off x="1905000" y="533400"/>
            <a:ext cx="7239000" cy="29718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tab_09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3700"/>
            <a:ext cx="8531225" cy="607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Table 9-2</a:t>
            </a:r>
          </a:p>
        </p:txBody>
      </p:sp>
      <p:sp>
        <p:nvSpPr>
          <p:cNvPr id="4" name="Rectangle 4"/>
          <p:cNvSpPr>
            <a:spLocks noChangeArrowheads="1"/>
          </p:cNvSpPr>
          <p:nvPr/>
        </p:nvSpPr>
        <p:spPr bwMode="auto">
          <a:xfrm>
            <a:off x="381000" y="2971801"/>
            <a:ext cx="8382000" cy="228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3"/>
          <p:cNvSpPr txBox="1">
            <a:spLocks noChangeArrowheads="1"/>
          </p:cNvSpPr>
          <p:nvPr/>
        </p:nvSpPr>
        <p:spPr bwMode="auto">
          <a:xfrm>
            <a:off x="609600" y="685800"/>
            <a:ext cx="80010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a:latin typeface="Arial" charset="0"/>
                <a:cs typeface="Arial" charset="0"/>
              </a:rPr>
              <a:t>Phosphatidylcholines are the primary components of biological membranes in eukaryotes.</a:t>
            </a:r>
          </a:p>
          <a:p>
            <a:pPr>
              <a:buFont typeface="Arial" charset="0"/>
              <a:buChar char="•"/>
            </a:pPr>
            <a:endParaRPr lang="en-US">
              <a:latin typeface="Arial" charset="0"/>
              <a:cs typeface="Arial" charset="0"/>
            </a:endParaRPr>
          </a:p>
          <a:p>
            <a:pPr>
              <a:buFont typeface="Arial" charset="0"/>
              <a:buChar char="•"/>
            </a:pPr>
            <a:r>
              <a:rPr lang="en-US">
                <a:latin typeface="Arial" charset="0"/>
                <a:cs typeface="Arial" charset="0"/>
              </a:rPr>
              <a:t>Phosphatidylethanolamine is found predominantly in nervous tissue such as brain and neural tissue and is the principal phospholipid in bacteria. </a:t>
            </a:r>
          </a:p>
          <a:p>
            <a:pPr>
              <a:buFont typeface="Arial" charset="0"/>
              <a:buChar char="•"/>
            </a:pPr>
            <a:endParaRPr lang="en-US">
              <a:latin typeface="Arial" charset="0"/>
              <a:cs typeface="Arial" charset="0"/>
            </a:endParaRPr>
          </a:p>
          <a:p>
            <a:pPr>
              <a:buFont typeface="Arial" charset="0"/>
              <a:buChar char="•"/>
            </a:pPr>
            <a:r>
              <a:rPr lang="en-US">
                <a:latin typeface="Arial" charset="0"/>
                <a:cs typeface="Arial" charset="0"/>
              </a:rPr>
              <a:t>Phosphatidylethanolamine membranes are more viscous than phosphatidylcholine membranes.</a:t>
            </a:r>
          </a:p>
          <a:p>
            <a:pPr>
              <a:buFont typeface="Arial" charset="0"/>
              <a:buChar char="•"/>
            </a:pPr>
            <a:endParaRPr lang="en-US">
              <a:latin typeface="Arial" charset="0"/>
              <a:cs typeface="Arial" charset="0"/>
            </a:endParaRPr>
          </a:p>
          <a:p>
            <a:pPr>
              <a:buFont typeface="Arial" charset="0"/>
              <a:buChar char="•"/>
            </a:pPr>
            <a:r>
              <a:rPr lang="en-US">
                <a:latin typeface="Arial" charset="0"/>
                <a:cs typeface="Arial" charset="0"/>
              </a:rPr>
              <a:t>Phosphatidylserine is found on the cytosolic side of membranes.</a:t>
            </a:r>
          </a:p>
          <a:p>
            <a:pPr>
              <a:buFont typeface="Arial" charset="0"/>
              <a:buChar char="•"/>
            </a:pPr>
            <a:endParaRPr lang="en-US">
              <a:latin typeface="Arial" charset="0"/>
              <a:cs typeface="Arial" charset="0"/>
            </a:endParaRPr>
          </a:p>
          <a:p>
            <a:pPr>
              <a:buFont typeface="Arial" charset="0"/>
              <a:buChar char="•"/>
            </a:pPr>
            <a:endParaRPr lang="en-US">
              <a:latin typeface="Arial" charset="0"/>
              <a:cs typeface="Arial" charset="0"/>
            </a:endParaRPr>
          </a:p>
          <a:p>
            <a:pPr>
              <a:buFont typeface="Arial" charset="0"/>
              <a:buChar char="•"/>
            </a:pPr>
            <a:endParaRPr lang="en-US">
              <a:latin typeface="Arial" charset="0"/>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fig_09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317500"/>
            <a:ext cx="700246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a:t>
            </a:r>
          </a:p>
        </p:txBody>
      </p:sp>
      <p:sp>
        <p:nvSpPr>
          <p:cNvPr id="4" name="Rectangle 4"/>
          <p:cNvSpPr>
            <a:spLocks noChangeArrowheads="1"/>
          </p:cNvSpPr>
          <p:nvPr/>
        </p:nvSpPr>
        <p:spPr bwMode="auto">
          <a:xfrm>
            <a:off x="914400" y="381000"/>
            <a:ext cx="7239000" cy="6248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ig_09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317500"/>
            <a:ext cx="627062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9-13</a:t>
            </a:r>
          </a:p>
        </p:txBody>
      </p:sp>
      <p:sp>
        <p:nvSpPr>
          <p:cNvPr id="96259" name="TextBox 1"/>
          <p:cNvSpPr txBox="1">
            <a:spLocks noChangeArrowheads="1"/>
          </p:cNvSpPr>
          <p:nvPr/>
        </p:nvSpPr>
        <p:spPr bwMode="auto">
          <a:xfrm>
            <a:off x="6248400" y="3886200"/>
            <a:ext cx="2614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single-tailed lipids</a:t>
            </a:r>
          </a:p>
        </p:txBody>
      </p:sp>
    </p:spTree>
    <p:extLst>
      <p:ext uri="{BB962C8B-B14F-4D97-AF65-F5344CB8AC3E}">
        <p14:creationId xmlns:p14="http://schemas.microsoft.com/office/powerpoint/2010/main" val="2729465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33400"/>
            <a:ext cx="411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57200" y="0"/>
            <a:ext cx="2614117" cy="830997"/>
          </a:xfrm>
          <a:prstGeom prst="rect">
            <a:avLst/>
          </a:prstGeom>
          <a:noFill/>
        </p:spPr>
        <p:txBody>
          <a:bodyPr wrap="none">
            <a:spAutoFit/>
          </a:bodyPr>
          <a:lstStyle/>
          <a:p>
            <a:pPr>
              <a:defRPr/>
            </a:pPr>
            <a:r>
              <a:rPr lang="en-US" sz="4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Archaea</a:t>
            </a:r>
            <a:endParaRPr 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endParaRPr>
          </a:p>
        </p:txBody>
      </p:sp>
      <p:sp>
        <p:nvSpPr>
          <p:cNvPr id="61443" name="TextBox 3"/>
          <p:cNvSpPr txBox="1">
            <a:spLocks noChangeArrowheads="1"/>
          </p:cNvSpPr>
          <p:nvPr/>
        </p:nvSpPr>
        <p:spPr bwMode="auto">
          <a:xfrm>
            <a:off x="228600" y="1600200"/>
            <a:ext cx="45720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latin typeface="Arial" charset="0"/>
                <a:cs typeface="Arial" charset="0"/>
              </a:rPr>
              <a:t>Archaea</a:t>
            </a:r>
            <a:r>
              <a:rPr lang="en-US" dirty="0">
                <a:latin typeface="Arial" charset="0"/>
                <a:cs typeface="Arial" charset="0"/>
              </a:rPr>
              <a:t> differ from other living things in their cell membranes. Their are four fundamental differences between </a:t>
            </a:r>
            <a:r>
              <a:rPr lang="en-US" dirty="0" err="1">
                <a:latin typeface="Arial" charset="0"/>
                <a:cs typeface="Arial" charset="0"/>
              </a:rPr>
              <a:t>archaeal</a:t>
            </a:r>
            <a:r>
              <a:rPr lang="en-US" dirty="0">
                <a:latin typeface="Arial" charset="0"/>
                <a:cs typeface="Arial" charset="0"/>
              </a:rPr>
              <a:t> membranes and those of bacterial and eukaryotic cells: (1) chirality of glycerol, (2) ether versus ester linkage, (3) </a:t>
            </a:r>
            <a:r>
              <a:rPr lang="en-US" dirty="0" err="1">
                <a:latin typeface="Arial" charset="0"/>
                <a:cs typeface="Arial" charset="0"/>
              </a:rPr>
              <a:t>isoprenoid</a:t>
            </a:r>
            <a:r>
              <a:rPr lang="en-US" dirty="0">
                <a:latin typeface="Arial" charset="0"/>
                <a:cs typeface="Arial" charset="0"/>
              </a:rPr>
              <a:t> versus fatty acid chains, and (4) branching of side chains.</a:t>
            </a:r>
          </a:p>
        </p:txBody>
      </p:sp>
      <p:sp>
        <p:nvSpPr>
          <p:cNvPr id="61444" name="Rectangle 4"/>
          <p:cNvSpPr>
            <a:spLocks noChangeArrowheads="1"/>
          </p:cNvSpPr>
          <p:nvPr/>
        </p:nvSpPr>
        <p:spPr bwMode="auto">
          <a:xfrm>
            <a:off x="4876800" y="6324600"/>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latin typeface="Arial" charset="0"/>
              </a:rPr>
              <a:t>http://www.ucmp.berkeley.edu/archaea/archaeamm.html</a:t>
            </a:r>
          </a:p>
        </p:txBody>
      </p:sp>
    </p:spTree>
    <p:extLst>
      <p:ext uri="{BB962C8B-B14F-4D97-AF65-F5344CB8AC3E}">
        <p14:creationId xmlns:p14="http://schemas.microsoft.com/office/powerpoint/2010/main" val="356857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745E1B-176F-B544-A5DD-EF0CC8F0D500}"/>
              </a:ext>
            </a:extLst>
          </p:cNvPr>
          <p:cNvSpPr txBox="1"/>
          <p:nvPr/>
        </p:nvSpPr>
        <p:spPr>
          <a:xfrm>
            <a:off x="2438400" y="2057400"/>
            <a:ext cx="2667000" cy="461665"/>
          </a:xfrm>
          <a:prstGeom prst="rect">
            <a:avLst/>
          </a:prstGeom>
          <a:noFill/>
        </p:spPr>
        <p:txBody>
          <a:bodyPr wrap="square" rtlCol="0">
            <a:spAutoFit/>
          </a:bodyPr>
          <a:lstStyle/>
          <a:p>
            <a:r>
              <a:rPr lang="en-US" dirty="0"/>
              <a:t>STOP 2021</a:t>
            </a:r>
          </a:p>
        </p:txBody>
      </p:sp>
    </p:spTree>
    <p:extLst>
      <p:ext uri="{BB962C8B-B14F-4D97-AF65-F5344CB8AC3E}">
        <p14:creationId xmlns:p14="http://schemas.microsoft.com/office/powerpoint/2010/main" val="2618458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figun_09_p2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
            <a:ext cx="34496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cs typeface="Arial" charset="0"/>
              </a:rPr>
              <a:t>Page 252</a:t>
            </a:r>
          </a:p>
        </p:txBody>
      </p:sp>
      <p:cxnSp>
        <p:nvCxnSpPr>
          <p:cNvPr id="44035" name="Elbow Connector 8"/>
          <p:cNvCxnSpPr>
            <a:cxnSpLocks noChangeShapeType="1"/>
          </p:cNvCxnSpPr>
          <p:nvPr/>
        </p:nvCxnSpPr>
        <p:spPr bwMode="auto">
          <a:xfrm>
            <a:off x="1143000" y="2362200"/>
            <a:ext cx="990600" cy="762000"/>
          </a:xfrm>
          <a:prstGeom prst="bentConnector3">
            <a:avLst>
              <a:gd name="adj1" fmla="val 50000"/>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44036" name="TextBox 9"/>
          <p:cNvSpPr txBox="1">
            <a:spLocks noChangeArrowheads="1"/>
          </p:cNvSpPr>
          <p:nvPr/>
        </p:nvSpPr>
        <p:spPr bwMode="auto">
          <a:xfrm>
            <a:off x="228600" y="2057400"/>
            <a:ext cx="9032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vinyl </a:t>
            </a:r>
          </a:p>
          <a:p>
            <a:r>
              <a:rPr lang="en-US">
                <a:latin typeface="Arial" charset="0"/>
                <a:cs typeface="Arial" charset="0"/>
              </a:rPr>
              <a:t>ether</a:t>
            </a:r>
          </a:p>
        </p:txBody>
      </p:sp>
      <p:sp>
        <p:nvSpPr>
          <p:cNvPr id="44037" name="Rectangle 10"/>
          <p:cNvSpPr>
            <a:spLocks noChangeArrowheads="1"/>
          </p:cNvSpPr>
          <p:nvPr/>
        </p:nvSpPr>
        <p:spPr bwMode="auto">
          <a:xfrm>
            <a:off x="0" y="609600"/>
            <a:ext cx="29051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Ether-phospholipids</a:t>
            </a:r>
          </a:p>
        </p:txBody>
      </p:sp>
      <p:sp>
        <p:nvSpPr>
          <p:cNvPr id="44038" name="Rectangle 1"/>
          <p:cNvSpPr>
            <a:spLocks noChangeArrowheads="1"/>
          </p:cNvSpPr>
          <p:nvPr/>
        </p:nvSpPr>
        <p:spPr bwMode="auto">
          <a:xfrm>
            <a:off x="5105400" y="17463"/>
            <a:ext cx="42672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Plasmalogens are found nervous, immune, and cardiovascular tissue In human heart tissue, 30–40% of choline glycerophospholipids are plasmalogens.  Almost 30% of the glycerophospholipids in the adult human brain and up to 70% of myelin sheath ethanolamine glycerophospholipids are plasmalogens</a:t>
            </a:r>
          </a:p>
          <a:p>
            <a:endParaRPr lang="en-US" sz="2000">
              <a:latin typeface="Arial" charset="0"/>
              <a:cs typeface="Arial" charset="0"/>
            </a:endParaRPr>
          </a:p>
          <a:p>
            <a:r>
              <a:rPr lang="en-US" sz="2000">
                <a:latin typeface="Arial" charset="0"/>
                <a:cs typeface="Arial" charset="0"/>
              </a:rPr>
              <a:t>Although the functions of plasmalogens have not yet been fully elucidated, they can protect mammalian cells against the damaging effects of Reactive oxygen species.They have been implicated as being signaling molecules and modulators of membrane dynamics. (Wikipedia)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p:cNvSpPr txBox="1">
            <a:spLocks noChangeArrowheads="1"/>
          </p:cNvSpPr>
          <p:nvPr/>
        </p:nvSpPr>
        <p:spPr bwMode="auto">
          <a:xfrm>
            <a:off x="457200" y="152400"/>
            <a:ext cx="7772400" cy="600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latin typeface="Arial" charset="0"/>
                <a:cs typeface="Arial" charset="0"/>
              </a:rPr>
              <a:t>Sphingosine</a:t>
            </a:r>
            <a:r>
              <a:rPr lang="en-US" dirty="0">
                <a:latin typeface="Arial" charset="0"/>
                <a:cs typeface="Arial" charset="0"/>
              </a:rPr>
              <a:t> </a:t>
            </a:r>
          </a:p>
          <a:p>
            <a:r>
              <a:rPr lang="en-US" dirty="0">
                <a:latin typeface="Arial" charset="0"/>
                <a:cs typeface="Arial" charset="0"/>
              </a:rPr>
              <a:t>(2-amino-4-octadecene-1,3-diol) is an amino alcohol with an unsaturated (trans) 18-carbon hydrocarbon chain.</a:t>
            </a: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r>
              <a:rPr lang="en-US" dirty="0" err="1">
                <a:latin typeface="Arial" charset="0"/>
                <a:cs typeface="Arial" charset="0"/>
              </a:rPr>
              <a:t>Sphingolipids</a:t>
            </a:r>
            <a:r>
              <a:rPr lang="en-US" dirty="0">
                <a:latin typeface="Arial" charset="0"/>
                <a:cs typeface="Arial" charset="0"/>
              </a:rPr>
              <a:t> are phospholipids that contain </a:t>
            </a:r>
            <a:r>
              <a:rPr lang="en-US" dirty="0" err="1">
                <a:latin typeface="Arial" charset="0"/>
                <a:cs typeface="Arial" charset="0"/>
              </a:rPr>
              <a:t>sphingosine</a:t>
            </a:r>
            <a:r>
              <a:rPr lang="en-US" dirty="0">
                <a:latin typeface="Arial" charset="0"/>
                <a:cs typeface="Arial" charset="0"/>
              </a:rPr>
              <a:t>. </a:t>
            </a:r>
            <a:r>
              <a:rPr lang="en-US" dirty="0" err="1">
                <a:latin typeface="Arial" charset="0"/>
                <a:cs typeface="Arial" charset="0"/>
              </a:rPr>
              <a:t>Sphingolipids</a:t>
            </a:r>
            <a:r>
              <a:rPr lang="en-US" dirty="0">
                <a:latin typeface="Arial" charset="0"/>
                <a:cs typeface="Arial" charset="0"/>
              </a:rPr>
              <a:t> are important components of cell membranes and are used in signal transduction and cell recognition.</a:t>
            </a:r>
          </a:p>
          <a:p>
            <a:endParaRPr lang="en-US" dirty="0">
              <a:latin typeface="Arial" charset="0"/>
              <a:cs typeface="Arial" charset="0"/>
            </a:endParaRPr>
          </a:p>
          <a:p>
            <a:r>
              <a:rPr lang="en-US" dirty="0">
                <a:latin typeface="Arial" charset="0"/>
                <a:cs typeface="Arial" charset="0"/>
              </a:rPr>
              <a:t>Ceramide: a sphingosine plus a fatty acid.</a:t>
            </a:r>
          </a:p>
        </p:txBody>
      </p:sp>
      <p:pic>
        <p:nvPicPr>
          <p:cNvPr id="460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7315200" cy="192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1"/>
          <p:cNvSpPr>
            <a:spLocks noChangeArrowheads="1"/>
          </p:cNvSpPr>
          <p:nvPr/>
        </p:nvSpPr>
        <p:spPr bwMode="auto">
          <a:xfrm>
            <a:off x="1371600" y="2133600"/>
            <a:ext cx="1066800" cy="457200"/>
          </a:xfrm>
          <a:prstGeom prst="rect">
            <a:avLst/>
          </a:prstGeom>
          <a:solidFill>
            <a:schemeClr val="accent1">
              <a:alpha val="54901"/>
            </a:schemeClr>
          </a:solidFill>
          <a:ln w="9525">
            <a:solidFill>
              <a:schemeClr val="tx1"/>
            </a:solidFill>
            <a:round/>
            <a:headEnd/>
            <a:tailEnd/>
          </a:ln>
        </p:spPr>
        <p:txBody>
          <a:bodyPr/>
          <a:lstStyle/>
          <a:p>
            <a:endParaRPr lang="en-US">
              <a:latin typeface="Arial" charset="0"/>
            </a:endParaRPr>
          </a:p>
        </p:txBody>
      </p:sp>
      <p:sp>
        <p:nvSpPr>
          <p:cNvPr id="5" name="Rectangle 4"/>
          <p:cNvSpPr>
            <a:spLocks noChangeArrowheads="1"/>
          </p:cNvSpPr>
          <p:nvPr/>
        </p:nvSpPr>
        <p:spPr bwMode="auto">
          <a:xfrm>
            <a:off x="762000" y="1676400"/>
            <a:ext cx="6858000" cy="1371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figun_09_p25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47700"/>
            <a:ext cx="8531225" cy="557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252</a:t>
            </a:r>
          </a:p>
        </p:txBody>
      </p:sp>
      <p:sp>
        <p:nvSpPr>
          <p:cNvPr id="47107" name="Rectangle 1"/>
          <p:cNvSpPr>
            <a:spLocks noChangeArrowheads="1"/>
          </p:cNvSpPr>
          <p:nvPr/>
        </p:nvSpPr>
        <p:spPr bwMode="auto">
          <a:xfrm>
            <a:off x="879475" y="1295400"/>
            <a:ext cx="1752600" cy="685800"/>
          </a:xfrm>
          <a:prstGeom prst="rect">
            <a:avLst/>
          </a:prstGeom>
          <a:solidFill>
            <a:schemeClr val="accent1">
              <a:alpha val="36078"/>
            </a:schemeClr>
          </a:solidFill>
          <a:ln w="9525">
            <a:solidFill>
              <a:schemeClr val="tx1"/>
            </a:solidFill>
            <a:round/>
            <a:headEnd/>
            <a:tailEnd/>
          </a:ln>
        </p:spPr>
        <p:txBody>
          <a:bodyPr/>
          <a:lstStyle/>
          <a:p>
            <a:endParaRPr lang="en-US">
              <a:latin typeface="Arial" charset="0"/>
            </a:endParaRPr>
          </a:p>
        </p:txBody>
      </p:sp>
      <p:sp>
        <p:nvSpPr>
          <p:cNvPr id="5" name="Rectangle 4"/>
          <p:cNvSpPr>
            <a:spLocks noChangeArrowheads="1"/>
          </p:cNvSpPr>
          <p:nvPr/>
        </p:nvSpPr>
        <p:spPr bwMode="auto">
          <a:xfrm>
            <a:off x="304800" y="533400"/>
            <a:ext cx="8534400" cy="5867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1"/>
          <p:cNvSpPr>
            <a:spLocks noChangeArrowheads="1"/>
          </p:cNvSpPr>
          <p:nvPr/>
        </p:nvSpPr>
        <p:spPr bwMode="auto">
          <a:xfrm>
            <a:off x="5715000" y="1295400"/>
            <a:ext cx="2209800" cy="685800"/>
          </a:xfrm>
          <a:prstGeom prst="rect">
            <a:avLst/>
          </a:prstGeom>
          <a:solidFill>
            <a:schemeClr val="accent1">
              <a:alpha val="36078"/>
            </a:schemeClr>
          </a:solidFill>
          <a:ln w="9525">
            <a:solidFill>
              <a:schemeClr val="tx1"/>
            </a:solidFill>
            <a:round/>
            <a:headEnd/>
            <a:tailEnd/>
          </a:ln>
        </p:spPr>
        <p:txBody>
          <a:bodyPr/>
          <a:lstStyle/>
          <a:p>
            <a:endParaRPr lang="en-US">
              <a:latin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2400"/>
            <a:ext cx="914400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8770" y="1981200"/>
            <a:ext cx="3257829" cy="3581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9-7a</a:t>
            </a:r>
          </a:p>
        </p:txBody>
      </p:sp>
      <p:pic>
        <p:nvPicPr>
          <p:cNvPr id="50178" name="Picture 2" descr="fig_09_0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228600"/>
            <a:ext cx="3967162"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2" descr="fig_09_0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4754563" cy="532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52400" y="457200"/>
            <a:ext cx="4876800" cy="57150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851400" cy="223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TextBox 4"/>
          <p:cNvSpPr txBox="1">
            <a:spLocks noChangeArrowheads="1"/>
          </p:cNvSpPr>
          <p:nvPr/>
        </p:nvSpPr>
        <p:spPr bwMode="auto">
          <a:xfrm>
            <a:off x="457200" y="4495800"/>
            <a:ext cx="8686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a:latin typeface="Arial" charset="0"/>
                <a:cs typeface="Arial" charset="0"/>
              </a:rPr>
              <a:t>Cerebroside</a:t>
            </a:r>
            <a:r>
              <a:rPr lang="en-US" sz="1600" dirty="0">
                <a:latin typeface="Arial" charset="0"/>
                <a:cs typeface="Arial" charset="0"/>
              </a:rPr>
              <a:t> (</a:t>
            </a:r>
            <a:r>
              <a:rPr lang="en-US" sz="1600" dirty="0" err="1">
                <a:latin typeface="Arial" charset="0"/>
                <a:cs typeface="Arial" charset="0"/>
              </a:rPr>
              <a:t>galactoceramide</a:t>
            </a:r>
            <a:r>
              <a:rPr lang="en-US" sz="1600" dirty="0">
                <a:latin typeface="Arial" charset="0"/>
                <a:cs typeface="Arial" charset="0"/>
              </a:rPr>
              <a:t>)</a:t>
            </a:r>
          </a:p>
          <a:p>
            <a:r>
              <a:rPr lang="en-US" sz="1600" dirty="0">
                <a:latin typeface="Arial" charset="0"/>
                <a:cs typeface="Arial" charset="0"/>
              </a:rPr>
              <a:t>is a </a:t>
            </a:r>
            <a:r>
              <a:rPr lang="en-US" sz="1600" dirty="0" err="1">
                <a:latin typeface="Arial" charset="0"/>
                <a:cs typeface="Arial" charset="0"/>
              </a:rPr>
              <a:t>ceramide</a:t>
            </a:r>
            <a:r>
              <a:rPr lang="en-US" sz="1600" dirty="0">
                <a:latin typeface="Arial" charset="0"/>
                <a:cs typeface="Arial" charset="0"/>
              </a:rPr>
              <a:t> with a </a:t>
            </a:r>
            <a:r>
              <a:rPr lang="en-US" sz="1600" dirty="0" err="1">
                <a:latin typeface="Arial" charset="0"/>
                <a:cs typeface="Arial" charset="0"/>
              </a:rPr>
              <a:t>galactose</a:t>
            </a:r>
            <a:r>
              <a:rPr lang="en-US" sz="1600" dirty="0">
                <a:latin typeface="Arial" charset="0"/>
                <a:cs typeface="Arial" charset="0"/>
              </a:rPr>
              <a:t> at the 1-hydroxyl moiety.</a:t>
            </a:r>
          </a:p>
          <a:p>
            <a:endParaRPr lang="en-US" sz="1600" dirty="0">
              <a:latin typeface="Arial" charset="0"/>
              <a:cs typeface="Arial" charset="0"/>
            </a:endParaRPr>
          </a:p>
          <a:p>
            <a:r>
              <a:rPr lang="en-US" sz="1600" dirty="0" err="1">
                <a:latin typeface="Arial" charset="0"/>
                <a:cs typeface="Arial" charset="0"/>
              </a:rPr>
              <a:t>Galactocerebrosides</a:t>
            </a:r>
            <a:r>
              <a:rPr lang="en-US" sz="1600" dirty="0">
                <a:latin typeface="Arial" charset="0"/>
                <a:cs typeface="Arial" charset="0"/>
              </a:rPr>
              <a:t> are found in </a:t>
            </a:r>
            <a:r>
              <a:rPr lang="en-US" sz="1600" dirty="0" err="1">
                <a:latin typeface="Arial" charset="0"/>
                <a:cs typeface="Arial" charset="0"/>
              </a:rPr>
              <a:t>oligodendrocytes</a:t>
            </a:r>
            <a:r>
              <a:rPr lang="en-US" sz="1600" dirty="0">
                <a:latin typeface="Arial" charset="0"/>
                <a:cs typeface="Arial" charset="0"/>
              </a:rPr>
              <a:t> in the brain</a:t>
            </a:r>
          </a:p>
        </p:txBody>
      </p:sp>
      <p:pic>
        <p:nvPicPr>
          <p:cNvPr id="52227" name="Picture 2" descr="fig_09_0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
            <a:ext cx="2019300" cy="449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Box 7"/>
          <p:cNvSpPr txBox="1">
            <a:spLocks noChangeArrowheads="1"/>
          </p:cNvSpPr>
          <p:nvPr/>
        </p:nvSpPr>
        <p:spPr bwMode="auto">
          <a:xfrm>
            <a:off x="8153400" y="1676400"/>
            <a:ext cx="709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G</a:t>
            </a:r>
            <a:r>
              <a:rPr lang="en-US" baseline="-25000">
                <a:latin typeface="Arial" charset="0"/>
              </a:rPr>
              <a:t>M1</a:t>
            </a:r>
          </a:p>
        </p:txBody>
      </p:sp>
      <p:sp>
        <p:nvSpPr>
          <p:cNvPr id="7" name="Rectangle 6"/>
          <p:cNvSpPr>
            <a:spLocks noChangeArrowheads="1"/>
          </p:cNvSpPr>
          <p:nvPr/>
        </p:nvSpPr>
        <p:spPr bwMode="auto">
          <a:xfrm>
            <a:off x="152400" y="457200"/>
            <a:ext cx="5410200" cy="29718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ig_09_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317500"/>
            <a:ext cx="5003800" cy="389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Rectangle 2"/>
          <p:cNvSpPr>
            <a:spLocks noChangeArrowheads="1"/>
          </p:cNvSpPr>
          <p:nvPr/>
        </p:nvSpPr>
        <p:spPr bwMode="auto">
          <a:xfrm>
            <a:off x="152400" y="4343400"/>
            <a:ext cx="8839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A ganglioside is a ceramide and an oligosaccharide, with one or more sialic acids (e.g. n-acetylneuraminic acid) linked to the saccharide. Gangliosides are concentrated on cell surfaces with the oligosaccharides providing  recognition elements for extracellular molecules or surfaces of neighboring cells. Ganglioside are found predominantly in the nervous system where they constitute 6% of all phospholipids.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fig_09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0"/>
            <a:ext cx="4354512"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9-8</a:t>
            </a:r>
          </a:p>
        </p:txBody>
      </p:sp>
      <p:sp>
        <p:nvSpPr>
          <p:cNvPr id="55299" name="TextBox 3"/>
          <p:cNvSpPr txBox="1">
            <a:spLocks noChangeArrowheads="1"/>
          </p:cNvSpPr>
          <p:nvPr/>
        </p:nvSpPr>
        <p:spPr bwMode="auto">
          <a:xfrm>
            <a:off x="152400" y="228600"/>
            <a:ext cx="4038600" cy="5324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Roles of </a:t>
            </a:r>
            <a:r>
              <a:rPr lang="en-US" sz="2000" dirty="0" err="1">
                <a:latin typeface="Arial" charset="0"/>
                <a:cs typeface="Arial" charset="0"/>
              </a:rPr>
              <a:t>Sphingolipids</a:t>
            </a:r>
            <a:r>
              <a:rPr lang="en-US" sz="2000" dirty="0">
                <a:latin typeface="Arial" charset="0"/>
                <a:cs typeface="Arial" charset="0"/>
              </a:rPr>
              <a:t>. </a:t>
            </a:r>
          </a:p>
          <a:p>
            <a:endParaRPr lang="en-US" sz="2000" dirty="0">
              <a:latin typeface="Arial" charset="0"/>
              <a:cs typeface="Arial" charset="0"/>
            </a:endParaRPr>
          </a:p>
          <a:p>
            <a:r>
              <a:rPr lang="en-US" sz="2000" dirty="0">
                <a:latin typeface="Arial" charset="0"/>
                <a:cs typeface="Arial" charset="0"/>
              </a:rPr>
              <a:t>Myelin is insulating sheath, surrounding the axons of a neurons. </a:t>
            </a:r>
            <a:r>
              <a:rPr lang="en-US" sz="2000" dirty="0" err="1">
                <a:latin typeface="Arial" charset="0"/>
                <a:cs typeface="Arial" charset="0"/>
              </a:rPr>
              <a:t>Myelinated</a:t>
            </a:r>
            <a:r>
              <a:rPr lang="en-US" sz="2000" dirty="0">
                <a:latin typeface="Arial" charset="0"/>
                <a:cs typeface="Arial" charset="0"/>
              </a:rPr>
              <a:t> axons are white ("white matter" of the brain). Myelin is made of proteins and lipids. The primary lipid is the </a:t>
            </a:r>
            <a:r>
              <a:rPr lang="en-US" sz="2000" dirty="0" err="1">
                <a:latin typeface="Arial" charset="0"/>
                <a:cs typeface="Arial" charset="0"/>
              </a:rPr>
              <a:t>sphingolipid</a:t>
            </a:r>
            <a:r>
              <a:rPr lang="en-US" sz="2000" dirty="0">
                <a:latin typeface="Arial" charset="0"/>
                <a:cs typeface="Arial" charset="0"/>
              </a:rPr>
              <a:t> </a:t>
            </a:r>
            <a:r>
              <a:rPr lang="en-US" sz="2000" dirty="0" err="1">
                <a:latin typeface="Arial" charset="0"/>
                <a:cs typeface="Arial" charset="0"/>
              </a:rPr>
              <a:t>cerebroside</a:t>
            </a:r>
            <a:r>
              <a:rPr lang="en-US" sz="2000" dirty="0">
                <a:latin typeface="Arial" charset="0"/>
                <a:cs typeface="Arial" charset="0"/>
              </a:rPr>
              <a:t> (</a:t>
            </a:r>
            <a:r>
              <a:rPr lang="en-US" sz="2000" dirty="0" err="1">
                <a:latin typeface="Arial" charset="0"/>
                <a:cs typeface="Arial" charset="0"/>
              </a:rPr>
              <a:t>galactocerebroside</a:t>
            </a:r>
            <a:r>
              <a:rPr lang="en-US" sz="2000" dirty="0">
                <a:latin typeface="Arial" charset="0"/>
                <a:cs typeface="Arial" charset="0"/>
              </a:rPr>
              <a:t>). </a:t>
            </a:r>
            <a:r>
              <a:rPr lang="en-US" sz="2000" dirty="0" err="1">
                <a:latin typeface="Arial" charset="0"/>
                <a:cs typeface="Arial" charset="0"/>
              </a:rPr>
              <a:t>Sphingomyelin</a:t>
            </a:r>
            <a:r>
              <a:rPr lang="en-US" sz="2000" dirty="0">
                <a:latin typeface="Arial" charset="0"/>
                <a:cs typeface="Arial" charset="0"/>
              </a:rPr>
              <a:t> is also abundant. </a:t>
            </a:r>
          </a:p>
          <a:p>
            <a:endParaRPr lang="en-US" sz="2000" dirty="0">
              <a:latin typeface="Arial" charset="0"/>
              <a:cs typeface="Arial" charset="0"/>
            </a:endParaRPr>
          </a:p>
          <a:p>
            <a:r>
              <a:rPr lang="en-US" sz="2000" dirty="0">
                <a:latin typeface="Arial" charset="0"/>
                <a:cs typeface="Arial" charset="0"/>
              </a:rPr>
              <a:t>Demyelination (the loss of myelin sheath) is a defining characteristic neurodegenerative autoimmune diseases such as multiple sclerosis.</a:t>
            </a:r>
          </a:p>
        </p:txBody>
      </p:sp>
      <p:sp>
        <p:nvSpPr>
          <p:cNvPr id="55300" name="TextBox 5"/>
          <p:cNvSpPr txBox="1">
            <a:spLocks noChangeArrowheads="1"/>
          </p:cNvSpPr>
          <p:nvPr/>
        </p:nvSpPr>
        <p:spPr bwMode="auto">
          <a:xfrm>
            <a:off x="4953000" y="4495800"/>
            <a:ext cx="3657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Electron micrograph of a myelinated axon.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fig_09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58800"/>
            <a:ext cx="8531225" cy="575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9-14</a:t>
            </a:r>
          </a:p>
        </p:txBody>
      </p:sp>
      <p:sp>
        <p:nvSpPr>
          <p:cNvPr id="98307" name="TextBox 4"/>
          <p:cNvSpPr txBox="1">
            <a:spLocks noChangeArrowheads="1"/>
          </p:cNvSpPr>
          <p:nvPr/>
        </p:nvSpPr>
        <p:spPr bwMode="auto">
          <a:xfrm>
            <a:off x="6019800" y="457200"/>
            <a:ext cx="22891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two-tailed lipids</a:t>
            </a:r>
          </a:p>
        </p:txBody>
      </p:sp>
    </p:spTree>
    <p:extLst>
      <p:ext uri="{BB962C8B-B14F-4D97-AF65-F5344CB8AC3E}">
        <p14:creationId xmlns:p14="http://schemas.microsoft.com/office/powerpoint/2010/main" val="4016720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3700" y="0"/>
            <a:ext cx="5797485" cy="6858000"/>
          </a:xfrm>
          <a:prstGeom prst="rect">
            <a:avLst/>
          </a:prstGeom>
        </p:spPr>
      </p:pic>
      <p:sp>
        <p:nvSpPr>
          <p:cNvPr id="3" name="TextBox 2"/>
          <p:cNvSpPr txBox="1"/>
          <p:nvPr/>
        </p:nvSpPr>
        <p:spPr>
          <a:xfrm>
            <a:off x="7239000" y="6400800"/>
            <a:ext cx="1736811" cy="369332"/>
          </a:xfrm>
          <a:prstGeom prst="rect">
            <a:avLst/>
          </a:prstGeom>
          <a:noFill/>
        </p:spPr>
        <p:txBody>
          <a:bodyPr wrap="none" rtlCol="0">
            <a:spAutoFit/>
          </a:bodyPr>
          <a:lstStyle/>
          <a:p>
            <a:r>
              <a:rPr lang="en-US" sz="1800" dirty="0">
                <a:latin typeface="Arial"/>
                <a:cs typeface="Arial"/>
              </a:rPr>
              <a:t>From </a:t>
            </a:r>
            <a:r>
              <a:rPr lang="en-US" sz="1800" dirty="0" err="1">
                <a:latin typeface="Arial"/>
                <a:cs typeface="Arial"/>
              </a:rPr>
              <a:t>wikipedia</a:t>
            </a:r>
            <a:endParaRPr lang="en-US" sz="1800" dirty="0">
              <a:latin typeface="Arial"/>
              <a:cs typeface="Arial"/>
            </a:endParaRPr>
          </a:p>
        </p:txBody>
      </p:sp>
    </p:spTree>
    <p:extLst>
      <p:ext uri="{BB962C8B-B14F-4D97-AF65-F5344CB8AC3E}">
        <p14:creationId xmlns:p14="http://schemas.microsoft.com/office/powerpoint/2010/main" val="1528239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fig_09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0"/>
            <a:ext cx="5916612"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extBox 3"/>
          <p:cNvSpPr txBox="1">
            <a:spLocks noChangeArrowheads="1"/>
          </p:cNvSpPr>
          <p:nvPr/>
        </p:nvSpPr>
        <p:spPr bwMode="auto">
          <a:xfrm>
            <a:off x="0" y="2438400"/>
            <a:ext cx="9144000"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sz="1800">
                <a:latin typeface="Arial" charset="0"/>
                <a:cs typeface="Arial" charset="0"/>
              </a:rPr>
              <a:t> Phospholipase A</a:t>
            </a:r>
          </a:p>
          <a:p>
            <a:r>
              <a:rPr lang="en-US" sz="1800">
                <a:latin typeface="Arial" charset="0"/>
                <a:cs typeface="Arial" charset="0"/>
              </a:rPr>
              <a:t>         o Phospholipase A1 - cleaves the SN-1 acyl chain</a:t>
            </a:r>
            <a:br>
              <a:rPr lang="en-US" sz="1800">
                <a:latin typeface="Arial" charset="0"/>
                <a:cs typeface="Arial" charset="0"/>
              </a:rPr>
            </a:br>
            <a:r>
              <a:rPr lang="en-US" sz="1800">
                <a:latin typeface="Arial" charset="0"/>
                <a:cs typeface="Arial" charset="0"/>
              </a:rPr>
              <a:t>         o Phospholipase A2 - cleaves the SN-2 acyl chain</a:t>
            </a:r>
          </a:p>
          <a:p>
            <a:pPr>
              <a:buFont typeface="Arial" charset="0"/>
              <a:buChar char="•"/>
            </a:pPr>
            <a:r>
              <a:rPr lang="en-US" sz="1800">
                <a:latin typeface="Arial" charset="0"/>
                <a:cs typeface="Arial" charset="0"/>
              </a:rPr>
              <a:t> Phospholipase B (lysophospholipase) - cleaves both SN-1 and SN-2 acyl chains.</a:t>
            </a:r>
          </a:p>
          <a:p>
            <a:pPr>
              <a:buFont typeface="Arial" charset="0"/>
              <a:buChar char="•"/>
            </a:pPr>
            <a:r>
              <a:rPr lang="en-US" sz="1800">
                <a:latin typeface="Arial" charset="0"/>
                <a:cs typeface="Arial" charset="0"/>
              </a:rPr>
              <a:t> Phospholipase C - cleaves before the phosphate, releasing diacylglycerol and a phosphate-containing head group. Phospholipase Cs play a central role in signal transduction, releasing the second messenger inositol triphosphate.</a:t>
            </a:r>
          </a:p>
          <a:p>
            <a:pPr>
              <a:buFont typeface="Arial" charset="0"/>
              <a:buChar char="•"/>
            </a:pPr>
            <a:r>
              <a:rPr lang="en-US" sz="1800">
                <a:latin typeface="Arial" charset="0"/>
                <a:cs typeface="Arial" charset="0"/>
              </a:rPr>
              <a:t> Phospholipase D - cleaves after the phosphate, releasing phosphatidic acid and an alcohol.</a:t>
            </a:r>
          </a:p>
          <a:p>
            <a:pPr>
              <a:buFont typeface="Arial" charset="0"/>
              <a:buChar char="•"/>
            </a:pPr>
            <a:r>
              <a:rPr lang="en-US" sz="1800">
                <a:latin typeface="Arial" charset="0"/>
                <a:cs typeface="Arial" charset="0"/>
              </a:rPr>
              <a:t> Phospolipase A2, in the venom of the bees and viper snakes, acts on intact lecithin molecule and hydrolyses the fatty acid on 2-carbon atom. One of the products is lysophosphatidylcholine and fatty acid.</a:t>
            </a:r>
          </a:p>
        </p:txBody>
      </p:sp>
      <p:sp>
        <p:nvSpPr>
          <p:cNvPr id="57348" name="TextBox 4"/>
          <p:cNvSpPr txBox="1">
            <a:spLocks noChangeArrowheads="1"/>
          </p:cNvSpPr>
          <p:nvPr/>
        </p:nvSpPr>
        <p:spPr bwMode="auto">
          <a:xfrm>
            <a:off x="0" y="228600"/>
            <a:ext cx="27432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Phospholipases: Enzymes that hydrolyze phospholipids into fatty acids and modified glycerol.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fig_09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909637"/>
            <a:ext cx="5057775" cy="533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TextBox 3"/>
          <p:cNvSpPr txBox="1">
            <a:spLocks noChangeArrowheads="1"/>
          </p:cNvSpPr>
          <p:nvPr/>
        </p:nvSpPr>
        <p:spPr bwMode="auto">
          <a:xfrm>
            <a:off x="228600" y="381000"/>
            <a:ext cx="3581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Phospolipase A2 (from venom of the bees and viper snakes) bound to a substrate molecule (a phospholipid)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p:cNvSpPr txBox="1">
            <a:spLocks noChangeArrowheads="1"/>
          </p:cNvSpPr>
          <p:nvPr/>
        </p:nvSpPr>
        <p:spPr bwMode="auto">
          <a:xfrm>
            <a:off x="533400" y="762000"/>
            <a:ext cx="7924800" cy="409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Steroids</a:t>
            </a:r>
          </a:p>
          <a:p>
            <a:endParaRPr lang="en-US" sz="2000">
              <a:latin typeface="Arial" charset="0"/>
              <a:cs typeface="Arial" charset="0"/>
            </a:endParaRPr>
          </a:p>
          <a:p>
            <a:r>
              <a:rPr lang="en-US" sz="2000">
                <a:latin typeface="Arial" charset="0"/>
                <a:cs typeface="Arial" charset="0"/>
              </a:rPr>
              <a:t>A steroid is composed of four fused cycloalkane rings. Cholesterol, estradiol, cortisone and testosterone, dexamethasone are steroids.</a:t>
            </a:r>
          </a:p>
          <a:p>
            <a:endParaRPr lang="en-US" sz="2000">
              <a:latin typeface="Arial" charset="0"/>
              <a:cs typeface="Arial" charset="0"/>
            </a:endParaRPr>
          </a:p>
          <a:p>
            <a:r>
              <a:rPr lang="en-US" sz="2000">
                <a:latin typeface="Arial" charset="0"/>
                <a:cs typeface="Arial" charset="0"/>
              </a:rPr>
              <a:t>The core of a steroid is formed by three cyclohexane rings (designated as rings A, B, and C) and a cyclopentane ring (the D ring). Different steroids have different functional groups attached to this four ring core and have various oxidation states of the rings. </a:t>
            </a:r>
          </a:p>
          <a:p>
            <a:endParaRPr lang="en-US" sz="2000">
              <a:latin typeface="Arial" charset="0"/>
              <a:cs typeface="Arial" charset="0"/>
            </a:endParaRPr>
          </a:p>
          <a:p>
            <a:r>
              <a:rPr lang="en-US" sz="2000">
                <a:latin typeface="Arial" charset="0"/>
                <a:cs typeface="Arial" charset="0"/>
              </a:rPr>
              <a:t>Hundreds of different steroids are found in plants, animals, and fungi. </a:t>
            </a:r>
          </a:p>
          <a:p>
            <a:endParaRPr lang="en-US" sz="2000">
              <a:latin typeface="Arial" charset="0"/>
              <a:cs typeface="Arial" charset="0"/>
            </a:endParaRPr>
          </a:p>
        </p:txBody>
      </p:sp>
      <p:pic>
        <p:nvPicPr>
          <p:cNvPr id="624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95800"/>
            <a:ext cx="268605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Picture 2" descr="figun_09_p25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724400"/>
            <a:ext cx="3554413"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8" name="TextBox 9"/>
          <p:cNvSpPr txBox="1">
            <a:spLocks noChangeArrowheads="1"/>
          </p:cNvSpPr>
          <p:nvPr/>
        </p:nvSpPr>
        <p:spPr bwMode="auto">
          <a:xfrm>
            <a:off x="5791200" y="4724400"/>
            <a:ext cx="1447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Cortisone</a:t>
            </a:r>
          </a:p>
        </p:txBody>
      </p:sp>
      <p:sp>
        <p:nvSpPr>
          <p:cNvPr id="6" name="Rectangle 5"/>
          <p:cNvSpPr>
            <a:spLocks noChangeArrowheads="1"/>
          </p:cNvSpPr>
          <p:nvPr/>
        </p:nvSpPr>
        <p:spPr bwMode="auto">
          <a:xfrm>
            <a:off x="1066800" y="4572000"/>
            <a:ext cx="2743200" cy="1600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ig_09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656" y="533400"/>
            <a:ext cx="5179344"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9-10</a:t>
            </a:r>
          </a:p>
        </p:txBody>
      </p:sp>
      <p:sp>
        <p:nvSpPr>
          <p:cNvPr id="64515" name="TextBox 3"/>
          <p:cNvSpPr txBox="1">
            <a:spLocks noChangeArrowheads="1"/>
          </p:cNvSpPr>
          <p:nvPr/>
        </p:nvSpPr>
        <p:spPr bwMode="auto">
          <a:xfrm>
            <a:off x="0" y="228600"/>
            <a:ext cx="38100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sz="1800" dirty="0">
                <a:latin typeface="Arial" charset="0"/>
                <a:cs typeface="Arial" charset="0"/>
              </a:rPr>
              <a:t>Cholesterol composes 30-40% (</a:t>
            </a:r>
            <a:r>
              <a:rPr lang="en-US" sz="1800" dirty="0" err="1">
                <a:latin typeface="Arial" charset="0"/>
                <a:cs typeface="Arial" charset="0"/>
              </a:rPr>
              <a:t>mol</a:t>
            </a:r>
            <a:r>
              <a:rPr lang="en-US" sz="1800" dirty="0">
                <a:latin typeface="Arial" charset="0"/>
                <a:cs typeface="Arial" charset="0"/>
              </a:rPr>
              <a:t>/</a:t>
            </a:r>
            <a:r>
              <a:rPr lang="en-US" sz="1800" dirty="0" err="1">
                <a:latin typeface="Arial" charset="0"/>
                <a:cs typeface="Arial" charset="0"/>
              </a:rPr>
              <a:t>mol</a:t>
            </a:r>
            <a:r>
              <a:rPr lang="en-US" sz="1800" dirty="0">
                <a:latin typeface="Arial" charset="0"/>
                <a:cs typeface="Arial" charset="0"/>
              </a:rPr>
              <a:t>) of animal membrane lipids.</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modulates membrane permeability and fluidity.</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A high level of serum cholesterol is an indicator for cardiovascular disease.</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is a precursor of steroid hormones in </a:t>
            </a:r>
            <a:r>
              <a:rPr lang="en-US" sz="1800" dirty="0" err="1">
                <a:latin typeface="Arial" charset="0"/>
                <a:cs typeface="Arial" charset="0"/>
              </a:rPr>
              <a:t>mammels</a:t>
            </a:r>
            <a:r>
              <a:rPr lang="en-US" sz="1800" dirty="0">
                <a:latin typeface="Arial" charset="0"/>
                <a:cs typeface="Arial" charset="0"/>
              </a:rPr>
              <a:t>.</a:t>
            </a:r>
          </a:p>
        </p:txBody>
      </p:sp>
      <p:sp>
        <p:nvSpPr>
          <p:cNvPr id="5" name="Rectangle 4"/>
          <p:cNvSpPr>
            <a:spLocks noChangeArrowheads="1"/>
          </p:cNvSpPr>
          <p:nvPr/>
        </p:nvSpPr>
        <p:spPr bwMode="auto">
          <a:xfrm>
            <a:off x="3886200" y="533400"/>
            <a:ext cx="5257800" cy="4419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figun_09_p25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15900"/>
            <a:ext cx="5181600" cy="435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254</a:t>
            </a:r>
          </a:p>
        </p:txBody>
      </p:sp>
      <p:sp>
        <p:nvSpPr>
          <p:cNvPr id="66563" name="TextBox 4"/>
          <p:cNvSpPr txBox="1">
            <a:spLocks noChangeArrowheads="1"/>
          </p:cNvSpPr>
          <p:nvPr/>
        </p:nvSpPr>
        <p:spPr bwMode="auto">
          <a:xfrm>
            <a:off x="304800" y="5181600"/>
            <a:ext cx="8534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Here is gratuitous structure contained in Voet, Voet and Pratt, with no explanation of function or importance. Ignore it.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09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317500"/>
            <a:ext cx="608171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09_1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622300"/>
            <a:ext cx="3736975" cy="394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Rectangle 3"/>
          <p:cNvSpPr>
            <a:spLocks noChangeArrowheads="1"/>
          </p:cNvSpPr>
          <p:nvPr/>
        </p:nvSpPr>
        <p:spPr bwMode="auto">
          <a:xfrm>
            <a:off x="0" y="1066800"/>
            <a:ext cx="457200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800">
                <a:latin typeface="Arial" charset="0"/>
                <a:cs typeface="Arial" charset="0"/>
              </a:rPr>
              <a:t>Cortisol is a steroid hormone, or a glucocorticoid, produced by the adrenal gland. It is released in response to stress, to increase blood sugar by stimulating gluconeogenesis, which is the breakdown of protein and fat to provide metabolites that can be converted to glucose.</a:t>
            </a:r>
          </a:p>
          <a:p>
            <a:endParaRPr lang="en-US" sz="1800">
              <a:latin typeface="Arial" charset="0"/>
              <a:cs typeface="Arial" charset="0"/>
            </a:endParaRPr>
          </a:p>
          <a:p>
            <a:r>
              <a:rPr lang="en-US" sz="1800">
                <a:latin typeface="Arial" charset="0"/>
                <a:cs typeface="Arial" charset="0"/>
              </a:rPr>
              <a:t>Your brain needs glucose. If you skip breakfast (ensuring your glycogen stores are depleted) and engage in sustained exercise (1) your insulin levels will fall, (2) your body will secrete of glucagon, adrenaline, growth hormone and cortisol.  You will feel bad. After a while you will pass out.</a:t>
            </a:r>
          </a:p>
          <a:p>
            <a:endParaRPr lang="en-US" sz="1800">
              <a:latin typeface="Arial" charset="0"/>
              <a:cs typeface="Arial" charset="0"/>
            </a:endParaRPr>
          </a:p>
          <a:p>
            <a:r>
              <a:rPr lang="en-US" sz="1800">
                <a:latin typeface="Arial" charset="0"/>
                <a:cs typeface="Arial" charset="0"/>
              </a:rPr>
              <a:t>So eat breakfast.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09_11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317500"/>
            <a:ext cx="4440237"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TextBox 3"/>
          <p:cNvSpPr txBox="1">
            <a:spLocks noChangeArrowheads="1"/>
          </p:cNvSpPr>
          <p:nvPr/>
        </p:nvSpPr>
        <p:spPr bwMode="auto">
          <a:xfrm>
            <a:off x="304800" y="228600"/>
            <a:ext cx="3886200" cy="618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Testosterone is found in most vertebrates. In mammals, testosterone is primarily secreted in the testes of males and the ovaries of females. </a:t>
            </a:r>
            <a:r>
              <a:rPr lang="en-US" sz="1800">
                <a:latin typeface="Arial" charset="0"/>
                <a:cs typeface="Arial" charset="0"/>
              </a:rPr>
              <a:t>Testosterone is the principal male sex hormone. Testosterone plays a key role in the development of male reproductive tissues, and promotes increased muscle, bone mass and the growth of body-hair.</a:t>
            </a:r>
          </a:p>
          <a:p>
            <a:endParaRPr lang="en-US" sz="1800" dirty="0">
              <a:latin typeface="Arial" charset="0"/>
              <a:cs typeface="Arial" charset="0"/>
            </a:endParaRPr>
          </a:p>
          <a:p>
            <a:r>
              <a:rPr lang="en-US" sz="1800" dirty="0">
                <a:latin typeface="Arial" charset="0"/>
                <a:cs typeface="Arial" charset="0"/>
              </a:rPr>
              <a:t>An androgen is a compound, usually a steroid hormone, that stimulates or controls the development and maintenance of male characteristics in vertebrates by binding to androgen receptors. </a:t>
            </a:r>
          </a:p>
          <a:p>
            <a:endParaRPr lang="en-US" sz="1800" dirty="0">
              <a:latin typeface="Arial" charset="0"/>
              <a:cs typeface="Arial" charset="0"/>
            </a:endParaRPr>
          </a:p>
          <a:p>
            <a:r>
              <a:rPr lang="en-US" sz="1800" dirty="0">
                <a:latin typeface="Arial" charset="0"/>
                <a:cs typeface="Arial" charset="0"/>
              </a:rPr>
              <a:t>An anabolic is a compound that promotes anabolism (cell growth).</a:t>
            </a:r>
          </a:p>
          <a:p>
            <a:endParaRPr lang="en-US" sz="1800" dirty="0">
              <a:latin typeface="Arial" charset="0"/>
              <a:cs typeface="Arial" charset="0"/>
            </a:endParaRPr>
          </a:p>
        </p:txBody>
      </p:sp>
      <p:sp>
        <p:nvSpPr>
          <p:cNvPr id="72707" name="TextBox 4"/>
          <p:cNvSpPr txBox="1">
            <a:spLocks noChangeArrowheads="1"/>
          </p:cNvSpPr>
          <p:nvPr/>
        </p:nvSpPr>
        <p:spPr bwMode="auto">
          <a:xfrm>
            <a:off x="5715000" y="4724400"/>
            <a:ext cx="31369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latin typeface="Arial" charset="0"/>
                <a:cs typeface="Arial" charset="0"/>
              </a:rPr>
              <a:t>(and an anabolic)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76200"/>
            <a:ext cx="4343400"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4" name="TextBox 2"/>
          <p:cNvSpPr txBox="1">
            <a:spLocks noChangeArrowheads="1"/>
          </p:cNvSpPr>
          <p:nvPr/>
        </p:nvSpPr>
        <p:spPr bwMode="auto">
          <a:xfrm>
            <a:off x="4191000" y="152400"/>
            <a:ext cx="3200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latin typeface="Arial" charset="0"/>
                <a:cs typeface="Arial" charset="0"/>
              </a:rPr>
              <a:t>Methandrostenolone (Dianabol)</a:t>
            </a:r>
          </a:p>
        </p:txBody>
      </p:sp>
      <p:pic>
        <p:nvPicPr>
          <p:cNvPr id="747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1938" y="2667000"/>
            <a:ext cx="380206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14800"/>
            <a:ext cx="38227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Box 7"/>
          <p:cNvSpPr txBox="1">
            <a:spLocks noChangeArrowheads="1"/>
          </p:cNvSpPr>
          <p:nvPr/>
        </p:nvSpPr>
        <p:spPr bwMode="auto">
          <a:xfrm>
            <a:off x="304800" y="4262438"/>
            <a:ext cx="162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Stanozolol</a:t>
            </a:r>
          </a:p>
        </p:txBody>
      </p:sp>
      <p:sp>
        <p:nvSpPr>
          <p:cNvPr id="74758" name="TextBox 8"/>
          <p:cNvSpPr txBox="1">
            <a:spLocks noChangeArrowheads="1"/>
          </p:cNvSpPr>
          <p:nvPr/>
        </p:nvSpPr>
        <p:spPr bwMode="auto">
          <a:xfrm>
            <a:off x="4572000" y="3271838"/>
            <a:ext cx="17764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Nandrolone</a:t>
            </a:r>
          </a:p>
        </p:txBody>
      </p:sp>
      <p:sp>
        <p:nvSpPr>
          <p:cNvPr id="74759" name="TextBox 9"/>
          <p:cNvSpPr txBox="1">
            <a:spLocks noChangeArrowheads="1"/>
          </p:cNvSpPr>
          <p:nvPr/>
        </p:nvSpPr>
        <p:spPr bwMode="auto">
          <a:xfrm>
            <a:off x="228600" y="914400"/>
            <a:ext cx="43338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To be a professional baseball player, </a:t>
            </a:r>
          </a:p>
          <a:p>
            <a:r>
              <a:rPr lang="en-US" sz="2000">
                <a:latin typeface="Arial" charset="0"/>
                <a:cs typeface="Arial" charset="0"/>
              </a:rPr>
              <a:t>take anabolic steroids.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175"/>
            <a:ext cx="5816600" cy="715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09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7688" y="0"/>
            <a:ext cx="3516312"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ChangeArrowheads="1"/>
          </p:cNvSpPr>
          <p:nvPr/>
        </p:nvSpPr>
        <p:spPr bwMode="auto">
          <a:xfrm>
            <a:off x="0" y="0"/>
            <a:ext cx="5562600" cy="714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600"/>
              </a:spcAft>
            </a:pPr>
            <a:r>
              <a:rPr lang="en-US" sz="1800" u="sng" dirty="0">
                <a:latin typeface="Arial" charset="0"/>
                <a:cs typeface="Arial" charset="0"/>
              </a:rPr>
              <a:t>A Small Sample of Confirmed Anabolic Steroid Users</a:t>
            </a:r>
          </a:p>
          <a:p>
            <a:pPr>
              <a:spcAft>
                <a:spcPts val="600"/>
              </a:spcAft>
            </a:pPr>
            <a:r>
              <a:rPr lang="en-US" sz="1800" dirty="0">
                <a:latin typeface="Arial" charset="0"/>
                <a:cs typeface="Arial" charset="0"/>
              </a:rPr>
              <a:t>Mark McGwire (Oakland Athletics, St. Louis Cardinals)</a:t>
            </a:r>
          </a:p>
          <a:p>
            <a:pPr>
              <a:spcAft>
                <a:spcPts val="600"/>
              </a:spcAft>
            </a:pPr>
            <a:r>
              <a:rPr lang="en-US" sz="1800" dirty="0">
                <a:latin typeface="Arial" charset="0"/>
                <a:cs typeface="Arial" charset="0"/>
              </a:rPr>
              <a:t>Roger Clemens (New York Yankees)</a:t>
            </a:r>
          </a:p>
          <a:p>
            <a:pPr>
              <a:spcAft>
                <a:spcPts val="600"/>
              </a:spcAft>
            </a:pPr>
            <a:r>
              <a:rPr lang="en-US" sz="1800" dirty="0">
                <a:latin typeface="Arial" charset="0"/>
                <a:cs typeface="Arial" charset="0"/>
              </a:rPr>
              <a:t>Barry Bonds (Giants/Pirates)</a:t>
            </a:r>
          </a:p>
          <a:p>
            <a:pPr>
              <a:spcAft>
                <a:spcPts val="600"/>
              </a:spcAft>
            </a:pPr>
            <a:r>
              <a:rPr lang="en-US" sz="1800" dirty="0">
                <a:latin typeface="Arial" charset="0"/>
                <a:cs typeface="Arial" charset="0"/>
              </a:rPr>
              <a:t>Jose Canseco (Oakland A's, Texas Rangers, </a:t>
            </a:r>
            <a:r>
              <a:rPr lang="en-US" sz="1800" dirty="0" err="1">
                <a:latin typeface="Arial" charset="0"/>
                <a:cs typeface="Arial" charset="0"/>
              </a:rPr>
              <a:t>etc</a:t>
            </a:r>
            <a:r>
              <a:rPr lang="en-US" sz="1800" dirty="0">
                <a:latin typeface="Arial" charset="0"/>
                <a:cs typeface="Arial" charset="0"/>
              </a:rPr>
              <a:t>)</a:t>
            </a:r>
          </a:p>
          <a:p>
            <a:pPr>
              <a:spcAft>
                <a:spcPts val="600"/>
              </a:spcAft>
            </a:pPr>
            <a:r>
              <a:rPr lang="en-US" sz="1800" dirty="0">
                <a:latin typeface="Arial" charset="0"/>
                <a:cs typeface="Arial" charset="0"/>
              </a:rPr>
              <a:t>Alex Rodriguez (Seattle Mariners, Texas Rangers, etc.)</a:t>
            </a:r>
          </a:p>
          <a:p>
            <a:pPr>
              <a:spcAft>
                <a:spcPts val="600"/>
              </a:spcAft>
            </a:pPr>
            <a:r>
              <a:rPr lang="en-US" sz="1800" dirty="0">
                <a:latin typeface="Arial" charset="0"/>
                <a:cs typeface="Arial" charset="0"/>
              </a:rPr>
              <a:t>Arnold Schwarzenegger (Body builder)</a:t>
            </a:r>
          </a:p>
          <a:p>
            <a:pPr>
              <a:spcAft>
                <a:spcPts val="600"/>
              </a:spcAft>
            </a:pPr>
            <a:r>
              <a:rPr lang="en-US" sz="1800" dirty="0">
                <a:latin typeface="Arial" charset="0"/>
                <a:cs typeface="Arial" charset="0"/>
              </a:rPr>
              <a:t>Marion Jones (America Sprinter, 2000 Olympic 3 gold, 2 bronze)</a:t>
            </a:r>
          </a:p>
          <a:p>
            <a:pPr>
              <a:spcAft>
                <a:spcPts val="600"/>
              </a:spcAft>
            </a:pPr>
            <a:r>
              <a:rPr lang="en-US" sz="1800" dirty="0">
                <a:latin typeface="Arial" charset="0"/>
                <a:cs typeface="Arial" charset="0"/>
              </a:rPr>
              <a:t>Maurice Greene (America Sprinter, 2000 Olympic 2 gold, 2004 Olympic silver and bronze)</a:t>
            </a:r>
          </a:p>
          <a:p>
            <a:pPr>
              <a:spcAft>
                <a:spcPts val="600"/>
              </a:spcAft>
            </a:pPr>
            <a:r>
              <a:rPr lang="en-US" sz="1800" dirty="0">
                <a:latin typeface="Arial" charset="0"/>
                <a:cs typeface="Arial" charset="0"/>
              </a:rPr>
              <a:t>Ben Johnson (Canadian sprinter, 1988 Olympic gold)</a:t>
            </a:r>
          </a:p>
          <a:p>
            <a:pPr>
              <a:spcAft>
                <a:spcPts val="600"/>
              </a:spcAft>
            </a:pPr>
            <a:r>
              <a:rPr lang="en-US" sz="1800" dirty="0" err="1">
                <a:latin typeface="Arial" charset="0"/>
                <a:cs typeface="Arial" charset="0"/>
              </a:rPr>
              <a:t>Linford</a:t>
            </a:r>
            <a:r>
              <a:rPr lang="en-US" sz="1800" dirty="0">
                <a:latin typeface="Arial" charset="0"/>
                <a:cs typeface="Arial" charset="0"/>
              </a:rPr>
              <a:t> Christie, (British sprinter, 1992 Olympic gold)</a:t>
            </a:r>
          </a:p>
          <a:p>
            <a:pPr>
              <a:spcAft>
                <a:spcPts val="600"/>
              </a:spcAft>
            </a:pPr>
            <a:r>
              <a:rPr lang="en-US" sz="1800" dirty="0">
                <a:latin typeface="Arial" charset="0"/>
                <a:cs typeface="Arial" charset="0"/>
              </a:rPr>
              <a:t>Royce Gracie (mixed martial arts)</a:t>
            </a:r>
          </a:p>
          <a:p>
            <a:pPr>
              <a:spcAft>
                <a:spcPts val="600"/>
              </a:spcAft>
            </a:pPr>
            <a:r>
              <a:rPr lang="en-US" sz="1800" dirty="0" err="1">
                <a:latin typeface="Arial" charset="0"/>
                <a:cs typeface="Arial" charset="0"/>
              </a:rPr>
              <a:t>Shoaib</a:t>
            </a:r>
            <a:r>
              <a:rPr lang="en-US" sz="1800" dirty="0">
                <a:latin typeface="Arial" charset="0"/>
                <a:cs typeface="Arial" charset="0"/>
              </a:rPr>
              <a:t> </a:t>
            </a:r>
            <a:r>
              <a:rPr lang="en-US" sz="1800" dirty="0" err="1">
                <a:latin typeface="Arial" charset="0"/>
                <a:cs typeface="Arial" charset="0"/>
              </a:rPr>
              <a:t>Akhtar</a:t>
            </a:r>
            <a:r>
              <a:rPr lang="en-US" sz="1800" dirty="0">
                <a:latin typeface="Arial" charset="0"/>
                <a:cs typeface="Arial" charset="0"/>
              </a:rPr>
              <a:t> (a Pakistani cricketer)</a:t>
            </a:r>
          </a:p>
          <a:p>
            <a:pPr>
              <a:spcAft>
                <a:spcPts val="600"/>
              </a:spcAft>
            </a:pPr>
            <a:r>
              <a:rPr lang="en-US" sz="1800" dirty="0">
                <a:latin typeface="Arial" charset="0"/>
                <a:cs typeface="Arial" charset="0"/>
              </a:rPr>
              <a:t>Mohammed </a:t>
            </a:r>
            <a:r>
              <a:rPr lang="en-US" sz="1800" dirty="0" err="1">
                <a:latin typeface="Arial" charset="0"/>
                <a:cs typeface="Arial" charset="0"/>
              </a:rPr>
              <a:t>Asif</a:t>
            </a:r>
            <a:r>
              <a:rPr lang="en-US" sz="1800" dirty="0">
                <a:latin typeface="Arial" charset="0"/>
                <a:cs typeface="Arial" charset="0"/>
              </a:rPr>
              <a:t> (another Pakistani cricketer)</a:t>
            </a:r>
          </a:p>
          <a:p>
            <a:pPr>
              <a:spcAft>
                <a:spcPts val="600"/>
              </a:spcAft>
            </a:pPr>
            <a:r>
              <a:rPr lang="en-US" sz="1800" dirty="0">
                <a:latin typeface="Arial" charset="0"/>
                <a:cs typeface="Arial" charset="0"/>
              </a:rPr>
              <a:t>Sean </a:t>
            </a:r>
            <a:r>
              <a:rPr lang="en-US" sz="1800" dirty="0" err="1">
                <a:latin typeface="Arial" charset="0"/>
                <a:cs typeface="Arial" charset="0"/>
              </a:rPr>
              <a:t>Sherk</a:t>
            </a:r>
            <a:r>
              <a:rPr lang="en-US" sz="1800" dirty="0">
                <a:latin typeface="Arial" charset="0"/>
                <a:cs typeface="Arial" charset="0"/>
              </a:rPr>
              <a:t> (Lightweight Champion)</a:t>
            </a:r>
          </a:p>
          <a:p>
            <a:pPr>
              <a:spcAft>
                <a:spcPts val="600"/>
              </a:spcAft>
            </a:pPr>
            <a:r>
              <a:rPr lang="en-US" sz="1800" dirty="0" err="1">
                <a:latin typeface="Arial" charset="0"/>
                <a:cs typeface="Arial" charset="0"/>
              </a:rPr>
              <a:t>Petr</a:t>
            </a:r>
            <a:r>
              <a:rPr lang="en-US" sz="1800" dirty="0">
                <a:latin typeface="Arial" charset="0"/>
                <a:cs typeface="Arial" charset="0"/>
              </a:rPr>
              <a:t> </a:t>
            </a:r>
            <a:r>
              <a:rPr lang="en-US" sz="1800" dirty="0" err="1">
                <a:latin typeface="Arial" charset="0"/>
                <a:cs typeface="Arial" charset="0"/>
              </a:rPr>
              <a:t>Korda</a:t>
            </a:r>
            <a:r>
              <a:rPr lang="en-US" sz="1800" dirty="0">
                <a:latin typeface="Arial" charset="0"/>
                <a:cs typeface="Arial" charset="0"/>
              </a:rPr>
              <a:t> (tennis)</a:t>
            </a:r>
          </a:p>
          <a:p>
            <a:pPr>
              <a:spcAft>
                <a:spcPts val="600"/>
              </a:spcAft>
            </a:pPr>
            <a:endParaRPr lang="en-US" sz="1800" dirty="0">
              <a:latin typeface="Arial" charset="0"/>
              <a:cs typeface="Arial" charset="0"/>
            </a:endParaRPr>
          </a:p>
        </p:txBody>
      </p:sp>
      <p:pic>
        <p:nvPicPr>
          <p:cNvPr id="757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2667000"/>
            <a:ext cx="3505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fig_09_11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4843463" cy="494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2" name="TextBox 3"/>
          <p:cNvSpPr txBox="1">
            <a:spLocks noChangeArrowheads="1"/>
          </p:cNvSpPr>
          <p:nvPr/>
        </p:nvSpPr>
        <p:spPr bwMode="auto">
          <a:xfrm>
            <a:off x="76200" y="685800"/>
            <a:ext cx="38100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Aldosterone increases the absorption of sodium ions and water, and the secretion potassium ions from the kidneys, therefore increasing blood volume and pressure. Drugs that interfere with the secretion or action are antihypertensives.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fig_09_11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304800"/>
            <a:ext cx="38989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0" name="Rectangle 3"/>
          <p:cNvSpPr>
            <a:spLocks noChangeArrowheads="1"/>
          </p:cNvSpPr>
          <p:nvPr/>
        </p:nvSpPr>
        <p:spPr bwMode="auto">
          <a:xfrm>
            <a:off x="228600" y="381000"/>
            <a:ext cx="40386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Estradiol is the predominant female sex hormone driving development of secondary sex characteristics. During pregnancy, estradiol is supplemented by placental production. Post menopausal women lose bone mass due to low estradiol.</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figun_09_p25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47236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TextBox 3"/>
          <p:cNvSpPr txBox="1">
            <a:spLocks noChangeArrowheads="1"/>
          </p:cNvSpPr>
          <p:nvPr/>
        </p:nvSpPr>
        <p:spPr bwMode="auto">
          <a:xfrm>
            <a:off x="457200" y="3564791"/>
            <a:ext cx="8382000"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7-Dehydrocholesterol is photo-synthetically (270–290 nm) converted (breaking the B-ring) to vitamin D3 (</a:t>
            </a:r>
            <a:r>
              <a:rPr lang="en-US" sz="1600" dirty="0" err="1">
                <a:latin typeface="Arial" charset="0"/>
                <a:cs typeface="Arial" charset="0"/>
              </a:rPr>
              <a:t>cholecalciferol</a:t>
            </a:r>
            <a:r>
              <a:rPr lang="en-US" sz="1600" dirty="0">
                <a:latin typeface="Arial" charset="0"/>
                <a:cs typeface="Arial" charset="0"/>
              </a:rPr>
              <a:t>) in the epidermis (skin). This is a </a:t>
            </a:r>
            <a:r>
              <a:rPr lang="en-US" sz="1600" i="1" dirty="0">
                <a:latin typeface="Arial" charset="0"/>
                <a:cs typeface="Arial" charset="0"/>
              </a:rPr>
              <a:t>non-enzymatic</a:t>
            </a:r>
            <a:r>
              <a:rPr lang="en-US" sz="1600" dirty="0">
                <a:latin typeface="Arial" charset="0"/>
                <a:cs typeface="Arial" charset="0"/>
              </a:rPr>
              <a:t> reaction.</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photo-synthetically converted to vitamin D2 (</a:t>
            </a:r>
            <a:r>
              <a:rPr lang="en-US" sz="1600" dirty="0" err="1">
                <a:latin typeface="Arial" charset="0"/>
                <a:cs typeface="Arial" charset="0"/>
              </a:rPr>
              <a:t>ergocalciferol</a:t>
            </a:r>
            <a:r>
              <a:rPr lang="en-US" sz="1600" dirty="0">
                <a:latin typeface="Arial" charset="0"/>
                <a:cs typeface="Arial" charset="0"/>
              </a:rPr>
              <a:t>). </a:t>
            </a:r>
          </a:p>
          <a:p>
            <a:endParaRPr lang="en-US" sz="1600" dirty="0">
              <a:latin typeface="Arial" charset="0"/>
              <a:cs typeface="Arial" charset="0"/>
            </a:endParaRPr>
          </a:p>
          <a:p>
            <a:r>
              <a:rPr lang="en-US" sz="1600" dirty="0">
                <a:latin typeface="Arial" charset="0"/>
                <a:cs typeface="Arial" charset="0"/>
              </a:rPr>
              <a:t>These steroid-like molecules are precursors to </a:t>
            </a:r>
            <a:r>
              <a:rPr lang="en-US" sz="1600" dirty="0" err="1">
                <a:latin typeface="Arial" charset="0"/>
                <a:cs typeface="Arial" charset="0"/>
              </a:rPr>
              <a:t>hydroxylated</a:t>
            </a:r>
            <a:r>
              <a:rPr lang="en-US" sz="1600" dirty="0">
                <a:latin typeface="Arial" charset="0"/>
                <a:cs typeface="Arial" charset="0"/>
              </a:rPr>
              <a:t> compounds (</a:t>
            </a:r>
            <a:r>
              <a:rPr lang="en-US" sz="1600" dirty="0" err="1">
                <a:latin typeface="Arial" charset="0"/>
                <a:cs typeface="Arial" charset="0"/>
              </a:rPr>
              <a:t>dihydroxycolecalciferol</a:t>
            </a:r>
            <a:r>
              <a:rPr lang="en-US" sz="1600" dirty="0">
                <a:latin typeface="Arial" charset="0"/>
                <a:cs typeface="Arial" charset="0"/>
              </a:rPr>
              <a:t>) that regulate mineralization (Calcium-absorption), growth and remodeling of bone.</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found in fungal cell membranes, but not animal cell membranes. </a:t>
            </a:r>
          </a:p>
          <a:p>
            <a:endParaRPr lang="en-US" sz="1600" dirty="0">
              <a:latin typeface="Arial" charset="0"/>
              <a:cs typeface="Arial" charset="0"/>
            </a:endParaRPr>
          </a:p>
          <a:p>
            <a:r>
              <a:rPr lang="en-US" sz="1600" dirty="0">
                <a:latin typeface="Arial" charset="0"/>
                <a:cs typeface="Arial" charset="0"/>
              </a:rPr>
              <a:t>Milk is supplemented with vitamin D (Vitamin D refers to either </a:t>
            </a:r>
            <a:r>
              <a:rPr lang="en-US" sz="1600" dirty="0" err="1">
                <a:latin typeface="Arial" charset="0"/>
                <a:cs typeface="Arial" charset="0"/>
              </a:rPr>
              <a:t>ergocalciferol</a:t>
            </a:r>
            <a:r>
              <a:rPr lang="en-US" sz="1600" dirty="0">
                <a:latin typeface="Arial" charset="0"/>
                <a:cs typeface="Arial" charset="0"/>
              </a:rPr>
              <a:t> or </a:t>
            </a:r>
            <a:r>
              <a:rPr lang="en-US" sz="1600" dirty="0" err="1">
                <a:latin typeface="Arial" charset="0"/>
                <a:cs typeface="Arial" charset="0"/>
              </a:rPr>
              <a:t>cholecalciferol</a:t>
            </a:r>
            <a:r>
              <a:rPr lang="en-US" sz="1600" dirty="0">
                <a:latin typeface="Arial" charset="0"/>
                <a:cs typeface="Arial" charset="0"/>
              </a:rPr>
              <a:t> or both). </a:t>
            </a:r>
          </a:p>
        </p:txBody>
      </p:sp>
      <p:sp>
        <p:nvSpPr>
          <p:cNvPr id="2" name="TextBox 1"/>
          <p:cNvSpPr txBox="1"/>
          <p:nvPr/>
        </p:nvSpPr>
        <p:spPr>
          <a:xfrm>
            <a:off x="0" y="0"/>
            <a:ext cx="1513155" cy="461665"/>
          </a:xfrm>
          <a:prstGeom prst="rect">
            <a:avLst/>
          </a:prstGeom>
          <a:noFill/>
        </p:spPr>
        <p:txBody>
          <a:bodyPr wrap="none" rtlCol="0">
            <a:spAutoFit/>
          </a:bodyPr>
          <a:lstStyle/>
          <a:p>
            <a:r>
              <a:rPr lang="en-US" dirty="0">
                <a:latin typeface="Arial"/>
                <a:cs typeface="Arial"/>
              </a:rPr>
              <a:t>Vitamin 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figun_09_p25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064945"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256</a:t>
            </a:r>
          </a:p>
        </p:txBody>
      </p:sp>
      <p:sp>
        <p:nvSpPr>
          <p:cNvPr id="4" name="TextBox 3"/>
          <p:cNvSpPr txBox="1"/>
          <p:nvPr/>
        </p:nvSpPr>
        <p:spPr>
          <a:xfrm>
            <a:off x="0" y="0"/>
            <a:ext cx="1513155" cy="461665"/>
          </a:xfrm>
          <a:prstGeom prst="rect">
            <a:avLst/>
          </a:prstGeom>
          <a:noFill/>
        </p:spPr>
        <p:txBody>
          <a:bodyPr wrap="none" rtlCol="0">
            <a:spAutoFit/>
          </a:bodyPr>
          <a:lstStyle/>
          <a:p>
            <a:r>
              <a:rPr lang="en-US" dirty="0">
                <a:latin typeface="Arial"/>
                <a:cs typeface="Arial"/>
              </a:rPr>
              <a:t>Vitamin D</a:t>
            </a:r>
          </a:p>
        </p:txBody>
      </p:sp>
      <p:pic>
        <p:nvPicPr>
          <p:cNvPr id="2" name="Picture 1"/>
          <p:cNvPicPr>
            <a:picLocks noChangeAspect="1"/>
          </p:cNvPicPr>
          <p:nvPr/>
        </p:nvPicPr>
        <p:blipFill>
          <a:blip r:embed="rId4"/>
          <a:stretch>
            <a:fillRect/>
          </a:stretch>
        </p:blipFill>
        <p:spPr>
          <a:xfrm>
            <a:off x="4495800" y="9525"/>
            <a:ext cx="4880254" cy="5562600"/>
          </a:xfrm>
          <a:prstGeom prst="rect">
            <a:avLst/>
          </a:prstGeom>
        </p:spPr>
      </p:pic>
      <p:sp>
        <p:nvSpPr>
          <p:cNvPr id="3" name="Rectangle 2"/>
          <p:cNvSpPr/>
          <p:nvPr/>
        </p:nvSpPr>
        <p:spPr>
          <a:xfrm>
            <a:off x="4581525" y="5651322"/>
            <a:ext cx="4572000" cy="461665"/>
          </a:xfrm>
          <a:prstGeom prst="rect">
            <a:avLst/>
          </a:prstGeom>
        </p:spPr>
        <p:txBody>
          <a:bodyPr>
            <a:spAutoFit/>
          </a:bodyPr>
          <a:lstStyle/>
          <a:p>
            <a:r>
              <a:rPr lang="en-US" dirty="0" err="1">
                <a:latin typeface="Arial"/>
                <a:cs typeface="Arial"/>
              </a:rPr>
              <a:t>Cholecalciferol</a:t>
            </a:r>
            <a:r>
              <a:rPr lang="en-US" dirty="0">
                <a:latin typeface="Arial"/>
                <a:cs typeface="Arial"/>
              </a:rPr>
              <a:t> (vitamin D3)</a:t>
            </a:r>
          </a:p>
        </p:txBody>
      </p:sp>
      <p:sp>
        <p:nvSpPr>
          <p:cNvPr id="7" name="Rectangle 6"/>
          <p:cNvSpPr/>
          <p:nvPr/>
        </p:nvSpPr>
        <p:spPr>
          <a:xfrm>
            <a:off x="152400" y="5410200"/>
            <a:ext cx="4572000" cy="461665"/>
          </a:xfrm>
          <a:prstGeom prst="rect">
            <a:avLst/>
          </a:prstGeom>
        </p:spPr>
        <p:txBody>
          <a:bodyPr>
            <a:spAutoFit/>
          </a:bodyPr>
          <a:lstStyle/>
          <a:p>
            <a:r>
              <a:rPr lang="en-US" dirty="0">
                <a:latin typeface="Arial"/>
                <a:cs typeface="Arial"/>
              </a:rPr>
              <a:t>Active, produced in the liver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1456267"/>
            <a:ext cx="6235700" cy="8314267"/>
          </a:xfrm>
          <a:prstGeom prst="rect">
            <a:avLst/>
          </a:prstGeom>
        </p:spPr>
      </p:pic>
    </p:spTree>
    <p:extLst>
      <p:ext uri="{BB962C8B-B14F-4D97-AF65-F5344CB8AC3E}">
        <p14:creationId xmlns:p14="http://schemas.microsoft.com/office/powerpoint/2010/main" val="4096652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figun_09_p25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505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pic>
        <p:nvPicPr>
          <p:cNvPr id="84995" name="Picture 2" descr="figun_09_p25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75" y="3406775"/>
            <a:ext cx="6092825"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TextBox 4"/>
          <p:cNvSpPr txBox="1">
            <a:spLocks noChangeArrowheads="1"/>
          </p:cNvSpPr>
          <p:nvPr/>
        </p:nvSpPr>
        <p:spPr bwMode="auto">
          <a:xfrm>
            <a:off x="381000" y="533400"/>
            <a:ext cx="42672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Other lipids</a:t>
            </a:r>
          </a:p>
          <a:p>
            <a:endParaRPr lang="en-US">
              <a:latin typeface="Arial" charset="0"/>
              <a:cs typeface="Arial" charset="0"/>
            </a:endParaRPr>
          </a:p>
          <a:p>
            <a:r>
              <a:rPr lang="en-US">
                <a:latin typeface="Arial" charset="0"/>
                <a:cs typeface="Arial" charset="0"/>
              </a:rPr>
              <a:t>Isoprenoids</a:t>
            </a:r>
          </a:p>
          <a:p>
            <a:endParaRPr lang="en-US">
              <a:latin typeface="Arial" charset="0"/>
              <a:cs typeface="Arial" charset="0"/>
            </a:endParaRPr>
          </a:p>
          <a:p>
            <a:r>
              <a:rPr lang="en-US">
                <a:latin typeface="Arial" charset="0"/>
                <a:cs typeface="Arial" charset="0"/>
              </a:rPr>
              <a:t>CoQ (is oxidized/reduced) during oxidative phosphorylation i.e., it is an electron acceptor/donor.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figun_09_p25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59063"/>
            <a:ext cx="6702425" cy="419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sp>
        <p:nvSpPr>
          <p:cNvPr id="87043" name="TextBox 3"/>
          <p:cNvSpPr txBox="1">
            <a:spLocks noChangeArrowheads="1"/>
          </p:cNvSpPr>
          <p:nvPr/>
        </p:nvSpPr>
        <p:spPr bwMode="auto">
          <a:xfrm>
            <a:off x="381000" y="25400"/>
            <a:ext cx="83058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Retinal: Photo receptor</a:t>
            </a:r>
          </a:p>
          <a:p>
            <a:r>
              <a:rPr lang="en-US" dirty="0">
                <a:latin typeface="Arial" charset="0"/>
                <a:cs typeface="Arial" charset="0"/>
              </a:rPr>
              <a:t>photons cause isomerization</a:t>
            </a:r>
          </a:p>
          <a:p>
            <a:r>
              <a:rPr lang="en-US" dirty="0">
                <a:latin typeface="Arial" charset="0"/>
                <a:cs typeface="Arial" charset="0"/>
              </a:rPr>
              <a:t>Retinal is contained in Rhodopsin, found in photoreceptor cells of the retina. Rhodopsin is involved in the initial processes the perception of light.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un_09_p25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76200"/>
            <a:ext cx="4589462"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89091" name="TextBox 3"/>
          <p:cNvSpPr txBox="1">
            <a:spLocks noChangeArrowheads="1"/>
          </p:cNvSpPr>
          <p:nvPr/>
        </p:nvSpPr>
        <p:spPr bwMode="auto">
          <a:xfrm>
            <a:off x="381000" y="533400"/>
            <a:ext cx="4267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Vitamin K is involved in carboxylation of Glutamic acids during blood clotting.</a:t>
            </a:r>
          </a:p>
        </p:txBody>
      </p:sp>
      <p:pic>
        <p:nvPicPr>
          <p:cNvPr id="890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572000"/>
            <a:ext cx="21971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3" name="TextBox 5"/>
          <p:cNvSpPr txBox="1">
            <a:spLocks noChangeArrowheads="1"/>
          </p:cNvSpPr>
          <p:nvPr/>
        </p:nvSpPr>
        <p:spPr bwMode="auto">
          <a:xfrm>
            <a:off x="3810000" y="5486400"/>
            <a:ext cx="3059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carboxyglutamic acid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un_09_p25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6473825" cy="259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91139" name="TextBox 4"/>
          <p:cNvSpPr txBox="1">
            <a:spLocks noChangeArrowheads="1"/>
          </p:cNvSpPr>
          <p:nvPr/>
        </p:nvSpPr>
        <p:spPr bwMode="auto">
          <a:xfrm>
            <a:off x="381000" y="762000"/>
            <a:ext cx="4267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Other lipids</a:t>
            </a:r>
          </a:p>
          <a:p>
            <a:endParaRPr lang="en-US">
              <a:latin typeface="Arial" charset="0"/>
            </a:endParaRPr>
          </a:p>
          <a:p>
            <a:r>
              <a:rPr lang="en-US">
                <a:latin typeface="Arial" charset="0"/>
              </a:rPr>
              <a:t>Antioxidant in cell membranes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228600" y="1066800"/>
            <a:ext cx="8666163"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Arial" charset="0"/>
                <a:cs typeface="Arial" charset="0"/>
              </a:rPr>
              <a:t>A lipid bilayer is a thin membrane formed by two layers of phospholipid/sphingolipid/etc. The membrane is a flat sheet with polar surfaces that sandwich a hydrophobic core. A membrane can form a continuous barrier that is impermeable to most hydrophilic molecules and ions. </a:t>
            </a:r>
          </a:p>
          <a:p>
            <a:endParaRPr lang="en-US">
              <a:latin typeface="Arial" charset="0"/>
              <a:cs typeface="Arial" charset="0"/>
            </a:endParaRPr>
          </a:p>
          <a:p>
            <a:r>
              <a:rPr lang="en-US">
                <a:latin typeface="Arial" charset="0"/>
                <a:cs typeface="Arial" charset="0"/>
              </a:rPr>
              <a:t>Lipid bilayers self-assemble in water. Hydrophobic interactions provide the primary driving force for assembly.</a:t>
            </a:r>
          </a:p>
          <a:p>
            <a:endParaRPr lang="en-US">
              <a:latin typeface="Arial" charset="0"/>
              <a:cs typeface="Arial" charset="0"/>
            </a:endParaRPr>
          </a:p>
          <a:p>
            <a:r>
              <a:rPr lang="en-US">
                <a:latin typeface="Arial" charset="0"/>
                <a:cs typeface="Arial" charset="0"/>
              </a:rPr>
              <a:t>The cell membranes of almost all living organisms and many viruses are made of a lipid bilayers, as are the membranes surrounding the cell nucleus and other organelles.</a:t>
            </a:r>
          </a:p>
          <a:p>
            <a:endParaRPr lang="en-US">
              <a:latin typeface="Arial" charset="0"/>
              <a:cs typeface="Arial" charset="0"/>
            </a:endParaRPr>
          </a:p>
          <a:p>
            <a:r>
              <a:rPr lang="en-US">
                <a:latin typeface="Arial" charset="0"/>
                <a:cs typeface="Arial" charset="0"/>
              </a:rPr>
              <a:t>The cell membrane (plasma membrane) separates the interior of a cell from the outside. </a:t>
            </a:r>
          </a:p>
        </p:txBody>
      </p:sp>
      <p:sp>
        <p:nvSpPr>
          <p:cNvPr id="3" name="TextBox 2"/>
          <p:cNvSpPr txBox="1"/>
          <p:nvPr/>
        </p:nvSpPr>
        <p:spPr>
          <a:xfrm>
            <a:off x="228600" y="304800"/>
            <a:ext cx="2875707"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Lipid Bilayers</a:t>
            </a:r>
          </a:p>
        </p:txBody>
      </p:sp>
    </p:spTree>
    <p:extLst>
      <p:ext uri="{BB962C8B-B14F-4D97-AF65-F5344CB8AC3E}">
        <p14:creationId xmlns:p14="http://schemas.microsoft.com/office/powerpoint/2010/main" val="3675377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09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7500"/>
            <a:ext cx="823912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9-12</a:t>
            </a:r>
          </a:p>
        </p:txBody>
      </p:sp>
      <p:sp>
        <p:nvSpPr>
          <p:cNvPr id="93187" name="TextBox 3"/>
          <p:cNvSpPr txBox="1">
            <a:spLocks noChangeArrowheads="1"/>
          </p:cNvSpPr>
          <p:nvPr/>
        </p:nvSpPr>
        <p:spPr bwMode="auto">
          <a:xfrm>
            <a:off x="228600" y="685800"/>
            <a:ext cx="2220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Prostaglandins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90600"/>
            <a:ext cx="6264756" cy="646331"/>
          </a:xfrm>
          <a:prstGeom prst="rect">
            <a:avLst/>
          </a:prstGeom>
          <a:noFill/>
        </p:spPr>
        <p:txBody>
          <a:bodyPr wrap="none">
            <a:spAutoFit/>
          </a:bodyPr>
          <a:lstStyle/>
          <a:p>
            <a:pPr>
              <a:defRPr/>
            </a:pPr>
            <a:r>
              <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Structures &amp; compartments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066800"/>
            <a:ext cx="8610600" cy="1345406"/>
          </a:xfrm>
          <a:prstGeom prst="rect">
            <a:avLst/>
          </a:prstGeom>
        </p:spPr>
      </p:pic>
      <p:pic>
        <p:nvPicPr>
          <p:cNvPr id="3" name="Picture 2"/>
          <p:cNvPicPr>
            <a:picLocks noChangeAspect="1"/>
          </p:cNvPicPr>
          <p:nvPr/>
        </p:nvPicPr>
        <p:blipFill>
          <a:blip r:embed="rId3"/>
          <a:stretch>
            <a:fillRect/>
          </a:stretch>
        </p:blipFill>
        <p:spPr>
          <a:xfrm>
            <a:off x="152400" y="3810000"/>
            <a:ext cx="8458200" cy="1197715"/>
          </a:xfrm>
          <a:prstGeom prst="rect">
            <a:avLst/>
          </a:prstGeom>
        </p:spPr>
      </p:pic>
      <p:pic>
        <p:nvPicPr>
          <p:cNvPr id="4" name="Picture 3"/>
          <p:cNvPicPr>
            <a:picLocks noChangeAspect="1"/>
          </p:cNvPicPr>
          <p:nvPr/>
        </p:nvPicPr>
        <p:blipFill>
          <a:blip r:embed="rId4"/>
          <a:stretch>
            <a:fillRect/>
          </a:stretch>
        </p:blipFill>
        <p:spPr>
          <a:xfrm>
            <a:off x="1828800" y="4973482"/>
            <a:ext cx="6019800" cy="1909918"/>
          </a:xfrm>
          <a:prstGeom prst="rect">
            <a:avLst/>
          </a:prstGeom>
        </p:spPr>
      </p:pic>
      <p:sp>
        <p:nvSpPr>
          <p:cNvPr id="5" name="TextBox 4"/>
          <p:cNvSpPr txBox="1"/>
          <p:nvPr/>
        </p:nvSpPr>
        <p:spPr>
          <a:xfrm>
            <a:off x="914400" y="2971800"/>
            <a:ext cx="7848600" cy="1200328"/>
          </a:xfrm>
          <a:prstGeom prst="rect">
            <a:avLst/>
          </a:prstGeom>
          <a:noFill/>
        </p:spPr>
        <p:txBody>
          <a:bodyPr wrap="square" rtlCol="0">
            <a:spAutoFit/>
          </a:bodyPr>
          <a:lstStyle/>
          <a:p>
            <a:r>
              <a:rPr lang="en-US" dirty="0">
                <a:latin typeface="Arial"/>
                <a:cs typeface="Arial"/>
              </a:rPr>
              <a:t>Sodium dodecyl sulfate (SDS or </a:t>
            </a:r>
            <a:r>
              <a:rPr lang="en-US" dirty="0" err="1">
                <a:latin typeface="Arial"/>
                <a:cs typeface="Arial"/>
              </a:rPr>
              <a:t>NaDS</a:t>
            </a:r>
            <a:r>
              <a:rPr lang="en-US" dirty="0">
                <a:latin typeface="Arial"/>
                <a:cs typeface="Arial"/>
              </a:rPr>
              <a:t>) = </a:t>
            </a:r>
          </a:p>
          <a:p>
            <a:r>
              <a:rPr lang="en-US" dirty="0">
                <a:latin typeface="Arial"/>
                <a:cs typeface="Arial"/>
              </a:rPr>
              <a:t>sodium </a:t>
            </a:r>
            <a:r>
              <a:rPr lang="en-US" dirty="0" err="1">
                <a:latin typeface="Arial"/>
                <a:cs typeface="Arial"/>
              </a:rPr>
              <a:t>laurilsulfate</a:t>
            </a:r>
            <a:r>
              <a:rPr lang="en-US" dirty="0">
                <a:latin typeface="Arial"/>
                <a:cs typeface="Arial"/>
              </a:rPr>
              <a:t> = </a:t>
            </a:r>
          </a:p>
          <a:p>
            <a:r>
              <a:rPr lang="en-US" dirty="0">
                <a:latin typeface="Arial"/>
                <a:cs typeface="Arial"/>
              </a:rPr>
              <a:t> sodium lauryl sulfate (SLS)</a:t>
            </a:r>
          </a:p>
        </p:txBody>
      </p:sp>
      <p:sp>
        <p:nvSpPr>
          <p:cNvPr id="7" name="TextBox 6"/>
          <p:cNvSpPr txBox="1"/>
          <p:nvPr/>
        </p:nvSpPr>
        <p:spPr>
          <a:xfrm>
            <a:off x="914400" y="228600"/>
            <a:ext cx="5042667" cy="830997"/>
          </a:xfrm>
          <a:prstGeom prst="rect">
            <a:avLst/>
          </a:prstGeom>
          <a:noFill/>
        </p:spPr>
        <p:txBody>
          <a:bodyPr wrap="none" rtlCol="0">
            <a:spAutoFit/>
          </a:bodyPr>
          <a:lstStyle/>
          <a:p>
            <a:r>
              <a:rPr lang="en-US" dirty="0">
                <a:latin typeface="Arial"/>
                <a:cs typeface="Arial"/>
              </a:rPr>
              <a:t>Sodium </a:t>
            </a:r>
            <a:r>
              <a:rPr lang="en-US" dirty="0" err="1">
                <a:latin typeface="Arial"/>
                <a:cs typeface="Arial"/>
              </a:rPr>
              <a:t>laureth</a:t>
            </a:r>
            <a:r>
              <a:rPr lang="en-US" dirty="0">
                <a:latin typeface="Arial"/>
                <a:cs typeface="Arial"/>
              </a:rPr>
              <a:t> sulfate =</a:t>
            </a:r>
          </a:p>
          <a:p>
            <a:r>
              <a:rPr lang="en-US" dirty="0">
                <a:latin typeface="Arial"/>
                <a:cs typeface="Arial"/>
              </a:rPr>
              <a:t>sodium lauryl ether sulfate (SLES)</a:t>
            </a:r>
          </a:p>
        </p:txBody>
      </p:sp>
    </p:spTree>
    <p:extLst>
      <p:ext uri="{BB962C8B-B14F-4D97-AF65-F5344CB8AC3E}">
        <p14:creationId xmlns:p14="http://schemas.microsoft.com/office/powerpoint/2010/main" val="213347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6200" y="2667000"/>
            <a:ext cx="3911600" cy="1524000"/>
          </a:xfrm>
          <a:prstGeom prst="rect">
            <a:avLst/>
          </a:prstGeom>
        </p:spPr>
      </p:pic>
      <p:sp>
        <p:nvSpPr>
          <p:cNvPr id="3" name="TextBox 2"/>
          <p:cNvSpPr txBox="1"/>
          <p:nvPr/>
        </p:nvSpPr>
        <p:spPr>
          <a:xfrm>
            <a:off x="3124200" y="1752600"/>
            <a:ext cx="2750573" cy="461665"/>
          </a:xfrm>
          <a:prstGeom prst="rect">
            <a:avLst/>
          </a:prstGeom>
          <a:noFill/>
        </p:spPr>
        <p:txBody>
          <a:bodyPr wrap="none" rtlCol="0">
            <a:spAutoFit/>
          </a:bodyPr>
          <a:lstStyle/>
          <a:p>
            <a:r>
              <a:rPr lang="en-US" dirty="0">
                <a:latin typeface="Arial"/>
                <a:cs typeface="Arial"/>
              </a:rPr>
              <a:t>Glycerol </a:t>
            </a:r>
            <a:r>
              <a:rPr lang="en-US" dirty="0" err="1">
                <a:latin typeface="Arial"/>
                <a:cs typeface="Arial"/>
              </a:rPr>
              <a:t>distearate</a:t>
            </a:r>
            <a:endParaRPr lang="en-US" dirty="0">
              <a:latin typeface="Arial"/>
              <a:cs typeface="Arial"/>
            </a:endParaRPr>
          </a:p>
        </p:txBody>
      </p:sp>
    </p:spTree>
    <p:extLst>
      <p:ext uri="{BB962C8B-B14F-4D97-AF65-F5344CB8AC3E}">
        <p14:creationId xmlns:p14="http://schemas.microsoft.com/office/powerpoint/2010/main" val="381899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0"/>
            <a:ext cx="584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TextBox 2"/>
          <p:cNvSpPr txBox="1">
            <a:spLocks noChangeArrowheads="1"/>
          </p:cNvSpPr>
          <p:nvPr/>
        </p:nvSpPr>
        <p:spPr bwMode="auto">
          <a:xfrm>
            <a:off x="7467600" y="6324600"/>
            <a:ext cx="14954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from wikipedia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4469042" cy="646331"/>
          </a:xfrm>
          <a:prstGeom prst="rect">
            <a:avLst/>
          </a:prstGeom>
          <a:noFill/>
        </p:spPr>
        <p:txBody>
          <a:bodyPr wrap="none">
            <a:spAutoFit/>
          </a:bodyPr>
          <a:lstStyle/>
          <a:p>
            <a:pPr>
              <a:defRPr/>
            </a:pPr>
            <a:r>
              <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Membrane Proteins</a:t>
            </a:r>
          </a:p>
        </p:txBody>
      </p:sp>
      <p:sp>
        <p:nvSpPr>
          <p:cNvPr id="114690" name="TextBox 2"/>
          <p:cNvSpPr txBox="1">
            <a:spLocks noChangeArrowheads="1"/>
          </p:cNvSpPr>
          <p:nvPr/>
        </p:nvSpPr>
        <p:spPr bwMode="auto">
          <a:xfrm>
            <a:off x="533400" y="1600200"/>
            <a:ext cx="8153400" cy="369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Membrane proteins are attached to, or are associated with membranes. </a:t>
            </a:r>
          </a:p>
          <a:p>
            <a:endParaRPr lang="en-US" sz="1800" dirty="0">
              <a:latin typeface="Arial" charset="0"/>
              <a:cs typeface="Arial" charset="0"/>
            </a:endParaRPr>
          </a:p>
          <a:p>
            <a:r>
              <a:rPr lang="en-US" sz="1800" dirty="0">
                <a:latin typeface="Arial" charset="0"/>
                <a:cs typeface="Arial" charset="0"/>
              </a:rPr>
              <a:t>The plasma membrane is around 50% protein by volume. </a:t>
            </a:r>
          </a:p>
          <a:p>
            <a:endParaRPr lang="en-US" sz="1800" dirty="0">
              <a:latin typeface="Arial" charset="0"/>
              <a:cs typeface="Arial" charset="0"/>
            </a:endParaRPr>
          </a:p>
          <a:p>
            <a:r>
              <a:rPr lang="en-US" sz="1800" dirty="0">
                <a:latin typeface="Arial" charset="0"/>
                <a:cs typeface="Arial" charset="0"/>
              </a:rPr>
              <a:t>Membrane proteins:</a:t>
            </a:r>
          </a:p>
          <a:p>
            <a:endParaRPr lang="en-US" sz="1800" dirty="0">
              <a:latin typeface="Arial" charset="0"/>
              <a:cs typeface="Arial" charset="0"/>
            </a:endParaRPr>
          </a:p>
          <a:p>
            <a:r>
              <a:rPr lang="en-US" sz="1800" dirty="0">
                <a:latin typeface="Arial" charset="0"/>
                <a:cs typeface="Arial" charset="0"/>
              </a:rPr>
              <a:t>(A) integral membrane proteins (</a:t>
            </a:r>
            <a:r>
              <a:rPr lang="en-US" sz="1800" dirty="0" err="1">
                <a:latin typeface="Arial" charset="0"/>
                <a:cs typeface="Arial" charset="0"/>
              </a:rPr>
              <a:t>transmembrane</a:t>
            </a:r>
            <a:r>
              <a:rPr lang="en-US" sz="1800" dirty="0">
                <a:latin typeface="Arial" charset="0"/>
                <a:cs typeface="Arial" charset="0"/>
              </a:rPr>
              <a:t> proteins)</a:t>
            </a:r>
          </a:p>
          <a:p>
            <a:endParaRPr lang="en-US" sz="1800" dirty="0">
              <a:latin typeface="Arial" charset="0"/>
              <a:cs typeface="Arial" charset="0"/>
            </a:endParaRPr>
          </a:p>
          <a:p>
            <a:r>
              <a:rPr lang="en-US" sz="1800" dirty="0">
                <a:latin typeface="Arial" charset="0"/>
                <a:cs typeface="Arial" charset="0"/>
              </a:rPr>
              <a:t>(B) lipid anchored proteins</a:t>
            </a:r>
          </a:p>
          <a:p>
            <a:endParaRPr lang="en-US" sz="1800" dirty="0">
              <a:latin typeface="Arial" charset="0"/>
              <a:cs typeface="Arial" charset="0"/>
            </a:endParaRPr>
          </a:p>
          <a:p>
            <a:r>
              <a:rPr lang="en-US" sz="1800" dirty="0">
                <a:latin typeface="Arial" charset="0"/>
                <a:cs typeface="Arial" charset="0"/>
              </a:rPr>
              <a:t>(C) peripheral membrane proteins</a:t>
            </a:r>
          </a:p>
          <a:p>
            <a:endParaRPr lang="en-US" sz="1800" dirty="0">
              <a:latin typeface="Arial" charset="0"/>
              <a:cs typeface="Arial" charset="0"/>
            </a:endParaRPr>
          </a:p>
          <a:p>
            <a:endParaRPr lang="en-US" sz="1800" dirty="0">
              <a:latin typeface="Arial" charset="0"/>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6100"/>
            <a:ext cx="9144000" cy="5750081"/>
          </a:xfrm>
          <a:prstGeom prst="rect">
            <a:avLst/>
          </a:prstGeom>
        </p:spPr>
      </p:pic>
    </p:spTree>
    <p:extLst>
      <p:ext uri="{BB962C8B-B14F-4D97-AF65-F5344CB8AC3E}">
        <p14:creationId xmlns:p14="http://schemas.microsoft.com/office/powerpoint/2010/main" val="1978396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fig_09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7505700" cy="504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4" name="Rectangle 1"/>
          <p:cNvSpPr>
            <a:spLocks noChangeArrowheads="1"/>
          </p:cNvSpPr>
          <p:nvPr/>
        </p:nvSpPr>
        <p:spPr bwMode="auto">
          <a:xfrm>
            <a:off x="5410200" y="3886200"/>
            <a:ext cx="37338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latin typeface="Arial" charset="0"/>
                <a:cs typeface="Arial" charset="0"/>
              </a:rPr>
              <a:t>Integral membrane proteins span the membrane.</a:t>
            </a:r>
          </a:p>
          <a:p>
            <a:endParaRPr lang="en-US" sz="1400">
              <a:latin typeface="Arial" charset="0"/>
              <a:cs typeface="Arial" charset="0"/>
            </a:endParaRPr>
          </a:p>
          <a:p>
            <a:r>
              <a:rPr lang="en-US" sz="1400">
                <a:latin typeface="Arial" charset="0"/>
                <a:cs typeface="Arial" charset="0"/>
              </a:rPr>
              <a:t>Integral membrane proteins have</a:t>
            </a:r>
          </a:p>
          <a:p>
            <a:r>
              <a:rPr lang="en-US" sz="1400">
                <a:latin typeface="Arial" charset="0"/>
                <a:cs typeface="Arial" charset="0"/>
              </a:rPr>
              <a:t>(i) a cytosolic domain (hydrophilic surface) that can interact with internal molecules, </a:t>
            </a:r>
          </a:p>
          <a:p>
            <a:r>
              <a:rPr lang="en-US" sz="1400">
                <a:latin typeface="Arial" charset="0"/>
                <a:cs typeface="Arial" charset="0"/>
              </a:rPr>
              <a:t>(ii) a membrane-spanning domain (hydrophobic surface) that anchors the protein within the membrane, </a:t>
            </a:r>
          </a:p>
          <a:p>
            <a:r>
              <a:rPr lang="en-US" sz="1400">
                <a:latin typeface="Arial" charset="0"/>
                <a:cs typeface="Arial" charset="0"/>
              </a:rPr>
              <a:t>(iii) an extracellular domain (hydrophilic surface) that interacts with external molecules. </a:t>
            </a:r>
          </a:p>
        </p:txBody>
      </p:sp>
      <p:sp>
        <p:nvSpPr>
          <p:cNvPr id="115715" name="TextBox 2"/>
          <p:cNvSpPr txBox="1">
            <a:spLocks noChangeArrowheads="1"/>
          </p:cNvSpPr>
          <p:nvPr/>
        </p:nvSpPr>
        <p:spPr bwMode="auto">
          <a:xfrm>
            <a:off x="152400" y="5313363"/>
            <a:ext cx="5181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Glycophorin A/B are major sialoglycoproteins of the human erythrocyte membrane. There are about one million copies of this protein per erythrocyte. These proteins comprise about 10% of the total protein of human erythrocyte membrane.</a:t>
            </a:r>
          </a:p>
          <a:p>
            <a:endParaRPr lang="en-US" sz="1600">
              <a:latin typeface="Arial" charset="0"/>
              <a:cs typeface="Arial" charset="0"/>
            </a:endParaRPr>
          </a:p>
        </p:txBody>
      </p:sp>
      <p:sp>
        <p:nvSpPr>
          <p:cNvPr id="115716" name="Rectangle 1"/>
          <p:cNvSpPr>
            <a:spLocks noChangeArrowheads="1"/>
          </p:cNvSpPr>
          <p:nvPr/>
        </p:nvSpPr>
        <p:spPr bwMode="auto">
          <a:xfrm>
            <a:off x="76200" y="0"/>
            <a:ext cx="2100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Glycophorin A</a:t>
            </a: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p:cNvSpPr>
          <p:nvPr/>
        </p:nvSpPr>
        <p:spPr bwMode="auto">
          <a:xfrm>
            <a:off x="5410200" y="1295400"/>
            <a:ext cx="33528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Glycophorin A acts as a receptor for encephalomyocarditis virus, influenza virus, 24 Sendai virus, M pneumoniae 25 and for Portuguese man-of-war toxin.</a:t>
            </a:r>
          </a:p>
          <a:p>
            <a:endParaRPr lang="en-US" sz="2000">
              <a:latin typeface="Arial" charset="0"/>
              <a:cs typeface="Arial" charset="0"/>
            </a:endParaRPr>
          </a:p>
          <a:p>
            <a:r>
              <a:rPr lang="en-US" sz="2000">
                <a:latin typeface="Arial" charset="0"/>
                <a:cs typeface="Arial" charset="0"/>
              </a:rPr>
              <a:t>Glycophorin A has been studied by a variety of biochemical and biophysical techniques and it is a model for how analogous systems might behave.</a:t>
            </a:r>
          </a:p>
        </p:txBody>
      </p:sp>
      <p:pic>
        <p:nvPicPr>
          <p:cNvPr id="117762" name="Picture 2" descr="fig_09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0450"/>
            <a:ext cx="3848100" cy="324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3917950" cy="356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4" name="Rectangle 6"/>
          <p:cNvSpPr>
            <a:spLocks noChangeArrowheads="1"/>
          </p:cNvSpPr>
          <p:nvPr/>
        </p:nvSpPr>
        <p:spPr bwMode="auto">
          <a:xfrm>
            <a:off x="76200" y="0"/>
            <a:ext cx="2100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Glycophorin A</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Content Placeholder 2"/>
          <p:cNvSpPr>
            <a:spLocks noGrp="1"/>
          </p:cNvSpPr>
          <p:nvPr>
            <p:ph sz="half" idx="1"/>
          </p:nvPr>
        </p:nvSpPr>
        <p:spPr>
          <a:xfrm>
            <a:off x="304800" y="6172200"/>
            <a:ext cx="8534400" cy="685800"/>
          </a:xfrm>
        </p:spPr>
        <p:txBody>
          <a:bodyPr/>
          <a:lstStyle/>
          <a:p>
            <a:pPr marL="0" indent="0">
              <a:buFontTx/>
              <a:buNone/>
            </a:pPr>
            <a:r>
              <a:rPr lang="en-US" sz="1800">
                <a:latin typeface="Arial" charset="0"/>
                <a:ea typeface="ＭＳ Ｐゴシック" charset="0"/>
                <a:cs typeface="ＭＳ Ｐゴシック" charset="0"/>
              </a:rPr>
              <a:t>These salt flats are colored purple from the bacteriorhodopsin in the outer membrane of the microbe Halobacterium salinarum</a:t>
            </a:r>
          </a:p>
        </p:txBody>
      </p:sp>
      <p:pic>
        <p:nvPicPr>
          <p:cNvPr id="1187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6705600" cy="504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6"/>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646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TextBox 2"/>
          <p:cNvSpPr txBox="1">
            <a:spLocks noChangeArrowheads="1"/>
          </p:cNvSpPr>
          <p:nvPr/>
        </p:nvSpPr>
        <p:spPr bwMode="auto">
          <a:xfrm>
            <a:off x="228600" y="6248400"/>
            <a:ext cx="838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A liposome, with an inside and an outside: formed by phospholipids in an aqueous solution. Green: polar head groups.</a:t>
            </a:r>
          </a:p>
        </p:txBody>
      </p:sp>
      <p:sp>
        <p:nvSpPr>
          <p:cNvPr id="4" name="TextBox 3"/>
          <p:cNvSpPr txBox="1"/>
          <p:nvPr/>
        </p:nvSpPr>
        <p:spPr>
          <a:xfrm>
            <a:off x="228600" y="304800"/>
            <a:ext cx="2875707"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Lipid Bilayers</a:t>
            </a:r>
          </a:p>
        </p:txBody>
      </p:sp>
    </p:spTree>
    <p:extLst>
      <p:ext uri="{BB962C8B-B14F-4D97-AF65-F5344CB8AC3E}">
        <p14:creationId xmlns:p14="http://schemas.microsoft.com/office/powerpoint/2010/main" val="2405386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09_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17538"/>
            <a:ext cx="4052888" cy="624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4953000" y="0"/>
            <a:ext cx="3810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defRPr/>
            </a:pPr>
            <a:r>
              <a:rPr lang="en-US" sz="2000" dirty="0" err="1"/>
              <a:t>Bacteriorhodopsin</a:t>
            </a:r>
            <a:r>
              <a:rPr lang="en-US" sz="2000" dirty="0"/>
              <a:t> is an integral membrane protein with seven </a:t>
            </a:r>
            <a:r>
              <a:rPr lang="en-US" sz="2000" dirty="0" err="1"/>
              <a:t>transmembrane</a:t>
            </a:r>
            <a:r>
              <a:rPr lang="en-US" sz="2000" dirty="0"/>
              <a:t> </a:t>
            </a:r>
            <a:r>
              <a:rPr lang="en-US" sz="2000" dirty="0">
                <a:latin typeface="Symbol" charset="2"/>
                <a:cs typeface="Symbol" charset="2"/>
              </a:rPr>
              <a:t>a</a:t>
            </a:r>
            <a:r>
              <a:rPr lang="en-US" sz="2000" dirty="0"/>
              <a:t>-helices that bury a retinal molecule.</a:t>
            </a:r>
          </a:p>
          <a:p>
            <a:pPr marL="0" indent="0">
              <a:buFontTx/>
              <a:buNone/>
              <a:defRPr/>
            </a:pPr>
            <a:endParaRPr lang="en-US" sz="2000" dirty="0"/>
          </a:p>
          <a:p>
            <a:pPr marL="0" indent="0">
              <a:buFontTx/>
              <a:buNone/>
              <a:defRPr/>
            </a:pPr>
            <a:r>
              <a:rPr lang="en-US" sz="2000" dirty="0" err="1"/>
              <a:t>Bacteriorhodopsin</a:t>
            </a:r>
            <a:r>
              <a:rPr lang="en-US" sz="2000" dirty="0"/>
              <a:t> is a proton pump from </a:t>
            </a:r>
            <a:r>
              <a:rPr lang="en-US" sz="2000" dirty="0" err="1"/>
              <a:t>Halobacteria</a:t>
            </a:r>
            <a:r>
              <a:rPr lang="en-US" sz="2000" dirty="0"/>
              <a:t> (an </a:t>
            </a:r>
            <a:r>
              <a:rPr lang="en-US" sz="2000" dirty="0" err="1"/>
              <a:t>archaea</a:t>
            </a:r>
            <a:r>
              <a:rPr lang="en-US" sz="2000" dirty="0"/>
              <a:t>). </a:t>
            </a:r>
            <a:r>
              <a:rPr lang="en-US" sz="2000" dirty="0" err="1"/>
              <a:t>Bacteriorhodopsin</a:t>
            </a:r>
            <a:r>
              <a:rPr lang="en-US" sz="2000" dirty="0"/>
              <a:t> captures light and uses the energy to pump protons across a membrane and out of the cell.</a:t>
            </a:r>
          </a:p>
          <a:p>
            <a:pPr>
              <a:defRPr/>
            </a:pPr>
            <a:endParaRPr lang="en-US" sz="2000" dirty="0"/>
          </a:p>
          <a:p>
            <a:pPr>
              <a:defRPr/>
            </a:pPr>
            <a:endParaRPr lang="en-US" sz="2000" dirty="0"/>
          </a:p>
        </p:txBody>
      </p:sp>
      <p:sp>
        <p:nvSpPr>
          <p:cNvPr id="119811" name="Rectangle 6"/>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447800"/>
            <a:ext cx="49625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5181600" y="1219200"/>
            <a:ext cx="3810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defRPr/>
            </a:pPr>
            <a:r>
              <a:rPr lang="en-US" sz="2000" dirty="0" err="1"/>
              <a:t>Bacteriorhodopsin</a:t>
            </a:r>
            <a:r>
              <a:rPr lang="en-US" sz="2000" dirty="0"/>
              <a:t> is a </a:t>
            </a:r>
            <a:r>
              <a:rPr lang="en-US" sz="2000" dirty="0" err="1"/>
              <a:t>trimer</a:t>
            </a:r>
            <a:r>
              <a:rPr lang="en-US" sz="2000" dirty="0"/>
              <a:t> (blue monomer, pink monomer, yellow monomer). The red line indicates the bound of extracellular side of the membrane. The blue line indicates the boundary for the intracellular side of the boundary. The area between the lines is within the membrane.</a:t>
            </a:r>
          </a:p>
          <a:p>
            <a:pPr marL="0" indent="0">
              <a:buFontTx/>
              <a:buNone/>
              <a:defRPr/>
            </a:pPr>
            <a:endParaRPr lang="en-US" sz="2000" dirty="0"/>
          </a:p>
          <a:p>
            <a:pPr>
              <a:defRPr/>
            </a:pPr>
            <a:endParaRPr lang="en-US" sz="2000" dirty="0"/>
          </a:p>
        </p:txBody>
      </p:sp>
      <p:sp>
        <p:nvSpPr>
          <p:cNvPr id="121859" name="Rectangle 3"/>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31838"/>
            <a:ext cx="6516688"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2"/>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19" y="1003300"/>
            <a:ext cx="7246181" cy="562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ig_09_2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9609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5105400" y="762000"/>
            <a:ext cx="3810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defRPr/>
            </a:pPr>
            <a:r>
              <a:rPr lang="en-US" sz="2400" dirty="0" err="1"/>
              <a:t>Porins</a:t>
            </a:r>
            <a:r>
              <a:rPr lang="en-US" sz="2400" dirty="0"/>
              <a:t> </a:t>
            </a:r>
          </a:p>
          <a:p>
            <a:pPr>
              <a:defRPr/>
            </a:pPr>
            <a:endParaRPr lang="en-US" sz="1600" dirty="0"/>
          </a:p>
          <a:p>
            <a:pPr>
              <a:defRPr/>
            </a:pPr>
            <a:r>
              <a:rPr lang="en-US" sz="1600" dirty="0"/>
              <a:t>antiparallel </a:t>
            </a:r>
            <a:r>
              <a:rPr lang="en-US" sz="1600" dirty="0">
                <a:latin typeface="Symbol" charset="2"/>
                <a:cs typeface="Symbol" charset="2"/>
              </a:rPr>
              <a:t>b</a:t>
            </a:r>
            <a:r>
              <a:rPr lang="en-US" sz="1600" dirty="0"/>
              <a:t>-sheet proteins that span cellular membranes.</a:t>
            </a:r>
          </a:p>
          <a:p>
            <a:pPr>
              <a:defRPr/>
            </a:pPr>
            <a:endParaRPr lang="en-US" sz="1600" dirty="0"/>
          </a:p>
          <a:p>
            <a:pPr>
              <a:defRPr/>
            </a:pPr>
            <a:r>
              <a:rPr lang="en-US" sz="1600" dirty="0"/>
              <a:t>make pores in membranes that are specific to various types of molecules. </a:t>
            </a:r>
          </a:p>
          <a:p>
            <a:pPr>
              <a:defRPr/>
            </a:pPr>
            <a:endParaRPr lang="en-US" sz="1600" dirty="0"/>
          </a:p>
          <a:p>
            <a:pPr>
              <a:defRPr/>
            </a:pPr>
            <a:r>
              <a:rPr lang="en-US" sz="1600" dirty="0"/>
              <a:t>found in the outer membrane of Gram-negative bacteria and some Gram-positive bacteria of the group </a:t>
            </a:r>
            <a:r>
              <a:rPr lang="en-US" sz="1600" dirty="0" err="1"/>
              <a:t>Mycolata</a:t>
            </a:r>
            <a:r>
              <a:rPr lang="en-US" sz="1600" dirty="0"/>
              <a:t> (</a:t>
            </a:r>
            <a:r>
              <a:rPr lang="en-US" sz="1600" dirty="0" err="1"/>
              <a:t>mycolic</a:t>
            </a:r>
            <a:r>
              <a:rPr lang="en-US" sz="1600" dirty="0"/>
              <a:t> acid-containing </a:t>
            </a:r>
            <a:r>
              <a:rPr lang="en-US" sz="1600" dirty="0" err="1"/>
              <a:t>actinomycetes</a:t>
            </a:r>
            <a:r>
              <a:rPr lang="en-US" sz="1600" dirty="0"/>
              <a:t>), the mitochondria, and the chloroplast.</a:t>
            </a:r>
          </a:p>
          <a:p>
            <a:pPr>
              <a:defRPr/>
            </a:pPr>
            <a:endParaRPr lang="en-US" sz="1600" dirty="0"/>
          </a:p>
        </p:txBody>
      </p:sp>
      <p:sp>
        <p:nvSpPr>
          <p:cNvPr id="124931" name="Rectangle 5"/>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Porins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fig_09_2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381000"/>
            <a:ext cx="7221537"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7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9-23c</a:t>
            </a:r>
          </a:p>
        </p:txBody>
      </p:sp>
      <p:sp>
        <p:nvSpPr>
          <p:cNvPr id="5"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fig_09_2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317500"/>
            <a:ext cx="627697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9-23b</a:t>
            </a:r>
          </a:p>
        </p:txBody>
      </p:sp>
      <p:sp>
        <p:nvSpPr>
          <p:cNvPr id="5"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88555"/>
            <a:ext cx="81280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2"/>
          <p:cNvSpPr>
            <a:spLocks noChangeArrowheads="1"/>
          </p:cNvSpPr>
          <p:nvPr/>
        </p:nvSpPr>
        <p:spPr bwMode="auto">
          <a:xfrm>
            <a:off x="33338" y="457200"/>
            <a:ext cx="911066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dirty="0">
                <a:latin typeface="Arial" charset="0"/>
                <a:cs typeface="Arial" charset="0"/>
              </a:rPr>
              <a:t>Omp32, a strong anion-selective </a:t>
            </a:r>
            <a:r>
              <a:rPr lang="en-US" sz="2000" dirty="0" err="1">
                <a:latin typeface="Arial" charset="0"/>
                <a:cs typeface="Arial" charset="0"/>
              </a:rPr>
              <a:t>porin</a:t>
            </a:r>
            <a:r>
              <a:rPr lang="en-US" sz="2000" dirty="0">
                <a:latin typeface="Arial" charset="0"/>
                <a:cs typeface="Arial" charset="0"/>
              </a:rPr>
              <a:t> from </a:t>
            </a:r>
            <a:r>
              <a:rPr lang="en-US" sz="2000" dirty="0" err="1">
                <a:latin typeface="Arial" charset="0"/>
                <a:cs typeface="Arial" charset="0"/>
              </a:rPr>
              <a:t>Comamonas</a:t>
            </a:r>
            <a:r>
              <a:rPr lang="en-US" sz="2000" dirty="0">
                <a:latin typeface="Arial" charset="0"/>
                <a:cs typeface="Arial" charset="0"/>
              </a:rPr>
              <a:t> </a:t>
            </a:r>
            <a:r>
              <a:rPr lang="en-US" sz="2000" dirty="0" err="1">
                <a:latin typeface="Arial" charset="0"/>
                <a:cs typeface="Arial" charset="0"/>
              </a:rPr>
              <a:t>acidovorans</a:t>
            </a:r>
            <a:endParaRPr lang="en-US" sz="2000" dirty="0">
              <a:latin typeface="Arial" charset="0"/>
              <a:cs typeface="Arial" charset="0"/>
            </a:endParaRPr>
          </a:p>
          <a:p>
            <a:r>
              <a:rPr lang="en-US" sz="1600" dirty="0">
                <a:latin typeface="Arial" charset="0"/>
                <a:cs typeface="Arial" charset="0"/>
              </a:rPr>
              <a:t>Crystal structure of Omp32</a:t>
            </a:r>
          </a:p>
          <a:p>
            <a:r>
              <a:rPr lang="en-US" sz="1600" dirty="0">
                <a:latin typeface="Arial" charset="0"/>
                <a:cs typeface="Arial" charset="0"/>
              </a:rPr>
              <a:t>K </a:t>
            </a:r>
            <a:r>
              <a:rPr lang="en-US" sz="1600" dirty="0" err="1">
                <a:latin typeface="Arial" charset="0"/>
                <a:cs typeface="Arial" charset="0"/>
              </a:rPr>
              <a:t>Zeth</a:t>
            </a:r>
            <a:r>
              <a:rPr lang="en-US" sz="1600" dirty="0">
                <a:latin typeface="Arial" charset="0"/>
                <a:cs typeface="Arial" charset="0"/>
              </a:rPr>
              <a:t>, K </a:t>
            </a:r>
            <a:r>
              <a:rPr lang="en-US" sz="1600" dirty="0" err="1">
                <a:latin typeface="Arial" charset="0"/>
                <a:cs typeface="Arial" charset="0"/>
              </a:rPr>
              <a:t>Diederichs</a:t>
            </a:r>
            <a:r>
              <a:rPr lang="en-US" sz="1600" dirty="0">
                <a:latin typeface="Arial" charset="0"/>
                <a:cs typeface="Arial" charset="0"/>
              </a:rPr>
              <a:t>, W </a:t>
            </a:r>
            <a:r>
              <a:rPr lang="en-US" sz="1600" dirty="0" err="1">
                <a:latin typeface="Arial" charset="0"/>
                <a:cs typeface="Arial" charset="0"/>
              </a:rPr>
              <a:t>Welte</a:t>
            </a:r>
            <a:r>
              <a:rPr lang="en-US" sz="1600" dirty="0">
                <a:latin typeface="Arial" charset="0"/>
                <a:cs typeface="Arial" charset="0"/>
              </a:rPr>
              <a:t>, &amp; H </a:t>
            </a:r>
            <a:r>
              <a:rPr lang="en-US" sz="1600" dirty="0" err="1">
                <a:latin typeface="Arial" charset="0"/>
                <a:cs typeface="Arial" charset="0"/>
              </a:rPr>
              <a:t>Engelhardt</a:t>
            </a:r>
            <a:r>
              <a:rPr lang="en-US" sz="1600" dirty="0">
                <a:latin typeface="Arial" charset="0"/>
                <a:cs typeface="Arial" charset="0"/>
              </a:rPr>
              <a:t>.</a:t>
            </a:r>
          </a:p>
        </p:txBody>
      </p:sp>
      <p:sp>
        <p:nvSpPr>
          <p:cNvPr id="131075"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2763" y="0"/>
            <a:ext cx="7375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2"/>
          <p:cNvSpPr>
            <a:spLocks noChangeArrowheads="1"/>
          </p:cNvSpPr>
          <p:nvPr/>
        </p:nvSpPr>
        <p:spPr bwMode="auto">
          <a:xfrm>
            <a:off x="0" y="1143000"/>
            <a:ext cx="1193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latin typeface="Arial" charset="0"/>
                <a:cs typeface="Arial" charset="0"/>
              </a:rPr>
              <a:t>Omp32 </a:t>
            </a:r>
            <a:endParaRPr lang="en-US" dirty="0"/>
          </a:p>
        </p:txBody>
      </p:sp>
      <p:sp>
        <p:nvSpPr>
          <p:cNvPr id="4"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35100"/>
            <a:ext cx="8128000" cy="398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78" name="Rectangle 3"/>
          <p:cNvSpPr>
            <a:spLocks noChangeArrowheads="1"/>
          </p:cNvSpPr>
          <p:nvPr/>
        </p:nvSpPr>
        <p:spPr bwMode="auto">
          <a:xfrm>
            <a:off x="0" y="762000"/>
            <a:ext cx="1193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latin typeface="Arial" charset="0"/>
                <a:cs typeface="Arial" charset="0"/>
              </a:rPr>
              <a:t>Omp32 </a:t>
            </a:r>
            <a:endParaRPr lang="en-US" dirty="0"/>
          </a:p>
        </p:txBody>
      </p:sp>
      <p:sp>
        <p:nvSpPr>
          <p:cNvPr id="4"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09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46100"/>
            <a:ext cx="8531225"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9-15</a:t>
            </a:r>
          </a:p>
        </p:txBody>
      </p:sp>
    </p:spTree>
    <p:extLst>
      <p:ext uri="{BB962C8B-B14F-4D97-AF65-F5344CB8AC3E}">
        <p14:creationId xmlns:p14="http://schemas.microsoft.com/office/powerpoint/2010/main" val="1195568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12845"/>
            <a:ext cx="8229600" cy="4893647"/>
          </a:xfrm>
          <a:prstGeom prst="rect">
            <a:avLst/>
          </a:prstGeom>
        </p:spPr>
        <p:txBody>
          <a:bodyPr wrap="square">
            <a:spAutoFit/>
          </a:bodyPr>
          <a:lstStyle/>
          <a:p>
            <a:r>
              <a:rPr lang="en-US" dirty="0" err="1">
                <a:latin typeface="Arial"/>
                <a:cs typeface="Arial"/>
              </a:rPr>
              <a:t>Prenylation</a:t>
            </a:r>
            <a:r>
              <a:rPr lang="en-US" dirty="0">
                <a:latin typeface="Arial"/>
                <a:cs typeface="Arial"/>
              </a:rPr>
              <a:t> (</a:t>
            </a:r>
            <a:r>
              <a:rPr lang="en-US" dirty="0" err="1">
                <a:latin typeface="Arial"/>
                <a:cs typeface="Arial"/>
              </a:rPr>
              <a:t>isoprenylation</a:t>
            </a:r>
            <a:r>
              <a:rPr lang="en-US" dirty="0">
                <a:latin typeface="Arial"/>
                <a:cs typeface="Arial"/>
              </a:rPr>
              <a:t>, </a:t>
            </a:r>
            <a:r>
              <a:rPr lang="en-US" dirty="0" err="1">
                <a:latin typeface="Arial"/>
                <a:cs typeface="Arial"/>
              </a:rPr>
              <a:t>lipidation</a:t>
            </a:r>
            <a:r>
              <a:rPr lang="en-US" dirty="0">
                <a:latin typeface="Arial"/>
                <a:cs typeface="Arial"/>
              </a:rPr>
              <a:t>) is the catalytic addition of lipophilic tags to proteins or species. </a:t>
            </a:r>
            <a:r>
              <a:rPr lang="en-US" dirty="0" err="1">
                <a:latin typeface="Arial"/>
                <a:cs typeface="Arial"/>
              </a:rPr>
              <a:t>Prenylation</a:t>
            </a:r>
            <a:r>
              <a:rPr lang="en-US" dirty="0">
                <a:latin typeface="Arial"/>
                <a:cs typeface="Arial"/>
              </a:rPr>
              <a:t> is transfer of either a </a:t>
            </a:r>
            <a:r>
              <a:rPr lang="en-US" dirty="0" err="1">
                <a:latin typeface="Arial"/>
                <a:cs typeface="Arial"/>
              </a:rPr>
              <a:t>farnesyl</a:t>
            </a:r>
            <a:r>
              <a:rPr lang="en-US" dirty="0">
                <a:latin typeface="Arial"/>
                <a:cs typeface="Arial"/>
              </a:rPr>
              <a:t> or a </a:t>
            </a:r>
            <a:r>
              <a:rPr lang="en-US" dirty="0" err="1">
                <a:latin typeface="Arial"/>
                <a:cs typeface="Arial"/>
              </a:rPr>
              <a:t>geranylgeranyl</a:t>
            </a:r>
            <a:r>
              <a:rPr lang="en-US" dirty="0">
                <a:latin typeface="Arial"/>
                <a:cs typeface="Arial"/>
              </a:rPr>
              <a:t> group to a protein with a </a:t>
            </a:r>
            <a:r>
              <a:rPr lang="en-US" dirty="0" err="1">
                <a:latin typeface="Arial"/>
                <a:cs typeface="Arial"/>
              </a:rPr>
              <a:t>CaaX</a:t>
            </a:r>
            <a:r>
              <a:rPr lang="en-US" dirty="0">
                <a:latin typeface="Arial"/>
                <a:cs typeface="Arial"/>
              </a:rPr>
              <a:t> motif: a four-amino acid sequence at the carboxyl terminus of a protein. </a:t>
            </a:r>
          </a:p>
          <a:p>
            <a:endParaRPr lang="en-US" dirty="0">
              <a:latin typeface="Arial"/>
              <a:cs typeface="Arial"/>
            </a:endParaRPr>
          </a:p>
          <a:p>
            <a:r>
              <a:rPr lang="en-US" dirty="0">
                <a:latin typeface="Arial"/>
                <a:cs typeface="Arial"/>
              </a:rPr>
              <a:t>The </a:t>
            </a:r>
            <a:r>
              <a:rPr lang="en-US" dirty="0" err="1">
                <a:latin typeface="Arial"/>
                <a:cs typeface="Arial"/>
              </a:rPr>
              <a:t>farnesyl</a:t>
            </a:r>
            <a:r>
              <a:rPr lang="en-US" dirty="0">
                <a:latin typeface="Arial"/>
                <a:cs typeface="Arial"/>
              </a:rPr>
              <a:t> group is a 15-carbon lipophilic </a:t>
            </a:r>
            <a:r>
              <a:rPr lang="en-US" dirty="0" err="1">
                <a:latin typeface="Arial"/>
                <a:cs typeface="Arial"/>
              </a:rPr>
              <a:t>isoprenoid</a:t>
            </a:r>
            <a:r>
              <a:rPr lang="en-US" dirty="0">
                <a:latin typeface="Arial"/>
                <a:cs typeface="Arial"/>
              </a:rPr>
              <a:t>.</a:t>
            </a:r>
          </a:p>
          <a:p>
            <a:r>
              <a:rPr lang="en-US" dirty="0" err="1">
                <a:latin typeface="Arial"/>
                <a:cs typeface="Arial"/>
              </a:rPr>
              <a:t>Farnesylated</a:t>
            </a:r>
            <a:r>
              <a:rPr lang="en-US" dirty="0">
                <a:latin typeface="Arial"/>
                <a:cs typeface="Arial"/>
              </a:rPr>
              <a:t> proteins include members of the </a:t>
            </a:r>
            <a:r>
              <a:rPr lang="en-US" dirty="0" err="1">
                <a:latin typeface="Arial"/>
                <a:cs typeface="Arial"/>
              </a:rPr>
              <a:t>Ras</a:t>
            </a:r>
            <a:r>
              <a:rPr lang="en-US" dirty="0">
                <a:latin typeface="Arial"/>
                <a:cs typeface="Arial"/>
              </a:rPr>
              <a:t> superfamily. Several </a:t>
            </a:r>
            <a:r>
              <a:rPr lang="en-US" dirty="0" err="1">
                <a:latin typeface="Arial"/>
                <a:cs typeface="Arial"/>
              </a:rPr>
              <a:t>FTase</a:t>
            </a:r>
            <a:r>
              <a:rPr lang="en-US" dirty="0">
                <a:latin typeface="Arial"/>
                <a:cs typeface="Arial"/>
              </a:rPr>
              <a:t> inhibitors (</a:t>
            </a:r>
            <a:r>
              <a:rPr lang="en-US" dirty="0" err="1">
                <a:latin typeface="Arial"/>
                <a:cs typeface="Arial"/>
              </a:rPr>
              <a:t>farnesyl</a:t>
            </a:r>
            <a:r>
              <a:rPr lang="en-US" dirty="0">
                <a:latin typeface="Arial"/>
                <a:cs typeface="Arial"/>
              </a:rPr>
              <a:t>  </a:t>
            </a:r>
            <a:r>
              <a:rPr lang="en-US" dirty="0" err="1">
                <a:latin typeface="Arial"/>
                <a:cs typeface="Arial"/>
              </a:rPr>
              <a:t>transferase</a:t>
            </a:r>
            <a:r>
              <a:rPr lang="en-US" dirty="0">
                <a:latin typeface="Arial"/>
                <a:cs typeface="Arial"/>
              </a:rPr>
              <a:t> inhibitors) are undergoing testing as anti-cancer agents.</a:t>
            </a:r>
          </a:p>
          <a:p>
            <a:endParaRPr lang="en-US" dirty="0">
              <a:latin typeface="Arial"/>
              <a:cs typeface="Arial"/>
            </a:endParaRPr>
          </a:p>
          <a:p>
            <a:r>
              <a:rPr lang="en-US" dirty="0">
                <a:latin typeface="Arial"/>
                <a:cs typeface="Arial"/>
              </a:rPr>
              <a:t>The </a:t>
            </a:r>
            <a:r>
              <a:rPr lang="en-US" dirty="0" err="1">
                <a:latin typeface="Arial"/>
                <a:cs typeface="Arial"/>
              </a:rPr>
              <a:t>geranylgeranyl</a:t>
            </a:r>
            <a:r>
              <a:rPr lang="en-US" dirty="0">
                <a:latin typeface="Arial"/>
                <a:cs typeface="Arial"/>
              </a:rPr>
              <a:t> group is a 20-carbon lipophilic </a:t>
            </a:r>
            <a:r>
              <a:rPr lang="en-US" dirty="0" err="1">
                <a:latin typeface="Arial"/>
                <a:cs typeface="Arial"/>
              </a:rPr>
              <a:t>isoprenoid</a:t>
            </a:r>
            <a:r>
              <a:rPr lang="en-US" dirty="0">
                <a:latin typeface="Arial"/>
                <a:cs typeface="Arial"/>
              </a:rPr>
              <a:t>.</a:t>
            </a:r>
          </a:p>
        </p:txBody>
      </p:sp>
      <p:sp>
        <p:nvSpPr>
          <p:cNvPr id="3" name="TextBox 2"/>
          <p:cNvSpPr txBox="1"/>
          <p:nvPr/>
        </p:nvSpPr>
        <p:spPr>
          <a:xfrm>
            <a:off x="152400" y="0"/>
            <a:ext cx="3977371" cy="523220"/>
          </a:xfrm>
          <a:prstGeom prst="rect">
            <a:avLst/>
          </a:prstGeom>
          <a:noFill/>
        </p:spPr>
        <p:txBody>
          <a:bodyPr wrap="none" rtlCol="0">
            <a:spAutoFit/>
          </a:bodyPr>
          <a:lstStyle/>
          <a:p>
            <a:r>
              <a:rPr lang="en-US" sz="2800" dirty="0">
                <a:latin typeface="Arial"/>
                <a:cs typeface="Arial"/>
              </a:rPr>
              <a:t>Lipid Anchored Proteins</a:t>
            </a:r>
          </a:p>
        </p:txBody>
      </p:sp>
    </p:spTree>
    <p:extLst>
      <p:ext uri="{BB962C8B-B14F-4D97-AF65-F5344CB8AC3E}">
        <p14:creationId xmlns:p14="http://schemas.microsoft.com/office/powerpoint/2010/main" val="1658275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un_09_p26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31225" cy="611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268</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un_09_p26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660400"/>
            <a:ext cx="6858000" cy="4457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981200" y="5791200"/>
            <a:ext cx="2729132" cy="461665"/>
          </a:xfrm>
          <a:prstGeom prst="rect">
            <a:avLst/>
          </a:prstGeom>
          <a:noFill/>
        </p:spPr>
        <p:txBody>
          <a:bodyPr wrap="none" rtlCol="0">
            <a:spAutoFit/>
          </a:bodyPr>
          <a:lstStyle/>
          <a:p>
            <a:r>
              <a:rPr lang="en-US" dirty="0">
                <a:latin typeface="Arial"/>
                <a:cs typeface="Arial"/>
              </a:rPr>
              <a:t>After processing…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09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14400"/>
            <a:ext cx="5974157" cy="4084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228600"/>
            <a:ext cx="3429000" cy="6232474"/>
          </a:xfrm>
          <a:prstGeom prst="rect">
            <a:avLst/>
          </a:prstGeom>
        </p:spPr>
        <p:txBody>
          <a:bodyPr wrap="square">
            <a:spAutoFit/>
          </a:bodyPr>
          <a:lstStyle/>
          <a:p>
            <a:pPr algn="ctr"/>
            <a:r>
              <a:rPr lang="en-US" sz="1900" dirty="0" err="1">
                <a:latin typeface="Arial"/>
                <a:cs typeface="Arial"/>
              </a:rPr>
              <a:t>Glycosylphosphatidylinositol</a:t>
            </a:r>
            <a:r>
              <a:rPr lang="en-US" sz="1900" dirty="0">
                <a:latin typeface="Arial"/>
                <a:cs typeface="Arial"/>
              </a:rPr>
              <a:t> (GPI) </a:t>
            </a:r>
          </a:p>
          <a:p>
            <a:endParaRPr lang="en-US" sz="1900" dirty="0">
              <a:latin typeface="Arial"/>
              <a:cs typeface="Arial"/>
            </a:endParaRPr>
          </a:p>
          <a:p>
            <a:pPr marL="342900" indent="-342900">
              <a:buFont typeface="Arial"/>
              <a:buChar char="•"/>
            </a:pPr>
            <a:r>
              <a:rPr lang="en-US" sz="1900" dirty="0">
                <a:latin typeface="Arial"/>
                <a:cs typeface="Arial"/>
              </a:rPr>
              <a:t>attached to the C-terminus of a protein. </a:t>
            </a:r>
          </a:p>
          <a:p>
            <a:pPr marL="342900" indent="-342900">
              <a:buFont typeface="Arial"/>
              <a:buChar char="•"/>
            </a:pPr>
            <a:endParaRPr lang="en-US" sz="1900" dirty="0">
              <a:latin typeface="Arial"/>
              <a:cs typeface="Arial"/>
            </a:endParaRPr>
          </a:p>
          <a:p>
            <a:pPr marL="342900" indent="-342900">
              <a:buFont typeface="Arial"/>
              <a:buChar char="•"/>
            </a:pPr>
            <a:r>
              <a:rPr lang="en-US" sz="1900" dirty="0">
                <a:latin typeface="Arial"/>
                <a:cs typeface="Arial"/>
              </a:rPr>
              <a:t>a phosphatidylinositol group linked through a carbohydrate-containing linker (glucosamine and mannose </a:t>
            </a:r>
            <a:r>
              <a:rPr lang="en-US" sz="1900" dirty="0" err="1">
                <a:latin typeface="Arial"/>
                <a:cs typeface="Arial"/>
              </a:rPr>
              <a:t>glycosidically</a:t>
            </a:r>
            <a:r>
              <a:rPr lang="en-US" sz="1900" dirty="0">
                <a:latin typeface="Arial"/>
                <a:cs typeface="Arial"/>
              </a:rPr>
              <a:t> bound to the inositol residue) and via an ethanolamine phosphate (</a:t>
            </a:r>
            <a:r>
              <a:rPr lang="en-US" sz="1900" dirty="0" err="1">
                <a:latin typeface="Arial"/>
                <a:cs typeface="Arial"/>
              </a:rPr>
              <a:t>EtNP</a:t>
            </a:r>
            <a:r>
              <a:rPr lang="en-US" sz="1900" dirty="0">
                <a:latin typeface="Arial"/>
                <a:cs typeface="Arial"/>
              </a:rPr>
              <a:t>) bridge to the C-terminal amino acid of a mature protein. </a:t>
            </a:r>
          </a:p>
          <a:p>
            <a:pPr marL="342900" indent="-342900">
              <a:buFont typeface="Arial"/>
              <a:buChar char="•"/>
            </a:pPr>
            <a:endParaRPr lang="en-US" sz="1900" dirty="0">
              <a:latin typeface="Arial"/>
              <a:cs typeface="Arial"/>
            </a:endParaRPr>
          </a:p>
          <a:p>
            <a:pPr marL="342900" indent="-342900">
              <a:buFont typeface="Arial"/>
              <a:buChar char="•"/>
            </a:pPr>
            <a:r>
              <a:rPr lang="en-US" sz="1900" dirty="0">
                <a:latin typeface="Arial"/>
                <a:cs typeface="Arial"/>
              </a:rPr>
              <a:t>two fatty acids within anchor the protein to the cell membrane.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3" y="914400"/>
            <a:ext cx="9144000" cy="5078314"/>
          </a:xfrm>
          <a:prstGeom prst="rect">
            <a:avLst/>
          </a:prstGeom>
        </p:spPr>
        <p:txBody>
          <a:bodyPr wrap="square">
            <a:spAutoFit/>
          </a:bodyPr>
          <a:lstStyle/>
          <a:p>
            <a:endParaRPr lang="en-US" sz="1800" dirty="0">
              <a:latin typeface="Arial"/>
              <a:cs typeface="Arial"/>
            </a:endParaRPr>
          </a:p>
          <a:p>
            <a:pPr marL="285750" indent="-285750">
              <a:buFont typeface="Arial"/>
              <a:buChar char="•"/>
            </a:pPr>
            <a:r>
              <a:rPr lang="en-US" sz="1800" dirty="0">
                <a:latin typeface="Arial"/>
                <a:cs typeface="Arial"/>
              </a:rPr>
              <a:t>generally found in the water-soluble fraction of cell extracts (are not </a:t>
            </a:r>
            <a:r>
              <a:rPr lang="en-US" sz="1800" dirty="0" err="1">
                <a:latin typeface="Arial"/>
                <a:cs typeface="Arial"/>
              </a:rPr>
              <a:t>intriniscally</a:t>
            </a:r>
            <a:r>
              <a:rPr lang="en-US" sz="1800" dirty="0">
                <a:latin typeface="Arial"/>
                <a:cs typeface="Arial"/>
              </a:rPr>
              <a:t> hydrophobic)</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adhere transiently to biological membranes</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associate with integral membrane proteins rather than the membrane itself, </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penetrate the peripheral regions of the lipid bilayer</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are regulatory subunits of many ion channels and </a:t>
            </a:r>
            <a:r>
              <a:rPr lang="en-US" sz="1800" dirty="0" err="1">
                <a:latin typeface="Arial"/>
                <a:cs typeface="Arial"/>
              </a:rPr>
              <a:t>transmembrane</a:t>
            </a:r>
            <a:r>
              <a:rPr lang="en-US" sz="1800" dirty="0">
                <a:latin typeface="Arial"/>
                <a:cs typeface="Arial"/>
              </a:rPr>
              <a:t> receptors, </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bring an enzyme into close proximity with it's lipid substrate(s)</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undergo rearrangement, dissociation, or conformational changes</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can promote assembly of multi-protein complexes.</a:t>
            </a:r>
          </a:p>
        </p:txBody>
      </p:sp>
      <p:sp>
        <p:nvSpPr>
          <p:cNvPr id="3" name="TextBox 2"/>
          <p:cNvSpPr txBox="1"/>
          <p:nvPr/>
        </p:nvSpPr>
        <p:spPr>
          <a:xfrm>
            <a:off x="20915" y="22742"/>
            <a:ext cx="4324621" cy="830997"/>
          </a:xfrm>
          <a:prstGeom prst="rect">
            <a:avLst/>
          </a:prstGeom>
          <a:noFill/>
        </p:spPr>
        <p:txBody>
          <a:bodyPr wrap="none" rtlCol="0">
            <a:spAutoFit/>
          </a:bodyPr>
          <a:lstStyle/>
          <a:p>
            <a:r>
              <a:rPr lang="en-US" dirty="0">
                <a:latin typeface="Arial"/>
                <a:cs typeface="Arial"/>
              </a:rPr>
              <a:t>Peripheral membrane proteins </a:t>
            </a:r>
          </a:p>
          <a:p>
            <a:endParaRPr lang="en-US" dirty="0"/>
          </a:p>
        </p:txBody>
      </p:sp>
    </p:spTree>
    <p:extLst>
      <p:ext uri="{BB962C8B-B14F-4D97-AF65-F5344CB8AC3E}">
        <p14:creationId xmlns:p14="http://schemas.microsoft.com/office/powerpoint/2010/main" val="14391944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_09_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609441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9-26</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fig_09_26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533400"/>
            <a:ext cx="7164387" cy="6243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9-26 part 1</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3" descr="fig_09_26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644525"/>
            <a:ext cx="8535987" cy="556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9-26 part 2</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fig_09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8531225" cy="305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9-27</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fig_09_27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9-27a</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09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317500"/>
            <a:ext cx="659447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9-16</a:t>
            </a:r>
          </a:p>
        </p:txBody>
      </p:sp>
    </p:spTree>
    <p:extLst>
      <p:ext uri="{BB962C8B-B14F-4D97-AF65-F5344CB8AC3E}">
        <p14:creationId xmlns:p14="http://schemas.microsoft.com/office/powerpoint/2010/main" val="22604408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fig_09_2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7500"/>
            <a:ext cx="794067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9-27b</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4674176" cy="646331"/>
          </a:xfrm>
          <a:prstGeom prst="rect">
            <a:avLst/>
          </a:prstGeom>
          <a:noFill/>
        </p:spPr>
        <p:txBody>
          <a:bodyPr wrap="none">
            <a:spAutoFit/>
          </a:bodyPr>
          <a:lstStyle/>
          <a:p>
            <a:pPr>
              <a:defRPr/>
            </a:pPr>
            <a:r>
              <a:rPr lang="en-US" sz="36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Membrane Structure</a:t>
            </a:r>
            <a:endPar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endParaRPr>
          </a:p>
        </p:txBody>
      </p:sp>
      <p:sp>
        <p:nvSpPr>
          <p:cNvPr id="3" name="TextBox 2"/>
          <p:cNvSpPr txBox="1"/>
          <p:nvPr/>
        </p:nvSpPr>
        <p:spPr>
          <a:xfrm>
            <a:off x="609600" y="1371600"/>
            <a:ext cx="7772400" cy="4801315"/>
          </a:xfrm>
          <a:prstGeom prst="rect">
            <a:avLst/>
          </a:prstGeom>
          <a:noFill/>
        </p:spPr>
        <p:txBody>
          <a:bodyPr wrap="square" rtlCol="0">
            <a:spAutoFit/>
          </a:bodyPr>
          <a:lstStyle/>
          <a:p>
            <a:r>
              <a:rPr lang="en-US" sz="1800" dirty="0">
                <a:latin typeface="Arial"/>
                <a:cs typeface="Arial"/>
              </a:rPr>
              <a:t>membranes are two-dimensional liquids. </a:t>
            </a:r>
          </a:p>
          <a:p>
            <a:endParaRPr lang="en-US" sz="1800" dirty="0">
              <a:latin typeface="Arial"/>
              <a:cs typeface="Arial"/>
            </a:endParaRPr>
          </a:p>
          <a:p>
            <a:r>
              <a:rPr lang="en-US" sz="1800" dirty="0">
                <a:latin typeface="Arial"/>
                <a:cs typeface="Arial"/>
              </a:rPr>
              <a:t>lipids and proteins diffuse in the 2D matrix (laterally).</a:t>
            </a:r>
          </a:p>
          <a:p>
            <a:endParaRPr lang="en-US" sz="1800" dirty="0">
              <a:latin typeface="Arial"/>
              <a:cs typeface="Arial"/>
            </a:endParaRPr>
          </a:p>
          <a:p>
            <a:r>
              <a:rPr lang="en-US" sz="1800" dirty="0">
                <a:latin typeface="Arial"/>
                <a:cs typeface="Arial"/>
              </a:rPr>
              <a:t>proteins, cholesterol, etc., provide structure.</a:t>
            </a:r>
          </a:p>
          <a:p>
            <a:endParaRPr lang="en-US" sz="1800" dirty="0">
              <a:latin typeface="Arial"/>
              <a:cs typeface="Arial"/>
            </a:endParaRPr>
          </a:p>
          <a:p>
            <a:r>
              <a:rPr lang="en-US" sz="1800" dirty="0">
                <a:latin typeface="Arial"/>
                <a:cs typeface="Arial"/>
              </a:rPr>
              <a:t>pickets (anchored &amp; </a:t>
            </a:r>
            <a:r>
              <a:rPr lang="en-US" sz="1800" dirty="0" err="1">
                <a:latin typeface="Arial"/>
                <a:cs typeface="Arial"/>
              </a:rPr>
              <a:t>transmembrane</a:t>
            </a:r>
            <a:r>
              <a:rPr lang="en-US" sz="1800" dirty="0">
                <a:latin typeface="Arial"/>
                <a:cs typeface="Arial"/>
              </a:rPr>
              <a:t> proteins)</a:t>
            </a:r>
          </a:p>
          <a:p>
            <a:r>
              <a:rPr lang="en-US" sz="1800" dirty="0">
                <a:latin typeface="Arial"/>
                <a:cs typeface="Arial"/>
              </a:rPr>
              <a:t>	a TM protein increases the viscosity of the 2D fluid around it</a:t>
            </a:r>
          </a:p>
          <a:p>
            <a:r>
              <a:rPr lang="en-US" sz="1800" dirty="0">
                <a:latin typeface="Arial"/>
                <a:cs typeface="Arial"/>
              </a:rPr>
              <a:t>	a collection of TM proteins can form a picket</a:t>
            </a:r>
          </a:p>
          <a:p>
            <a:endParaRPr lang="en-US" sz="1800" dirty="0">
              <a:latin typeface="Arial"/>
              <a:cs typeface="Arial"/>
            </a:endParaRPr>
          </a:p>
          <a:p>
            <a:r>
              <a:rPr lang="en-US" sz="1800" dirty="0">
                <a:latin typeface="Arial"/>
                <a:cs typeface="Arial"/>
              </a:rPr>
              <a:t>fences (actin-based membrane skeleton)</a:t>
            </a:r>
          </a:p>
          <a:p>
            <a:r>
              <a:rPr lang="en-US" sz="1800" dirty="0">
                <a:latin typeface="Arial"/>
                <a:cs typeface="Arial"/>
              </a:rPr>
              <a:t>	compartmentalize the membrane</a:t>
            </a:r>
          </a:p>
          <a:p>
            <a:endParaRPr lang="en-US" sz="1800" dirty="0">
              <a:latin typeface="Arial"/>
              <a:cs typeface="Arial"/>
            </a:endParaRPr>
          </a:p>
          <a:p>
            <a:r>
              <a:rPr lang="en-US" sz="1800" dirty="0">
                <a:latin typeface="Arial"/>
                <a:cs typeface="Arial"/>
              </a:rPr>
              <a:t>lipid rafts (</a:t>
            </a:r>
            <a:r>
              <a:rPr lang="en-US" sz="1800" dirty="0" err="1">
                <a:latin typeface="Arial"/>
                <a:cs typeface="Arial"/>
              </a:rPr>
              <a:t>glycosphingolipid</a:t>
            </a:r>
            <a:r>
              <a:rPr lang="en-US" sz="1800" dirty="0">
                <a:latin typeface="Arial"/>
                <a:cs typeface="Arial"/>
              </a:rPr>
              <a:t> and protein </a:t>
            </a:r>
            <a:r>
              <a:rPr lang="en-US" sz="1800" dirty="0" err="1">
                <a:latin typeface="Arial"/>
                <a:cs typeface="Arial"/>
              </a:rPr>
              <a:t>microdomains</a:t>
            </a:r>
            <a:r>
              <a:rPr lang="en-US" sz="1800" dirty="0">
                <a:latin typeface="Arial"/>
                <a:cs typeface="Arial"/>
              </a:rPr>
              <a:t>).</a:t>
            </a:r>
          </a:p>
          <a:p>
            <a:r>
              <a:rPr lang="en-US" sz="1800" dirty="0">
                <a:latin typeface="Arial"/>
                <a:cs typeface="Arial"/>
              </a:rPr>
              <a:t>	float freely in the membrane bilayer and are more ordered and 	are less dynamic than the surrounding bilayer,</a:t>
            </a:r>
          </a:p>
          <a:p>
            <a:endParaRPr lang="en-US" sz="1800" dirty="0">
              <a:latin typeface="Arial"/>
              <a:cs typeface="Arial"/>
            </a:endParaRPr>
          </a:p>
        </p:txBody>
      </p:sp>
    </p:spTree>
    <p:extLst>
      <p:ext uri="{BB962C8B-B14F-4D97-AF65-F5344CB8AC3E}">
        <p14:creationId xmlns:p14="http://schemas.microsoft.com/office/powerpoint/2010/main" val="4047250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762000"/>
            <a:ext cx="6565900" cy="4470400"/>
          </a:xfrm>
          <a:prstGeom prst="rect">
            <a:avLst/>
          </a:prstGeom>
        </p:spPr>
      </p:pic>
      <p:sp>
        <p:nvSpPr>
          <p:cNvPr id="3" name="Rectangle 2"/>
          <p:cNvSpPr/>
          <p:nvPr/>
        </p:nvSpPr>
        <p:spPr>
          <a:xfrm>
            <a:off x="1066800" y="5867400"/>
            <a:ext cx="6858000" cy="369332"/>
          </a:xfrm>
          <a:prstGeom prst="rect">
            <a:avLst/>
          </a:prstGeom>
        </p:spPr>
        <p:txBody>
          <a:bodyPr wrap="square">
            <a:spAutoFit/>
          </a:bodyPr>
          <a:lstStyle/>
          <a:p>
            <a:r>
              <a:rPr lang="en-US" sz="1800" dirty="0">
                <a:latin typeface="Arial"/>
                <a:cs typeface="Arial"/>
              </a:rPr>
              <a:t>Molecular Membrane Biology, 2003, 20, 13/18</a:t>
            </a:r>
          </a:p>
        </p:txBody>
      </p:sp>
    </p:spTree>
    <p:extLst>
      <p:ext uri="{BB962C8B-B14F-4D97-AF65-F5344CB8AC3E}">
        <p14:creationId xmlns:p14="http://schemas.microsoft.com/office/powerpoint/2010/main" val="7267943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533400"/>
            <a:ext cx="8039100" cy="3873500"/>
          </a:xfrm>
          <a:prstGeom prst="rect">
            <a:avLst/>
          </a:prstGeom>
        </p:spPr>
      </p:pic>
      <p:sp>
        <p:nvSpPr>
          <p:cNvPr id="3" name="TextBox 2"/>
          <p:cNvSpPr txBox="1"/>
          <p:nvPr/>
        </p:nvSpPr>
        <p:spPr>
          <a:xfrm>
            <a:off x="304800" y="5181600"/>
            <a:ext cx="8077200" cy="830997"/>
          </a:xfrm>
          <a:prstGeom prst="rect">
            <a:avLst/>
          </a:prstGeom>
          <a:noFill/>
        </p:spPr>
        <p:txBody>
          <a:bodyPr wrap="square" rtlCol="0">
            <a:spAutoFit/>
          </a:bodyPr>
          <a:lstStyle/>
          <a:p>
            <a:r>
              <a:rPr lang="en-US" sz="1600" dirty="0">
                <a:latin typeface="Arial"/>
                <a:cs typeface="Arial"/>
              </a:rPr>
              <a:t>Carlos Vera, Robert Skelton, Frederic </a:t>
            </a:r>
            <a:r>
              <a:rPr lang="en-US" sz="1600" dirty="0" err="1">
                <a:latin typeface="Arial"/>
                <a:cs typeface="Arial"/>
              </a:rPr>
              <a:t>Bossens</a:t>
            </a:r>
            <a:r>
              <a:rPr lang="en-US" sz="1600" dirty="0">
                <a:latin typeface="Arial"/>
                <a:cs typeface="Arial"/>
              </a:rPr>
              <a:t>, and </a:t>
            </a:r>
            <a:r>
              <a:rPr lang="en-US" sz="1600" dirty="0" err="1">
                <a:latin typeface="Arial"/>
                <a:cs typeface="Arial"/>
              </a:rPr>
              <a:t>Lanping</a:t>
            </a:r>
            <a:r>
              <a:rPr lang="en-US" sz="1600" dirty="0">
                <a:latin typeface="Arial"/>
                <a:cs typeface="Arial"/>
              </a:rPr>
              <a:t> Amy Sung, "3-D Nano-mechanics of an Erythrocyte </a:t>
            </a:r>
            <a:r>
              <a:rPr lang="en-US" sz="1600" dirty="0" err="1">
                <a:latin typeface="Arial"/>
                <a:cs typeface="Arial"/>
              </a:rPr>
              <a:t>Junctional</a:t>
            </a:r>
            <a:r>
              <a:rPr lang="en-US" sz="1600" dirty="0">
                <a:latin typeface="Arial"/>
                <a:cs typeface="Arial"/>
              </a:rPr>
              <a:t> Complex in </a:t>
            </a:r>
            <a:r>
              <a:rPr lang="en-US" sz="1600" dirty="0" err="1">
                <a:latin typeface="Arial"/>
                <a:cs typeface="Arial"/>
              </a:rPr>
              <a:t>Equibiaxial</a:t>
            </a:r>
            <a:r>
              <a:rPr lang="en-US" sz="1600" dirty="0">
                <a:latin typeface="Arial"/>
                <a:cs typeface="Arial"/>
              </a:rPr>
              <a:t> and Anisotropic Deformations" (2005). Annals of Biomedical Engineering. 33 (10), </a:t>
            </a:r>
            <a:r>
              <a:rPr lang="en-US" sz="1600" dirty="0" err="1">
                <a:latin typeface="Arial"/>
                <a:cs typeface="Arial"/>
              </a:rPr>
              <a:t>pp</a:t>
            </a:r>
            <a:r>
              <a:rPr lang="en-US" sz="1600" dirty="0">
                <a:latin typeface="Arial"/>
                <a:cs typeface="Arial"/>
              </a:rPr>
              <a:t> 1387–1404.</a:t>
            </a:r>
          </a:p>
        </p:txBody>
      </p:sp>
    </p:spTree>
    <p:extLst>
      <p:ext uri="{BB962C8B-B14F-4D97-AF65-F5344CB8AC3E}">
        <p14:creationId xmlns:p14="http://schemas.microsoft.com/office/powerpoint/2010/main" val="39116549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fig_09_2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3122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676400" y="2648787"/>
            <a:ext cx="5918200" cy="4216400"/>
          </a:xfrm>
          <a:prstGeom prst="rect">
            <a:avLst/>
          </a:prstGeom>
        </p:spPr>
      </p:pic>
      <p:sp>
        <p:nvSpPr>
          <p:cNvPr id="3" name="TextBox 2"/>
          <p:cNvSpPr txBox="1"/>
          <p:nvPr/>
        </p:nvSpPr>
        <p:spPr>
          <a:xfrm>
            <a:off x="6096000" y="457200"/>
            <a:ext cx="1262335" cy="461665"/>
          </a:xfrm>
          <a:prstGeom prst="rect">
            <a:avLst/>
          </a:prstGeom>
          <a:noFill/>
        </p:spPr>
        <p:txBody>
          <a:bodyPr wrap="none" rtlCol="0">
            <a:spAutoFit/>
          </a:bodyPr>
          <a:lstStyle/>
          <a:p>
            <a:r>
              <a:rPr lang="en-US" dirty="0" err="1">
                <a:latin typeface="Arial"/>
                <a:cs typeface="Arial"/>
              </a:rPr>
              <a:t>spectrin</a:t>
            </a:r>
            <a:endParaRPr lang="en-US" dirty="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fig_09_2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317500"/>
            <a:ext cx="425926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9-28b</a:t>
            </a:r>
          </a:p>
        </p:txBody>
      </p:sp>
      <p:sp>
        <p:nvSpPr>
          <p:cNvPr id="2" name="Rectangle 1"/>
          <p:cNvSpPr/>
          <p:nvPr/>
        </p:nvSpPr>
        <p:spPr>
          <a:xfrm>
            <a:off x="609600" y="457200"/>
            <a:ext cx="1313731" cy="461665"/>
          </a:xfrm>
          <a:prstGeom prst="rect">
            <a:avLst/>
          </a:prstGeom>
        </p:spPr>
        <p:txBody>
          <a:bodyPr wrap="none">
            <a:spAutoFit/>
          </a:bodyPr>
          <a:lstStyle/>
          <a:p>
            <a:r>
              <a:rPr lang="en-US" dirty="0" err="1">
                <a:latin typeface="Arial"/>
                <a:cs typeface="Arial"/>
              </a:rPr>
              <a:t>Spectrin</a:t>
            </a:r>
            <a:r>
              <a:rPr lang="en-US" dirty="0">
                <a:latin typeface="Arial"/>
                <a:cs typeface="Arial"/>
              </a:rPr>
              <a:t> </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20115"/>
            <a:ext cx="6591300" cy="3644900"/>
          </a:xfrm>
          <a:prstGeom prst="rect">
            <a:avLst/>
          </a:prstGeom>
        </p:spPr>
      </p:pic>
      <p:sp>
        <p:nvSpPr>
          <p:cNvPr id="3" name="TextBox 2"/>
          <p:cNvSpPr txBox="1"/>
          <p:nvPr/>
        </p:nvSpPr>
        <p:spPr>
          <a:xfrm>
            <a:off x="228600" y="3995677"/>
            <a:ext cx="8153400" cy="2862323"/>
          </a:xfrm>
          <a:prstGeom prst="rect">
            <a:avLst/>
          </a:prstGeom>
          <a:noFill/>
        </p:spPr>
        <p:txBody>
          <a:bodyPr wrap="square" rtlCol="0">
            <a:spAutoFit/>
          </a:bodyPr>
          <a:lstStyle/>
          <a:p>
            <a:r>
              <a:rPr lang="en-US" sz="1800" dirty="0" err="1">
                <a:latin typeface="Arial"/>
                <a:cs typeface="Arial"/>
              </a:rPr>
              <a:t>Spectrin</a:t>
            </a:r>
            <a:r>
              <a:rPr lang="en-US" sz="1800" dirty="0">
                <a:latin typeface="Arial"/>
                <a:cs typeface="Arial"/>
              </a:rPr>
              <a:t> is the major component of the protein network that covers the interior (cytoplasmic) surface of erythrocyte membranes. The network provides mechanical support for the membrane bilayer.</a:t>
            </a:r>
          </a:p>
          <a:p>
            <a:endParaRPr lang="en-US" sz="1800" dirty="0">
              <a:latin typeface="Arial"/>
              <a:cs typeface="Arial"/>
            </a:endParaRPr>
          </a:p>
          <a:p>
            <a:r>
              <a:rPr lang="en-US" sz="1800" dirty="0" err="1">
                <a:latin typeface="Arial"/>
                <a:cs typeface="Arial"/>
              </a:rPr>
              <a:t>Spectrin</a:t>
            </a:r>
            <a:r>
              <a:rPr lang="en-US" sz="1800" dirty="0">
                <a:latin typeface="Arial"/>
                <a:cs typeface="Arial"/>
              </a:rPr>
              <a:t> is long and flexible (200-260 nm long) with α and β subunits, which are both related to α-</a:t>
            </a:r>
            <a:r>
              <a:rPr lang="en-US" sz="1800" dirty="0" err="1">
                <a:latin typeface="Arial"/>
                <a:cs typeface="Arial"/>
              </a:rPr>
              <a:t>actinin</a:t>
            </a:r>
            <a:r>
              <a:rPr lang="en-US" sz="1800" dirty="0">
                <a:latin typeface="Arial"/>
                <a:cs typeface="Arial"/>
              </a:rPr>
              <a:t>. The α and β subunits form antiparallel heterodimers that assemble head-head to form </a:t>
            </a:r>
            <a:r>
              <a:rPr lang="en-US" sz="1800" dirty="0" err="1">
                <a:latin typeface="Arial"/>
                <a:cs typeface="Arial"/>
              </a:rPr>
              <a:t>heterotetramers</a:t>
            </a:r>
            <a:r>
              <a:rPr lang="en-US" sz="1800" dirty="0">
                <a:latin typeface="Arial"/>
                <a:cs typeface="Arial"/>
              </a:rPr>
              <a:t>. The network is linked to the membrane bilayer by association with </a:t>
            </a:r>
            <a:r>
              <a:rPr lang="en-US" sz="1800" dirty="0" err="1">
                <a:latin typeface="Arial"/>
                <a:cs typeface="Arial"/>
              </a:rPr>
              <a:t>ankyrin</a:t>
            </a:r>
            <a:r>
              <a:rPr lang="en-US" sz="1800" dirty="0">
                <a:latin typeface="Arial"/>
                <a:cs typeface="Arial"/>
              </a:rPr>
              <a:t>, which is bound to the cytoplasmic domain of the anion channel.</a:t>
            </a:r>
          </a:p>
          <a:p>
            <a:endParaRPr lang="en-US" sz="1800" dirty="0">
              <a:latin typeface="Arial"/>
              <a:cs typeface="Arial"/>
            </a:endParaRPr>
          </a:p>
        </p:txBody>
      </p:sp>
    </p:spTree>
    <p:extLst>
      <p:ext uri="{BB962C8B-B14F-4D97-AF65-F5344CB8AC3E}">
        <p14:creationId xmlns:p14="http://schemas.microsoft.com/office/powerpoint/2010/main" val="20316642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fig_09_2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1300"/>
            <a:ext cx="5491163" cy="638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9-29a</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fig_09_2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73508" cy="6862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fig_09_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14600"/>
            <a:ext cx="8531225" cy="404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0"/>
            <a:ext cx="9144000" cy="3354764"/>
          </a:xfrm>
          <a:prstGeom prst="rect">
            <a:avLst/>
          </a:prstGeom>
        </p:spPr>
        <p:txBody>
          <a:bodyPr wrap="square">
            <a:spAutoFit/>
          </a:bodyPr>
          <a:lstStyle/>
          <a:p>
            <a:r>
              <a:rPr lang="en-US" sz="2000" dirty="0" err="1">
                <a:latin typeface="Arial"/>
                <a:cs typeface="Arial"/>
              </a:rPr>
              <a:t>Ankyrin</a:t>
            </a:r>
            <a:r>
              <a:rPr lang="en-US" sz="2000" dirty="0">
                <a:latin typeface="Arial"/>
                <a:cs typeface="Arial"/>
              </a:rPr>
              <a:t> Proteins </a:t>
            </a:r>
          </a:p>
          <a:p>
            <a:r>
              <a:rPr lang="en-US" sz="1600" dirty="0">
                <a:latin typeface="Arial"/>
                <a:cs typeface="Arial"/>
              </a:rPr>
              <a:t>are adaptors that target diverse proteins to specialized membrane domains in both the plasma membrane (intracellular) and the ER. </a:t>
            </a:r>
            <a:r>
              <a:rPr lang="en-US" sz="1600" dirty="0" err="1">
                <a:latin typeface="Arial"/>
                <a:cs typeface="Arial"/>
              </a:rPr>
              <a:t>Ankyrins</a:t>
            </a:r>
            <a:r>
              <a:rPr lang="en-US" sz="1600" dirty="0">
                <a:latin typeface="Arial"/>
                <a:cs typeface="Arial"/>
              </a:rPr>
              <a:t> mediate the attachment of integral membrane proteins to the </a:t>
            </a:r>
            <a:r>
              <a:rPr lang="en-US" sz="1600" dirty="0" err="1">
                <a:latin typeface="Arial"/>
                <a:cs typeface="Arial"/>
              </a:rPr>
              <a:t>spectrin</a:t>
            </a:r>
            <a:r>
              <a:rPr lang="en-US" sz="1600" dirty="0">
                <a:latin typeface="Arial"/>
                <a:cs typeface="Arial"/>
              </a:rPr>
              <a:t>-actin based membrane skeleton. </a:t>
            </a:r>
            <a:r>
              <a:rPr lang="en-US" sz="1600" dirty="0" err="1">
                <a:latin typeface="Arial"/>
                <a:cs typeface="Arial"/>
              </a:rPr>
              <a:t>Ankyrins</a:t>
            </a:r>
            <a:r>
              <a:rPr lang="en-US" sz="1600" dirty="0">
                <a:latin typeface="Arial"/>
                <a:cs typeface="Arial"/>
              </a:rPr>
              <a:t> have binding sites for the beta subunit of </a:t>
            </a:r>
            <a:r>
              <a:rPr lang="en-US" sz="1600" dirty="0" err="1">
                <a:latin typeface="Arial"/>
                <a:cs typeface="Arial"/>
              </a:rPr>
              <a:t>spectrin</a:t>
            </a:r>
            <a:r>
              <a:rPr lang="en-US" sz="1600" dirty="0">
                <a:latin typeface="Arial"/>
                <a:cs typeface="Arial"/>
              </a:rPr>
              <a:t> and many many integral membrane proteins. </a:t>
            </a:r>
            <a:r>
              <a:rPr lang="en-US" sz="1600" dirty="0" err="1">
                <a:latin typeface="Arial"/>
                <a:cs typeface="Arial"/>
              </a:rPr>
              <a:t>Ankyrins</a:t>
            </a:r>
            <a:r>
              <a:rPr lang="en-US" sz="1600" dirty="0">
                <a:latin typeface="Arial"/>
                <a:cs typeface="Arial"/>
              </a:rPr>
              <a:t> help maintain the integrity of the plasma membranes and anchor ion channels, ion exchangers and ion transporters in the plasma membrane.</a:t>
            </a:r>
          </a:p>
          <a:p>
            <a:r>
              <a:rPr lang="en-US" sz="1600" dirty="0">
                <a:latin typeface="Arial"/>
                <a:cs typeface="Arial"/>
              </a:rPr>
              <a:t>They anchor membrane-spanning proteins that float in the fluid phospholipid bilayer with the </a:t>
            </a:r>
            <a:r>
              <a:rPr lang="en-US" sz="1600" dirty="0" err="1">
                <a:latin typeface="Arial"/>
                <a:cs typeface="Arial"/>
              </a:rPr>
              <a:t>spectrin</a:t>
            </a:r>
            <a:r>
              <a:rPr lang="en-US" sz="1600" dirty="0">
                <a:latin typeface="Arial"/>
                <a:cs typeface="Arial"/>
              </a:rPr>
              <a:t> skeleton on the inner surface of the membrane - like an anchor immobilize a boat floating in water.</a:t>
            </a: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p:txBody>
      </p:sp>
      <p:sp>
        <p:nvSpPr>
          <p:cNvPr id="3" name="Rectangle 2"/>
          <p:cNvSpPr/>
          <p:nvPr/>
        </p:nvSpPr>
        <p:spPr>
          <a:xfrm>
            <a:off x="1828800" y="2667000"/>
            <a:ext cx="4970431" cy="461665"/>
          </a:xfrm>
          <a:prstGeom prst="rect">
            <a:avLst/>
          </a:prstGeom>
        </p:spPr>
        <p:txBody>
          <a:bodyPr wrap="none">
            <a:spAutoFit/>
          </a:bodyPr>
          <a:lstStyle/>
          <a:p>
            <a:r>
              <a:rPr lang="en-US" dirty="0" err="1">
                <a:latin typeface="Arial"/>
                <a:cs typeface="Arial"/>
              </a:rPr>
              <a:t>Ankryin</a:t>
            </a:r>
            <a:r>
              <a:rPr lang="en-US" dirty="0">
                <a:latin typeface="Arial"/>
                <a:cs typeface="Arial"/>
              </a:rPr>
              <a:t> membrane-binding domain</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16508</TotalTime>
  <Words>4258</Words>
  <Application>Microsoft Macintosh PowerPoint</Application>
  <PresentationFormat>On-screen Show (4:3)</PresentationFormat>
  <Paragraphs>581</Paragraphs>
  <Slides>135</Slides>
  <Notes>94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135</vt:i4>
      </vt:variant>
    </vt:vector>
  </HeadingPairs>
  <TitlesOfParts>
    <vt:vector size="141" baseType="lpstr">
      <vt:lpstr>Arial</vt:lpstr>
      <vt:lpstr>Calibri</vt:lpstr>
      <vt:lpstr>Courier New</vt:lpstr>
      <vt:lpstr>Symbol</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Justin's Dad</cp:lastModifiedBy>
  <cp:revision>385</cp:revision>
  <dcterms:created xsi:type="dcterms:W3CDTF">2011-03-13T14:05:24Z</dcterms:created>
  <dcterms:modified xsi:type="dcterms:W3CDTF">2021-11-22T14:55:29Z</dcterms:modified>
  <cp:category/>
</cp:coreProperties>
</file>