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618" r:id="rId2"/>
    <p:sldId id="505" r:id="rId3"/>
    <p:sldId id="564" r:id="rId4"/>
    <p:sldId id="554" r:id="rId5"/>
    <p:sldId id="315" r:id="rId6"/>
    <p:sldId id="537" r:id="rId7"/>
    <p:sldId id="514" r:id="rId8"/>
    <p:sldId id="328" r:id="rId9"/>
    <p:sldId id="616" r:id="rId10"/>
    <p:sldId id="496" r:id="rId11"/>
    <p:sldId id="617" r:id="rId12"/>
    <p:sldId id="355" r:id="rId13"/>
    <p:sldId id="324" r:id="rId14"/>
    <p:sldId id="325" r:id="rId15"/>
    <p:sldId id="326" r:id="rId16"/>
    <p:sldId id="327" r:id="rId17"/>
    <p:sldId id="557" r:id="rId18"/>
    <p:sldId id="524" r:id="rId1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18"/>
    <p:restoredTop sz="78170" autoAdjust="0"/>
  </p:normalViewPr>
  <p:slideViewPr>
    <p:cSldViewPr>
      <p:cViewPr>
        <p:scale>
          <a:sx n="92" d="100"/>
          <a:sy n="92" d="100"/>
        </p:scale>
        <p:origin x="8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8" d="100"/>
        <a:sy n="158" d="100"/>
      </p:scale>
      <p:origin x="0" y="0"/>
    </p:cViewPr>
  </p:sorterViewPr>
  <p:notesViewPr>
    <p:cSldViewPr>
      <p:cViewPr varScale="1">
        <p:scale>
          <a:sx n="163" d="100"/>
          <a:sy n="163" d="100"/>
        </p:scale>
        <p:origin x="181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177DF89-148E-5348-8C02-A494C222B36D}"/>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ＭＳ Ｐゴシック" pitchFamily="34" charset="-128"/>
                <a:cs typeface="+mn-cs"/>
              </a:defRPr>
            </a:lvl1pPr>
          </a:lstStyle>
          <a:p>
            <a:pPr>
              <a:defRPr/>
            </a:pPr>
            <a:endParaRPr lang="en-US"/>
          </a:p>
        </p:txBody>
      </p:sp>
      <p:sp>
        <p:nvSpPr>
          <p:cNvPr id="18435" name="Rectangle 3">
            <a:extLst>
              <a:ext uri="{FF2B5EF4-FFF2-40B4-BE49-F238E27FC236}">
                <a16:creationId xmlns:a16="http://schemas.microsoft.com/office/drawing/2014/main" id="{AC98B76A-9020-C54C-AA98-44AADA55C5BC}"/>
              </a:ext>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ＭＳ Ｐゴシック" pitchFamily="34" charset="-128"/>
                <a:cs typeface="+mn-cs"/>
              </a:defRPr>
            </a:lvl1pPr>
          </a:lstStyle>
          <a:p>
            <a:pPr>
              <a:defRPr/>
            </a:pPr>
            <a:endParaRPr lang="en-US"/>
          </a:p>
        </p:txBody>
      </p:sp>
      <p:sp>
        <p:nvSpPr>
          <p:cNvPr id="18436" name="Rectangle 4">
            <a:extLst>
              <a:ext uri="{FF2B5EF4-FFF2-40B4-BE49-F238E27FC236}">
                <a16:creationId xmlns:a16="http://schemas.microsoft.com/office/drawing/2014/main" id="{A163F5E8-0589-9D4C-880C-B5BE9C579FBA}"/>
              </a:ext>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ＭＳ Ｐゴシック" pitchFamily="34" charset="-128"/>
                <a:cs typeface="+mn-cs"/>
              </a:defRPr>
            </a:lvl1pPr>
          </a:lstStyle>
          <a:p>
            <a:pPr>
              <a:defRPr/>
            </a:pPr>
            <a:endParaRPr lang="en-US"/>
          </a:p>
        </p:txBody>
      </p:sp>
      <p:sp>
        <p:nvSpPr>
          <p:cNvPr id="18437" name="Rectangle 5">
            <a:extLst>
              <a:ext uri="{FF2B5EF4-FFF2-40B4-BE49-F238E27FC236}">
                <a16:creationId xmlns:a16="http://schemas.microsoft.com/office/drawing/2014/main" id="{F3817A0C-A205-A84A-BF9C-EA639EFAC270}"/>
              </a:ext>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fld id="{1B33D775-6606-C141-B802-BCC1E26BE281}"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B297FB4C-5B9B-EC4D-ADF2-764461B9D713}"/>
              </a:ext>
            </a:extLst>
          </p:cNvPr>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ＭＳ Ｐゴシック" pitchFamily="34" charset="-128"/>
                <a:cs typeface="+mn-cs"/>
              </a:defRPr>
            </a:lvl1pPr>
          </a:lstStyle>
          <a:p>
            <a:pPr>
              <a:defRPr/>
            </a:pPr>
            <a:endParaRPr lang="en-US"/>
          </a:p>
        </p:txBody>
      </p:sp>
      <p:sp>
        <p:nvSpPr>
          <p:cNvPr id="114691" name="Rectangle 3">
            <a:extLst>
              <a:ext uri="{FF2B5EF4-FFF2-40B4-BE49-F238E27FC236}">
                <a16:creationId xmlns:a16="http://schemas.microsoft.com/office/drawing/2014/main" id="{B1434EA1-877C-C64D-A940-B7CD81773EBF}"/>
              </a:ext>
            </a:extLst>
          </p:cNvPr>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ＭＳ Ｐゴシック" pitchFamily="34" charset="-128"/>
                <a:cs typeface="+mn-cs"/>
              </a:defRPr>
            </a:lvl1pPr>
          </a:lstStyle>
          <a:p>
            <a:pPr>
              <a:defRPr/>
            </a:pPr>
            <a:endParaRPr lang="en-US"/>
          </a:p>
        </p:txBody>
      </p:sp>
      <p:sp>
        <p:nvSpPr>
          <p:cNvPr id="79876" name="Rectangle 4">
            <a:extLst>
              <a:ext uri="{FF2B5EF4-FFF2-40B4-BE49-F238E27FC236}">
                <a16:creationId xmlns:a16="http://schemas.microsoft.com/office/drawing/2014/main" id="{DD44A72B-22D8-7949-8C1A-DBB73B32E8E8}"/>
              </a:ext>
            </a:extLst>
          </p:cNvPr>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3" name="Rectangle 5">
            <a:extLst>
              <a:ext uri="{FF2B5EF4-FFF2-40B4-BE49-F238E27FC236}">
                <a16:creationId xmlns:a16="http://schemas.microsoft.com/office/drawing/2014/main" id="{34B7C19D-D7E4-B14D-B6A8-F311B156E792}"/>
              </a:ext>
            </a:extLst>
          </p:cNvPr>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4694" name="Rectangle 6">
            <a:extLst>
              <a:ext uri="{FF2B5EF4-FFF2-40B4-BE49-F238E27FC236}">
                <a16:creationId xmlns:a16="http://schemas.microsoft.com/office/drawing/2014/main" id="{8361FB93-9187-844E-A7C4-4E49014D82A2}"/>
              </a:ext>
            </a:extLst>
          </p:cNvPr>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ＭＳ Ｐゴシック" pitchFamily="34" charset="-128"/>
                <a:cs typeface="+mn-cs"/>
              </a:defRPr>
            </a:lvl1pPr>
          </a:lstStyle>
          <a:p>
            <a:pPr>
              <a:defRPr/>
            </a:pPr>
            <a:endParaRPr lang="en-US"/>
          </a:p>
        </p:txBody>
      </p:sp>
      <p:sp>
        <p:nvSpPr>
          <p:cNvPr id="114695" name="Rectangle 7">
            <a:extLst>
              <a:ext uri="{FF2B5EF4-FFF2-40B4-BE49-F238E27FC236}">
                <a16:creationId xmlns:a16="http://schemas.microsoft.com/office/drawing/2014/main" id="{6E466671-8EC3-2248-9795-31265B0F9F74}"/>
              </a:ext>
            </a:extLst>
          </p:cNvPr>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2922712B-3002-AA4D-BF51-1DC21D52B29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25CCDE4D-228F-FB44-9C02-8593039927AD}"/>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EEE559CD-E8EE-BC4D-A070-31D5BADF6F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FIGURE 26–9a Transcription at RNA polymerase II promoters. </a:t>
            </a:r>
            <a:r>
              <a:rPr lang="en-US" altLang="en-US">
                <a:latin typeface="Times New Roman" panose="02020603050405020304" pitchFamily="18" charset="0"/>
              </a:rPr>
              <a:t>(a) The sequential assembly of TBP (often with TFIIA), TFIIB, TFIIF plus Pol II, TFIIE, and TFIIH results in a closed complex. Within the complex, the DNA is unwound at the Inr region by the helicase activity of TFIIH and perhaps of TFIIE, creating an open complex. The carboxyl-terminal domain of the largest Pol II subunit is phosphorylated by TFIIH, and the polymerase then escapes the promoter and begins transcription. Elongation is accompanied by the release of many transcription factors and is also enhanced by elongation factors (see Table 26–2). After termination, Pol II is released, dephosphorylated, and recycled.</a:t>
            </a:r>
          </a:p>
        </p:txBody>
      </p:sp>
      <p:sp>
        <p:nvSpPr>
          <p:cNvPr id="97284" name="Slide Number Placeholder 3">
            <a:extLst>
              <a:ext uri="{FF2B5EF4-FFF2-40B4-BE49-F238E27FC236}">
                <a16:creationId xmlns:a16="http://schemas.microsoft.com/office/drawing/2014/main" id="{2AF68A2A-D6A6-2046-A888-BE368C0E97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A358282-A03F-E84F-9CA5-65FD62D177E3}" type="slidenum">
              <a:rPr lang="en-US" altLang="en-US" sz="1200"/>
              <a:pPr/>
              <a:t>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B4284EC4-EC6D-4347-B2E6-45A04816EBC5}"/>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7C681F5E-1B71-9C4C-A703-D407C60A28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71FF"/>
                </a:solidFill>
                <a:latin typeface="SolexBoldLining" charset="0"/>
              </a:rPr>
              <a:t>FIGURE 26–8 </a:t>
            </a:r>
            <a:r>
              <a:rPr lang="en-US" altLang="en-US" b="1">
                <a:solidFill>
                  <a:srgbClr val="000000"/>
                </a:solidFill>
                <a:latin typeface="Whitney-Semibold" charset="0"/>
              </a:rPr>
              <a:t>Some common sequences in promoters recognized by eukaryotic RNA polymerase II. </a:t>
            </a:r>
            <a:r>
              <a:rPr lang="en-US" altLang="en-US">
                <a:solidFill>
                  <a:srgbClr val="000000"/>
                </a:solidFill>
                <a:latin typeface="Whitney-Light" charset="0"/>
              </a:rPr>
              <a:t>The TATA box is the major assembly point for the proteins of the preinitiation complexes of Pol II. The DNA is unwound at the initiator sequence (Inr), and the transcription start site is usually within or very near this sequence. In the Inr consensus sequence shown here, N represents any nucleotide; Y, a pyrimidine nucleotide. Many additional sequences serve as binding sites for a wide variety of proteins that affect the activity of Pol II. These sequences are important in regulating Pol II promoters and differ greatly in type and number, and in general the eukaryotic promoter is much more complex than suggested here (see Fig. 15–25). Many of the sequences are located within a few hundred base pairs of the TATA box on the 5’</a:t>
            </a:r>
            <a:r>
              <a:rPr lang="en-US" altLang="ja-JP">
                <a:solidFill>
                  <a:srgbClr val="000000"/>
                </a:solidFill>
                <a:latin typeface="MathematicalPiOTF1" charset="0"/>
              </a:rPr>
              <a:t> </a:t>
            </a:r>
            <a:r>
              <a:rPr lang="en-US" altLang="ja-JP">
                <a:solidFill>
                  <a:srgbClr val="000000"/>
                </a:solidFill>
                <a:latin typeface="Whitney-Light" charset="0"/>
              </a:rPr>
              <a:t>side; others may be thousands of base pairs away. The sequence elements summarized here are more variable among the Pol II promoters of eukaryotes than among the </a:t>
            </a:r>
            <a:r>
              <a:rPr lang="en-US" altLang="ja-JP" i="1">
                <a:solidFill>
                  <a:srgbClr val="000000"/>
                </a:solidFill>
                <a:latin typeface="Whitney-LightItalic" charset="0"/>
              </a:rPr>
              <a:t>E. coli </a:t>
            </a:r>
            <a:r>
              <a:rPr lang="en-US" altLang="ja-JP">
                <a:solidFill>
                  <a:srgbClr val="000000"/>
                </a:solidFill>
                <a:latin typeface="Whitney-Light" charset="0"/>
              </a:rPr>
              <a:t>promoters (see Fig. 26–5). The majority of Pol II promoters lack a TATA box or a consensus Inr element or both. Additional sequences around the TATA box and downstream (to the right as drawn) of Inr may be recognized by one or more transcription factors.</a:t>
            </a:r>
            <a:endParaRPr lang="en-US" altLang="en-US">
              <a:latin typeface="Times New Roman" panose="02020603050405020304" pitchFamily="18" charset="0"/>
            </a:endParaRPr>
          </a:p>
        </p:txBody>
      </p:sp>
      <p:sp>
        <p:nvSpPr>
          <p:cNvPr id="95236" name="Slide Number Placeholder 3">
            <a:extLst>
              <a:ext uri="{FF2B5EF4-FFF2-40B4-BE49-F238E27FC236}">
                <a16:creationId xmlns:a16="http://schemas.microsoft.com/office/drawing/2014/main" id="{4D825B92-6498-B546-AEC1-BAE61F54FA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40058003-D7F7-F34A-86A7-3B0CBEDDFB80}" type="slidenum">
              <a:rPr lang="en-US" altLang="en-US" sz="1200"/>
              <a:pPr/>
              <a:t>4</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A41F74A-B817-9E47-B2F0-2C2C9D8EB4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54D8591-FB20-AB4C-8E68-69FFD9C8994B}" type="slidenum">
              <a:rPr lang="en-US" altLang="en-US" sz="1200"/>
              <a:pPr/>
              <a:t>5</a:t>
            </a:fld>
            <a:endParaRPr lang="en-US" altLang="en-US" sz="1200"/>
          </a:p>
        </p:txBody>
      </p:sp>
      <p:sp>
        <p:nvSpPr>
          <p:cNvPr id="27650" name="Rectangle 2">
            <a:extLst>
              <a:ext uri="{FF2B5EF4-FFF2-40B4-BE49-F238E27FC236}">
                <a16:creationId xmlns:a16="http://schemas.microsoft.com/office/drawing/2014/main" id="{FC964577-6137-6D40-BA77-848456D727A2}"/>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2A1FBE9-23F8-1242-96BB-8AD278AE2A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251074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626821C-0A87-4F4E-858E-CF680029A4E6}"/>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FFB8C20A-BB7A-6846-924A-2029D3EFD6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MECHANISM FIGURE 26–1b Transcription by RNA polymerase in </a:t>
            </a:r>
            <a:r>
              <a:rPr lang="en-US" altLang="en-US" b="1" i="1">
                <a:latin typeface="Times New Roman" panose="02020603050405020304" pitchFamily="18" charset="0"/>
              </a:rPr>
              <a:t>E. coli</a:t>
            </a:r>
            <a:r>
              <a:rPr lang="en-US" altLang="en-US" b="1">
                <a:latin typeface="Times New Roman" panose="02020603050405020304" pitchFamily="18" charset="0"/>
              </a:rPr>
              <a:t>. </a:t>
            </a:r>
            <a:r>
              <a:rPr lang="en-US" altLang="en-US">
                <a:latin typeface="Times New Roman" panose="02020603050405020304" pitchFamily="18" charset="0"/>
              </a:rPr>
              <a:t>For synthesis of an RNA strand complementary to one of two DNA strands in a double helix, the DNA is transiently unwound. </a:t>
            </a:r>
            <a:r>
              <a:rPr lang="en-US" altLang="en-US">
                <a:latin typeface="Whitney-Semibold" charset="0"/>
              </a:rPr>
              <a:t>(b) </a:t>
            </a:r>
            <a:r>
              <a:rPr lang="en-US" altLang="en-US">
                <a:latin typeface="Whitney-Light" charset="0"/>
              </a:rPr>
              <a:t>About 17 bp of DNA are unwound at any given time. RNA polymerase and the transcription bubble move from left to right along the DNA as shown, facilitating RNA synthesis. The DNA is unwound ahead and rewound behind as RNA is transcribed. As the DNA is rewound, the RNA-DNA hybrid is displaced and the RNA strand is extruded.</a:t>
            </a:r>
            <a:endParaRPr lang="en-US" altLang="en-US">
              <a:latin typeface="Times New Roman" panose="02020603050405020304" pitchFamily="18" charset="0"/>
            </a:endParaRPr>
          </a:p>
        </p:txBody>
      </p:sp>
      <p:sp>
        <p:nvSpPr>
          <p:cNvPr id="82948" name="Slide Number Placeholder 3">
            <a:extLst>
              <a:ext uri="{FF2B5EF4-FFF2-40B4-BE49-F238E27FC236}">
                <a16:creationId xmlns:a16="http://schemas.microsoft.com/office/drawing/2014/main" id="{88E512B5-71D4-C84B-89D3-A07B6E40A5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72FCA954-9A42-7E43-A63E-3193A964CCFC}" type="slidenum">
              <a:rPr lang="en-US" altLang="en-US" sz="1200"/>
              <a:pPr/>
              <a:t>6</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608193B2-A632-414E-9A3B-E3775B4083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187DE51-0526-DC46-A3C8-64BC6276E862}" type="slidenum">
              <a:rPr lang="en-US" altLang="en-US" sz="1200"/>
              <a:pPr/>
              <a:t>7</a:t>
            </a:fld>
            <a:endParaRPr lang="en-US" altLang="en-US" sz="1200"/>
          </a:p>
        </p:txBody>
      </p:sp>
      <p:sp>
        <p:nvSpPr>
          <p:cNvPr id="81923" name="Rectangle 2">
            <a:extLst>
              <a:ext uri="{FF2B5EF4-FFF2-40B4-BE49-F238E27FC236}">
                <a16:creationId xmlns:a16="http://schemas.microsoft.com/office/drawing/2014/main" id="{7A82AA16-B515-8D42-864E-33457E8522F2}"/>
              </a:ext>
            </a:extLst>
          </p:cNvPr>
          <p:cNvSpPr>
            <a:spLocks noGrp="1" noRot="1" noChangeAspect="1" noChangeArrowheads="1" noTextEdit="1"/>
          </p:cNvSpPr>
          <p:nvPr>
            <p:ph type="sldImg"/>
          </p:nvPr>
        </p:nvSpPr>
        <p:spPr>
          <a:xfrm>
            <a:off x="1257300" y="720725"/>
            <a:ext cx="4800600" cy="3600450"/>
          </a:xfrm>
          <a:ln/>
        </p:spPr>
      </p:sp>
      <p:sp>
        <p:nvSpPr>
          <p:cNvPr id="81924" name="Rectangle 3">
            <a:extLst>
              <a:ext uri="{FF2B5EF4-FFF2-40B4-BE49-F238E27FC236}">
                <a16:creationId xmlns:a16="http://schemas.microsoft.com/office/drawing/2014/main" id="{69AFEFBB-E398-B74D-9920-EDC7E5A8AE3A}"/>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MECHANISM FIGURE 26–1a Transcription by RNA polymerase in </a:t>
            </a:r>
            <a:r>
              <a:rPr lang="en-US" altLang="en-US" b="1" i="1">
                <a:latin typeface="Times New Roman" panose="02020603050405020304" pitchFamily="18" charset="0"/>
              </a:rPr>
              <a:t>E. coli</a:t>
            </a:r>
            <a:r>
              <a:rPr lang="en-US" altLang="en-US" b="1">
                <a:latin typeface="Times New Roman" panose="02020603050405020304" pitchFamily="18" charset="0"/>
              </a:rPr>
              <a:t>. </a:t>
            </a:r>
            <a:r>
              <a:rPr lang="en-US" altLang="en-US">
                <a:latin typeface="Times New Roman" panose="02020603050405020304" pitchFamily="18" charset="0"/>
              </a:rPr>
              <a:t>For synthesis of an RNA strand complementary to one of two DNA strands in a double helix, the DNA is transiently unwound. (a) Catalytic mechanism of RNA synthesis by RNA polymerase. Note that this is essentially the same mechanism used by DNA polymerases (see Fig. 25–5a). The reaction involves two Mg</a:t>
            </a:r>
            <a:r>
              <a:rPr lang="en-US" altLang="en-US" baseline="30000">
                <a:latin typeface="Times New Roman" panose="02020603050405020304" pitchFamily="18" charset="0"/>
              </a:rPr>
              <a:t>2+</a:t>
            </a:r>
            <a:r>
              <a:rPr lang="en-US" altLang="en-US">
                <a:latin typeface="Times New Roman" panose="02020603050405020304" pitchFamily="18" charset="0"/>
              </a:rPr>
              <a:t> ions, coordinated to the phosphate groups of the incoming nucleoside triphosphates (NTPs) and to three Asp residues, which are highly conserved in the RNA polymerases of all species. One Mg</a:t>
            </a:r>
            <a:r>
              <a:rPr lang="en-US" altLang="en-US" baseline="30000">
                <a:latin typeface="Times New Roman" panose="02020603050405020304" pitchFamily="18" charset="0"/>
              </a:rPr>
              <a:t>2+</a:t>
            </a:r>
            <a:r>
              <a:rPr lang="en-US" altLang="en-US">
                <a:latin typeface="Times New Roman" panose="02020603050405020304" pitchFamily="18" charset="0"/>
              </a:rPr>
              <a:t> ion facilitates attack by the 3’-hydroxyl group on the </a:t>
            </a:r>
            <a:r>
              <a:rPr lang="el-GR" altLang="en-US">
                <a:latin typeface="Times New Roman" panose="02020603050405020304" pitchFamily="18" charset="0"/>
                <a:cs typeface="Times New Roman" panose="02020603050405020304" pitchFamily="18" charset="0"/>
              </a:rPr>
              <a:t>α</a:t>
            </a:r>
            <a:r>
              <a:rPr lang="en-US" altLang="en-US" i="1">
                <a:latin typeface="Times New Roman" panose="02020603050405020304" pitchFamily="18" charset="0"/>
              </a:rPr>
              <a:t> </a:t>
            </a:r>
            <a:r>
              <a:rPr lang="en-US" altLang="en-US">
                <a:latin typeface="Times New Roman" panose="02020603050405020304" pitchFamily="18" charset="0"/>
              </a:rPr>
              <a:t>phosphate of the NTP; the other Mg</a:t>
            </a:r>
            <a:r>
              <a:rPr lang="en-US" altLang="en-US" baseline="30000">
                <a:latin typeface="Times New Roman" panose="02020603050405020304" pitchFamily="18" charset="0"/>
              </a:rPr>
              <a:t>2+</a:t>
            </a:r>
            <a:r>
              <a:rPr lang="en-US" altLang="en-US">
                <a:latin typeface="Times New Roman" panose="02020603050405020304" pitchFamily="18" charset="0"/>
              </a:rPr>
              <a:t> ion facilitates displacement of the pyrophosphate, and both metal ions stabilize the pentacovalent transition state.</a:t>
            </a:r>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1EAFCB9C-BA04-5641-91BD-67B2D8EA9B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F0B649B3-7EC0-8344-AE82-0E237BB0226D}" type="slidenum">
              <a:rPr lang="en-US" altLang="en-US" sz="1200"/>
              <a:pPr/>
              <a:t>8</a:t>
            </a:fld>
            <a:endParaRPr lang="en-US" altLang="en-US" sz="1200"/>
          </a:p>
        </p:txBody>
      </p:sp>
      <p:sp>
        <p:nvSpPr>
          <p:cNvPr id="40962" name="Rectangle 2">
            <a:extLst>
              <a:ext uri="{FF2B5EF4-FFF2-40B4-BE49-F238E27FC236}">
                <a16:creationId xmlns:a16="http://schemas.microsoft.com/office/drawing/2014/main" id="{5BE5143D-5360-4E4B-82E2-E553E5D6582B}"/>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971BE931-2381-9E49-9B38-0D47BD8CDB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1956911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FB5EEE5-C400-AB4B-93E0-800D4605E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C04CD4A4-D447-0445-B395-BFDDCA0CB6A3}" type="slidenum">
              <a:rPr lang="en-US" altLang="en-US" sz="1200"/>
              <a:pPr/>
              <a:t>18</a:t>
            </a:fld>
            <a:endParaRPr lang="en-US" altLang="en-US" sz="1200"/>
          </a:p>
        </p:txBody>
      </p:sp>
      <p:sp>
        <p:nvSpPr>
          <p:cNvPr id="96259" name="Rectangle 2">
            <a:extLst>
              <a:ext uri="{FF2B5EF4-FFF2-40B4-BE49-F238E27FC236}">
                <a16:creationId xmlns:a16="http://schemas.microsoft.com/office/drawing/2014/main" id="{0304E232-B34B-FD4A-B4F2-509301750C35}"/>
              </a:ext>
            </a:extLst>
          </p:cNvPr>
          <p:cNvSpPr>
            <a:spLocks noGrp="1" noRot="1" noChangeAspect="1" noChangeArrowheads="1" noTextEdit="1"/>
          </p:cNvSpPr>
          <p:nvPr>
            <p:ph type="sldImg"/>
          </p:nvPr>
        </p:nvSpPr>
        <p:spPr>
          <a:xfrm>
            <a:off x="1257300" y="720725"/>
            <a:ext cx="4800600" cy="3600450"/>
          </a:xfrm>
          <a:ln/>
        </p:spPr>
      </p:sp>
      <p:sp>
        <p:nvSpPr>
          <p:cNvPr id="96260" name="Rectangle 3">
            <a:extLst>
              <a:ext uri="{FF2B5EF4-FFF2-40B4-BE49-F238E27FC236}">
                <a16:creationId xmlns:a16="http://schemas.microsoft.com/office/drawing/2014/main" id="{C1355150-61D6-1B44-92D9-655F3BB107DA}"/>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931681E5-650A-1B4B-9B44-F3A062C608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E5D35A-69E2-9048-8575-676960D294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C0E6D-6840-4C40-973D-A4AAA2B1F699}"/>
              </a:ext>
            </a:extLst>
          </p:cNvPr>
          <p:cNvSpPr>
            <a:spLocks noGrp="1" noChangeArrowheads="1"/>
          </p:cNvSpPr>
          <p:nvPr>
            <p:ph type="sldNum" sz="quarter" idx="12"/>
          </p:nvPr>
        </p:nvSpPr>
        <p:spPr>
          <a:ln/>
        </p:spPr>
        <p:txBody>
          <a:bodyPr/>
          <a:lstStyle>
            <a:lvl1pPr>
              <a:defRPr/>
            </a:lvl1pPr>
          </a:lstStyle>
          <a:p>
            <a:fld id="{1BEFE8AA-6DEF-BE40-AF45-495F64845F59}" type="slidenum">
              <a:rPr lang="en-US" altLang="en-US"/>
              <a:pPr/>
              <a:t>‹#›</a:t>
            </a:fld>
            <a:endParaRPr lang="en-US" altLang="en-US"/>
          </a:p>
        </p:txBody>
      </p:sp>
    </p:spTree>
    <p:extLst>
      <p:ext uri="{BB962C8B-B14F-4D97-AF65-F5344CB8AC3E}">
        <p14:creationId xmlns:p14="http://schemas.microsoft.com/office/powerpoint/2010/main" val="356822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2EFC6F60-1860-0D45-8001-D0E8D1B7A0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D183F4-0C7A-7349-8C89-81F04DA96C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65C54D-3E3C-F44D-9CD4-FB995E781F6C}"/>
              </a:ext>
            </a:extLst>
          </p:cNvPr>
          <p:cNvSpPr>
            <a:spLocks noGrp="1" noChangeArrowheads="1"/>
          </p:cNvSpPr>
          <p:nvPr>
            <p:ph type="sldNum" sz="quarter" idx="12"/>
          </p:nvPr>
        </p:nvSpPr>
        <p:spPr>
          <a:ln/>
        </p:spPr>
        <p:txBody>
          <a:bodyPr/>
          <a:lstStyle>
            <a:lvl1pPr>
              <a:defRPr/>
            </a:lvl1pPr>
          </a:lstStyle>
          <a:p>
            <a:fld id="{2B2E60BA-DC67-AF4F-8D79-FA2F26F86AF2}" type="slidenum">
              <a:rPr lang="en-US" altLang="en-US"/>
              <a:pPr/>
              <a:t>‹#›</a:t>
            </a:fld>
            <a:endParaRPr lang="en-US" altLang="en-US"/>
          </a:p>
        </p:txBody>
      </p:sp>
    </p:spTree>
    <p:extLst>
      <p:ext uri="{BB962C8B-B14F-4D97-AF65-F5344CB8AC3E}">
        <p14:creationId xmlns:p14="http://schemas.microsoft.com/office/powerpoint/2010/main" val="1870469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1831C6B5-3633-3F40-983E-0A64D02F54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62A42A-91EC-384B-8D56-1B2EF4A829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46600-9FEA-9D4A-A6E1-1E92100F5609}"/>
              </a:ext>
            </a:extLst>
          </p:cNvPr>
          <p:cNvSpPr>
            <a:spLocks noGrp="1" noChangeArrowheads="1"/>
          </p:cNvSpPr>
          <p:nvPr>
            <p:ph type="sldNum" sz="quarter" idx="12"/>
          </p:nvPr>
        </p:nvSpPr>
        <p:spPr>
          <a:ln/>
        </p:spPr>
        <p:txBody>
          <a:bodyPr/>
          <a:lstStyle>
            <a:lvl1pPr>
              <a:defRPr/>
            </a:lvl1pPr>
          </a:lstStyle>
          <a:p>
            <a:fld id="{B5EC8296-6504-3947-BF8A-2AAFCB988162}" type="slidenum">
              <a:rPr lang="en-US" altLang="en-US"/>
              <a:pPr/>
              <a:t>‹#›</a:t>
            </a:fld>
            <a:endParaRPr lang="en-US" altLang="en-US"/>
          </a:p>
        </p:txBody>
      </p:sp>
    </p:spTree>
    <p:extLst>
      <p:ext uri="{BB962C8B-B14F-4D97-AF65-F5344CB8AC3E}">
        <p14:creationId xmlns:p14="http://schemas.microsoft.com/office/powerpoint/2010/main" val="293497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ga-IE"/>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16486E24-52BB-2943-824F-CCECEFBC56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84ED6D-6708-D34F-8997-2A1D09D5C4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DFC141-4D93-8342-B1F4-5A5BAC7D4E81}"/>
              </a:ext>
            </a:extLst>
          </p:cNvPr>
          <p:cNvSpPr>
            <a:spLocks noGrp="1" noChangeArrowheads="1"/>
          </p:cNvSpPr>
          <p:nvPr>
            <p:ph type="sldNum" sz="quarter" idx="12"/>
          </p:nvPr>
        </p:nvSpPr>
        <p:spPr>
          <a:ln/>
        </p:spPr>
        <p:txBody>
          <a:bodyPr/>
          <a:lstStyle>
            <a:lvl1pPr>
              <a:defRPr/>
            </a:lvl1pPr>
          </a:lstStyle>
          <a:p>
            <a:fld id="{F72F1691-0FB6-A94E-B342-5AA64F443B4A}" type="slidenum">
              <a:rPr lang="en-US" altLang="en-US"/>
              <a:pPr/>
              <a:t>‹#›</a:t>
            </a:fld>
            <a:endParaRPr lang="en-US" altLang="en-US"/>
          </a:p>
        </p:txBody>
      </p:sp>
    </p:spTree>
    <p:extLst>
      <p:ext uri="{BB962C8B-B14F-4D97-AF65-F5344CB8AC3E}">
        <p14:creationId xmlns:p14="http://schemas.microsoft.com/office/powerpoint/2010/main" val="3240382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46293729-49EB-B845-9C2D-D682429418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B34EA4-EB4A-B144-93F2-BA2B6E8F47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8F013B-73F9-EE4C-A051-8FB279FFA295}"/>
              </a:ext>
            </a:extLst>
          </p:cNvPr>
          <p:cNvSpPr>
            <a:spLocks noGrp="1" noChangeArrowheads="1"/>
          </p:cNvSpPr>
          <p:nvPr>
            <p:ph type="sldNum" sz="quarter" idx="12"/>
          </p:nvPr>
        </p:nvSpPr>
        <p:spPr>
          <a:ln/>
        </p:spPr>
        <p:txBody>
          <a:bodyPr/>
          <a:lstStyle>
            <a:lvl1pPr>
              <a:defRPr/>
            </a:lvl1pPr>
          </a:lstStyle>
          <a:p>
            <a:fld id="{5F90591E-BE30-204B-B656-FBAC8C61CBFA}" type="slidenum">
              <a:rPr lang="en-US" altLang="en-US"/>
              <a:pPr/>
              <a:t>‹#›</a:t>
            </a:fld>
            <a:endParaRPr lang="en-US" altLang="en-US"/>
          </a:p>
        </p:txBody>
      </p:sp>
    </p:spTree>
    <p:extLst>
      <p:ext uri="{BB962C8B-B14F-4D97-AF65-F5344CB8AC3E}">
        <p14:creationId xmlns:p14="http://schemas.microsoft.com/office/powerpoint/2010/main" val="389697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9917C694-F13C-444D-9F39-D1DE13485D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BCD851-9427-CB4C-AD98-D86D2350E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9DD886-E499-3B47-9CF7-CEE3D10BE0F8}"/>
              </a:ext>
            </a:extLst>
          </p:cNvPr>
          <p:cNvSpPr>
            <a:spLocks noGrp="1" noChangeArrowheads="1"/>
          </p:cNvSpPr>
          <p:nvPr>
            <p:ph type="sldNum" sz="quarter" idx="12"/>
          </p:nvPr>
        </p:nvSpPr>
        <p:spPr>
          <a:ln/>
        </p:spPr>
        <p:txBody>
          <a:bodyPr/>
          <a:lstStyle>
            <a:lvl1pPr>
              <a:defRPr/>
            </a:lvl1pPr>
          </a:lstStyle>
          <a:p>
            <a:fld id="{595213B7-C8EB-8747-B234-69791942EEF0}" type="slidenum">
              <a:rPr lang="en-US" altLang="en-US"/>
              <a:pPr/>
              <a:t>‹#›</a:t>
            </a:fld>
            <a:endParaRPr lang="en-US" altLang="en-US"/>
          </a:p>
        </p:txBody>
      </p:sp>
    </p:spTree>
    <p:extLst>
      <p:ext uri="{BB962C8B-B14F-4D97-AF65-F5344CB8AC3E}">
        <p14:creationId xmlns:p14="http://schemas.microsoft.com/office/powerpoint/2010/main" val="257562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36683E88-0FFD-9545-AEDA-ACEA9D90E1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C64D71-6DFC-B648-B921-17C0861BD7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48F4B1-B25B-5D44-9F3D-538674040CEA}"/>
              </a:ext>
            </a:extLst>
          </p:cNvPr>
          <p:cNvSpPr>
            <a:spLocks noGrp="1" noChangeArrowheads="1"/>
          </p:cNvSpPr>
          <p:nvPr>
            <p:ph type="sldNum" sz="quarter" idx="12"/>
          </p:nvPr>
        </p:nvSpPr>
        <p:spPr>
          <a:ln/>
        </p:spPr>
        <p:txBody>
          <a:bodyPr/>
          <a:lstStyle>
            <a:lvl1pPr>
              <a:defRPr/>
            </a:lvl1pPr>
          </a:lstStyle>
          <a:p>
            <a:fld id="{44AD20C6-F275-C241-BF21-B4014D6D3D11}" type="slidenum">
              <a:rPr lang="en-US" altLang="en-US"/>
              <a:pPr/>
              <a:t>‹#›</a:t>
            </a:fld>
            <a:endParaRPr lang="en-US" altLang="en-US"/>
          </a:p>
        </p:txBody>
      </p:sp>
    </p:spTree>
    <p:extLst>
      <p:ext uri="{BB962C8B-B14F-4D97-AF65-F5344CB8AC3E}">
        <p14:creationId xmlns:p14="http://schemas.microsoft.com/office/powerpoint/2010/main" val="167278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10E41D-07F4-8649-998A-39AB5D7CFB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775CCB-FCA6-FC43-AB42-F42D99574E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3FA7C4-876A-D14F-8823-EBEB18501DA5}"/>
              </a:ext>
            </a:extLst>
          </p:cNvPr>
          <p:cNvSpPr>
            <a:spLocks noGrp="1" noChangeArrowheads="1"/>
          </p:cNvSpPr>
          <p:nvPr>
            <p:ph type="sldNum" sz="quarter" idx="12"/>
          </p:nvPr>
        </p:nvSpPr>
        <p:spPr>
          <a:ln/>
        </p:spPr>
        <p:txBody>
          <a:bodyPr/>
          <a:lstStyle>
            <a:lvl1pPr>
              <a:defRPr/>
            </a:lvl1pPr>
          </a:lstStyle>
          <a:p>
            <a:fld id="{C175A5C4-E376-984B-953F-B9C579CACBF1}" type="slidenum">
              <a:rPr lang="en-US" altLang="en-US"/>
              <a:pPr/>
              <a:t>‹#›</a:t>
            </a:fld>
            <a:endParaRPr lang="en-US" altLang="en-US"/>
          </a:p>
        </p:txBody>
      </p:sp>
    </p:spTree>
    <p:extLst>
      <p:ext uri="{BB962C8B-B14F-4D97-AF65-F5344CB8AC3E}">
        <p14:creationId xmlns:p14="http://schemas.microsoft.com/office/powerpoint/2010/main" val="8876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9880422D-6E11-3647-B13C-7EB609FAAA2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42664D1-E8E9-1A46-B9DC-A4C09EF94B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FF2CC2D-A3E2-AB42-BAF3-85EF69A49ACB}"/>
              </a:ext>
            </a:extLst>
          </p:cNvPr>
          <p:cNvSpPr>
            <a:spLocks noGrp="1" noChangeArrowheads="1"/>
          </p:cNvSpPr>
          <p:nvPr>
            <p:ph type="sldNum" sz="quarter" idx="12"/>
          </p:nvPr>
        </p:nvSpPr>
        <p:spPr>
          <a:ln/>
        </p:spPr>
        <p:txBody>
          <a:bodyPr/>
          <a:lstStyle>
            <a:lvl1pPr>
              <a:defRPr/>
            </a:lvl1pPr>
          </a:lstStyle>
          <a:p>
            <a:fld id="{FBD9117E-4ADA-274E-83D5-AF7C34445C06}" type="slidenum">
              <a:rPr lang="en-US" altLang="en-US"/>
              <a:pPr/>
              <a:t>‹#›</a:t>
            </a:fld>
            <a:endParaRPr lang="en-US" altLang="en-US"/>
          </a:p>
        </p:txBody>
      </p:sp>
    </p:spTree>
    <p:extLst>
      <p:ext uri="{BB962C8B-B14F-4D97-AF65-F5344CB8AC3E}">
        <p14:creationId xmlns:p14="http://schemas.microsoft.com/office/powerpoint/2010/main" val="247502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94ADD93F-330A-7E4F-AF09-57E5959BB36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E7DEC0-E1CA-304D-AE51-8CA22C2D8A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DF7CFE2-A4CB-2A44-9A20-BC81A05DAD33}"/>
              </a:ext>
            </a:extLst>
          </p:cNvPr>
          <p:cNvSpPr>
            <a:spLocks noGrp="1" noChangeArrowheads="1"/>
          </p:cNvSpPr>
          <p:nvPr>
            <p:ph type="sldNum" sz="quarter" idx="12"/>
          </p:nvPr>
        </p:nvSpPr>
        <p:spPr>
          <a:ln/>
        </p:spPr>
        <p:txBody>
          <a:bodyPr/>
          <a:lstStyle>
            <a:lvl1pPr>
              <a:defRPr/>
            </a:lvl1pPr>
          </a:lstStyle>
          <a:p>
            <a:fld id="{C3EC9E11-4FC8-484F-81A3-3F007DC4EC08}" type="slidenum">
              <a:rPr lang="en-US" altLang="en-US"/>
              <a:pPr/>
              <a:t>‹#›</a:t>
            </a:fld>
            <a:endParaRPr lang="en-US" altLang="en-US"/>
          </a:p>
        </p:txBody>
      </p:sp>
    </p:spTree>
    <p:extLst>
      <p:ext uri="{BB962C8B-B14F-4D97-AF65-F5344CB8AC3E}">
        <p14:creationId xmlns:p14="http://schemas.microsoft.com/office/powerpoint/2010/main" val="361861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D4CCA0-A556-C749-AC8E-762469ACCE6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33C9878-1DB6-D74C-A833-F1AD4FA7A7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C31D8A5-8F8F-6A41-963D-1EFA6E3DA63A}"/>
              </a:ext>
            </a:extLst>
          </p:cNvPr>
          <p:cNvSpPr>
            <a:spLocks noGrp="1" noChangeArrowheads="1"/>
          </p:cNvSpPr>
          <p:nvPr>
            <p:ph type="sldNum" sz="quarter" idx="12"/>
          </p:nvPr>
        </p:nvSpPr>
        <p:spPr>
          <a:ln/>
        </p:spPr>
        <p:txBody>
          <a:bodyPr/>
          <a:lstStyle>
            <a:lvl1pPr>
              <a:defRPr/>
            </a:lvl1pPr>
          </a:lstStyle>
          <a:p>
            <a:fld id="{6B2AD246-0BAE-074B-BC29-F9AB0BB0FEAF}" type="slidenum">
              <a:rPr lang="en-US" altLang="en-US"/>
              <a:pPr/>
              <a:t>‹#›</a:t>
            </a:fld>
            <a:endParaRPr lang="en-US" altLang="en-US"/>
          </a:p>
        </p:txBody>
      </p:sp>
    </p:spTree>
    <p:extLst>
      <p:ext uri="{BB962C8B-B14F-4D97-AF65-F5344CB8AC3E}">
        <p14:creationId xmlns:p14="http://schemas.microsoft.com/office/powerpoint/2010/main" val="111038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11E9939B-0F9A-8644-811B-637B58AFBC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219E50-4158-0D4D-B662-E1210DB1CB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1D9B5E-1EEA-6F46-963E-9135563ADBBE}"/>
              </a:ext>
            </a:extLst>
          </p:cNvPr>
          <p:cNvSpPr>
            <a:spLocks noGrp="1" noChangeArrowheads="1"/>
          </p:cNvSpPr>
          <p:nvPr>
            <p:ph type="sldNum" sz="quarter" idx="12"/>
          </p:nvPr>
        </p:nvSpPr>
        <p:spPr>
          <a:ln/>
        </p:spPr>
        <p:txBody>
          <a:bodyPr/>
          <a:lstStyle>
            <a:lvl1pPr>
              <a:defRPr/>
            </a:lvl1pPr>
          </a:lstStyle>
          <a:p>
            <a:fld id="{82FD6043-A008-AF44-8608-0CDEB0054A53}" type="slidenum">
              <a:rPr lang="en-US" altLang="en-US"/>
              <a:pPr/>
              <a:t>‹#›</a:t>
            </a:fld>
            <a:endParaRPr lang="en-US" altLang="en-US"/>
          </a:p>
        </p:txBody>
      </p:sp>
    </p:spTree>
    <p:extLst>
      <p:ext uri="{BB962C8B-B14F-4D97-AF65-F5344CB8AC3E}">
        <p14:creationId xmlns:p14="http://schemas.microsoft.com/office/powerpoint/2010/main" val="1980830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2D9596E6-6EC6-294C-88D1-385F5BA14D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77BC6F-56A7-394E-B4A2-131C1112DA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478F96-6915-A646-9E59-F3C98B90E671}"/>
              </a:ext>
            </a:extLst>
          </p:cNvPr>
          <p:cNvSpPr>
            <a:spLocks noGrp="1" noChangeArrowheads="1"/>
          </p:cNvSpPr>
          <p:nvPr>
            <p:ph type="sldNum" sz="quarter" idx="12"/>
          </p:nvPr>
        </p:nvSpPr>
        <p:spPr>
          <a:ln/>
        </p:spPr>
        <p:txBody>
          <a:bodyPr/>
          <a:lstStyle>
            <a:lvl1pPr>
              <a:defRPr/>
            </a:lvl1pPr>
          </a:lstStyle>
          <a:p>
            <a:fld id="{9456CC84-92C7-1245-8704-44078864F2D8}" type="slidenum">
              <a:rPr lang="en-US" altLang="en-US"/>
              <a:pPr/>
              <a:t>‹#›</a:t>
            </a:fld>
            <a:endParaRPr lang="en-US" altLang="en-US"/>
          </a:p>
        </p:txBody>
      </p:sp>
    </p:spTree>
    <p:extLst>
      <p:ext uri="{BB962C8B-B14F-4D97-AF65-F5344CB8AC3E}">
        <p14:creationId xmlns:p14="http://schemas.microsoft.com/office/powerpoint/2010/main" val="77520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F7C9B9-944C-9E4D-BD6B-97A8EFB86C1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CF1EF333-CE9E-CA4D-A200-101020218AB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38B339D-DE3C-3B49-8CA7-84536337C08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ＭＳ Ｐゴシック" pitchFamily="34" charset="-128"/>
                <a:cs typeface="+mn-cs"/>
              </a:defRPr>
            </a:lvl1pPr>
          </a:lstStyle>
          <a:p>
            <a:pPr>
              <a:defRPr/>
            </a:pPr>
            <a:endParaRPr lang="en-US"/>
          </a:p>
        </p:txBody>
      </p:sp>
      <p:sp>
        <p:nvSpPr>
          <p:cNvPr id="1029" name="Rectangle 5">
            <a:extLst>
              <a:ext uri="{FF2B5EF4-FFF2-40B4-BE49-F238E27FC236}">
                <a16:creationId xmlns:a16="http://schemas.microsoft.com/office/drawing/2014/main" id="{E21D423B-F615-9E49-AA91-4419F320D63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ＭＳ Ｐゴシック" pitchFamily="34" charset="-128"/>
                <a:cs typeface="+mn-cs"/>
              </a:defRPr>
            </a:lvl1pPr>
          </a:lstStyle>
          <a:p>
            <a:pPr>
              <a:defRPr/>
            </a:pPr>
            <a:endParaRPr lang="en-US"/>
          </a:p>
        </p:txBody>
      </p:sp>
      <p:sp>
        <p:nvSpPr>
          <p:cNvPr id="1030" name="Rectangle 6">
            <a:extLst>
              <a:ext uri="{FF2B5EF4-FFF2-40B4-BE49-F238E27FC236}">
                <a16:creationId xmlns:a16="http://schemas.microsoft.com/office/drawing/2014/main" id="{20F57ACB-E67D-5A45-9AA0-95CD371E11D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1852328-3C05-BC41-88A4-B747DAADA29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62054D-D8C4-BF4F-9379-BBC5A1C987A9}"/>
              </a:ext>
            </a:extLst>
          </p:cNvPr>
          <p:cNvPicPr>
            <a:picLocks noChangeAspect="1"/>
          </p:cNvPicPr>
          <p:nvPr/>
        </p:nvPicPr>
        <p:blipFill>
          <a:blip r:embed="rId2"/>
          <a:stretch>
            <a:fillRect/>
          </a:stretch>
        </p:blipFill>
        <p:spPr>
          <a:xfrm>
            <a:off x="0" y="982362"/>
            <a:ext cx="9144000" cy="4893276"/>
          </a:xfrm>
          <a:prstGeom prst="rect">
            <a:avLst/>
          </a:prstGeom>
        </p:spPr>
      </p:pic>
    </p:spTree>
    <p:extLst>
      <p:ext uri="{BB962C8B-B14F-4D97-AF65-F5344CB8AC3E}">
        <p14:creationId xmlns:p14="http://schemas.microsoft.com/office/powerpoint/2010/main" val="1117926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4E423B9-5DC2-B242-99E3-FF8A5F9C24B1}"/>
              </a:ext>
            </a:extLst>
          </p:cNvPr>
          <p:cNvSpPr>
            <a:spLocks noGrp="1" noChangeArrowheads="1"/>
          </p:cNvSpPr>
          <p:nvPr>
            <p:ph type="title"/>
          </p:nvPr>
        </p:nvSpPr>
        <p:spPr>
          <a:xfrm>
            <a:off x="685800" y="152400"/>
            <a:ext cx="7924800" cy="990600"/>
          </a:xfrm>
        </p:spPr>
        <p:txBody>
          <a:bodyPr/>
          <a:lstStyle/>
          <a:p>
            <a:pPr eaLnBrk="1" hangingPunct="1"/>
            <a:r>
              <a:rPr lang="en-US" altLang="en-US" b="1" dirty="0">
                <a:solidFill>
                  <a:srgbClr val="2FB0DC"/>
                </a:solidFill>
              </a:rPr>
              <a:t>Assembly of RNA Polymerase II at Promoter</a:t>
            </a:r>
            <a:endParaRPr lang="en-US" altLang="en-US" b="1" i="1" dirty="0">
              <a:solidFill>
                <a:srgbClr val="2FB0DC"/>
              </a:solidFill>
            </a:endParaRPr>
          </a:p>
        </p:txBody>
      </p:sp>
      <p:sp>
        <p:nvSpPr>
          <p:cNvPr id="31747" name="Rectangle 6">
            <a:extLst>
              <a:ext uri="{FF2B5EF4-FFF2-40B4-BE49-F238E27FC236}">
                <a16:creationId xmlns:a16="http://schemas.microsoft.com/office/drawing/2014/main" id="{0822F9FD-98A4-0947-8CDD-83F70C0EB6DE}"/>
              </a:ext>
            </a:extLst>
          </p:cNvPr>
          <p:cNvSpPr>
            <a:spLocks noChangeArrowheads="1"/>
          </p:cNvSpPr>
          <p:nvPr/>
        </p:nvSpPr>
        <p:spPr bwMode="auto">
          <a:xfrm>
            <a:off x="304800" y="1447800"/>
            <a:ext cx="8686800" cy="39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0513" indent="-290513">
              <a:defRPr sz="2400">
                <a:solidFill>
                  <a:schemeClr val="tx1"/>
                </a:solidFill>
                <a:latin typeface="Times New Roman" panose="02020603050405020304" pitchFamily="18" charset="0"/>
                <a:ea typeface="MS PGothic" panose="020B0600070205080204" pitchFamily="34" charset="-128"/>
              </a:defRPr>
            </a:lvl1pPr>
            <a:lvl2pPr>
              <a:defRPr sz="2400">
                <a:solidFill>
                  <a:schemeClr val="tx1"/>
                </a:solidFill>
                <a:latin typeface="Times New Roman" panose="02020603050405020304" pitchFamily="18" charset="0"/>
                <a:ea typeface="MS PGothic" panose="020B0600070205080204" pitchFamily="34" charset="-128"/>
              </a:defRPr>
            </a:lvl2pPr>
            <a:lvl3pPr marL="1204913" indent="-290513">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10000"/>
              </a:lnSpc>
              <a:buFontTx/>
              <a:buChar char="•"/>
            </a:pPr>
            <a:r>
              <a:rPr lang="en-US" altLang="en-US" sz="2800" dirty="0">
                <a:latin typeface="Calibri" panose="020F0502020204030204" pitchFamily="34" charset="0"/>
              </a:rPr>
              <a:t>Initiated by binding of </a:t>
            </a:r>
            <a:r>
              <a:rPr lang="en-US" altLang="en-US" sz="2800" dirty="0">
                <a:solidFill>
                  <a:srgbClr val="0000FF"/>
                </a:solidFill>
                <a:latin typeface="Calibri" panose="020F0502020204030204" pitchFamily="34" charset="0"/>
              </a:rPr>
              <a:t>TATA-binding protein</a:t>
            </a:r>
            <a:r>
              <a:rPr lang="en-US" altLang="en-US" sz="2800" dirty="0">
                <a:latin typeface="Calibri" panose="020F0502020204030204" pitchFamily="34" charset="0"/>
              </a:rPr>
              <a:t> (TBP) to the promoter</a:t>
            </a:r>
          </a:p>
          <a:p>
            <a:pPr lvl="1" eaLnBrk="1" hangingPunct="1">
              <a:lnSpc>
                <a:spcPct val="110000"/>
              </a:lnSpc>
              <a:buFont typeface="Lucida Grande" panose="020B0600040502020204" pitchFamily="34" charset="0"/>
              <a:buChar char="-"/>
            </a:pPr>
            <a:r>
              <a:rPr lang="en-US" altLang="en-US" sz="2800" dirty="0">
                <a:latin typeface="Calibri" panose="020F0502020204030204" pitchFamily="34" charset="0"/>
              </a:rPr>
              <a:t>TBP is part of </a:t>
            </a:r>
            <a:r>
              <a:rPr lang="en-US" altLang="en-US" sz="2800" dirty="0" err="1">
                <a:latin typeface="Calibri" panose="020F0502020204030204" pitchFamily="34" charset="0"/>
              </a:rPr>
              <a:t>multisubunit</a:t>
            </a:r>
            <a:r>
              <a:rPr lang="en-US" altLang="en-US" sz="2800" dirty="0">
                <a:latin typeface="Calibri" panose="020F0502020204030204" pitchFamily="34" charset="0"/>
              </a:rPr>
              <a:t> complex TFIID.</a:t>
            </a:r>
          </a:p>
          <a:p>
            <a:pPr lvl="2" eaLnBrk="1" hangingPunct="1">
              <a:lnSpc>
                <a:spcPct val="110000"/>
              </a:lnSpc>
              <a:buFontTx/>
              <a:buChar char="•"/>
            </a:pPr>
            <a:r>
              <a:rPr lang="en-US" altLang="en-US" dirty="0">
                <a:latin typeface="Calibri" panose="020F0502020204030204" pitchFamily="34" charset="0"/>
              </a:rPr>
              <a:t>TBP bends of the DNA by nearly 90 </a:t>
            </a:r>
            <a:r>
              <a:rPr lang="en-US" altLang="en-US" dirty="0" err="1">
                <a:latin typeface="Calibri" panose="020F0502020204030204" pitchFamily="34" charset="0"/>
              </a:rPr>
              <a:t>deg</a:t>
            </a:r>
            <a:r>
              <a:rPr lang="en-US" altLang="en-US" dirty="0">
                <a:latin typeface="Calibri" panose="020F0502020204030204" pitchFamily="34" charset="0"/>
              </a:rPr>
              <a:t>, wrapping it  around pol II. </a:t>
            </a:r>
          </a:p>
          <a:p>
            <a:pPr lvl="2" eaLnBrk="1" hangingPunct="1">
              <a:lnSpc>
                <a:spcPct val="110000"/>
              </a:lnSpc>
              <a:buFontTx/>
              <a:buChar char="•"/>
            </a:pPr>
            <a:r>
              <a:rPr lang="en-US" altLang="en-US" dirty="0">
                <a:latin typeface="Calibri" panose="020F0502020204030204" pitchFamily="34" charset="0"/>
              </a:rPr>
              <a:t>TBP is required for transcription of genes lacking a TATA box, </a:t>
            </a:r>
          </a:p>
          <a:p>
            <a:pPr lvl="2" eaLnBrk="1" hangingPunct="1">
              <a:lnSpc>
                <a:spcPct val="110000"/>
              </a:lnSpc>
              <a:buFontTx/>
              <a:buChar char="•"/>
            </a:pPr>
            <a:r>
              <a:rPr lang="en-US" altLang="en-US" dirty="0">
                <a:latin typeface="Calibri" panose="020F0502020204030204" pitchFamily="34" charset="0"/>
              </a:rPr>
              <a:t>TBP is required for transcription by polymerases I and III as</a:t>
            </a:r>
          </a:p>
          <a:p>
            <a:pPr lvl="2" eaLnBrk="1" hangingPunct="1">
              <a:lnSpc>
                <a:spcPct val="110000"/>
              </a:lnSpc>
              <a:buFontTx/>
              <a:buChar char="•"/>
            </a:pPr>
            <a:r>
              <a:rPr lang="en-US" altLang="en-US" dirty="0">
                <a:latin typeface="Calibri" panose="020F0502020204030204" pitchFamily="34" charset="0"/>
              </a:rPr>
              <a:t>Other proteins include TFIIB, TFIIA, TFIIF, TFIIE and TFIIH.</a:t>
            </a:r>
          </a:p>
        </p:txBody>
      </p:sp>
      <p:sp>
        <p:nvSpPr>
          <p:cNvPr id="31748" name="Line 4">
            <a:extLst>
              <a:ext uri="{FF2B5EF4-FFF2-40B4-BE49-F238E27FC236}">
                <a16:creationId xmlns:a16="http://schemas.microsoft.com/office/drawing/2014/main" id="{4D163BA0-0181-FC4B-A2F5-B0E7DB54FE92}"/>
              </a:ext>
            </a:extLst>
          </p:cNvPr>
          <p:cNvSpPr>
            <a:spLocks noChangeShapeType="1"/>
          </p:cNvSpPr>
          <p:nvPr/>
        </p:nvSpPr>
        <p:spPr bwMode="auto">
          <a:xfrm>
            <a:off x="304800" y="1371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4E423B9-5DC2-B242-99E3-FF8A5F9C24B1}"/>
              </a:ext>
            </a:extLst>
          </p:cNvPr>
          <p:cNvSpPr>
            <a:spLocks noGrp="1" noChangeArrowheads="1"/>
          </p:cNvSpPr>
          <p:nvPr>
            <p:ph type="title"/>
          </p:nvPr>
        </p:nvSpPr>
        <p:spPr>
          <a:xfrm>
            <a:off x="685800" y="152400"/>
            <a:ext cx="7924800" cy="990600"/>
          </a:xfrm>
        </p:spPr>
        <p:txBody>
          <a:bodyPr/>
          <a:lstStyle/>
          <a:p>
            <a:pPr eaLnBrk="1" hangingPunct="1"/>
            <a:r>
              <a:rPr lang="en-US" altLang="en-US" b="1">
                <a:solidFill>
                  <a:srgbClr val="2FB0DC"/>
                </a:solidFill>
              </a:rPr>
              <a:t>Assembly of RNA Polymerase II at Promoter</a:t>
            </a:r>
            <a:endParaRPr lang="en-US" altLang="en-US" b="1" i="1">
              <a:solidFill>
                <a:srgbClr val="2FB0DC"/>
              </a:solidFill>
            </a:endParaRPr>
          </a:p>
        </p:txBody>
      </p:sp>
      <p:sp>
        <p:nvSpPr>
          <p:cNvPr id="31747" name="Rectangle 6">
            <a:extLst>
              <a:ext uri="{FF2B5EF4-FFF2-40B4-BE49-F238E27FC236}">
                <a16:creationId xmlns:a16="http://schemas.microsoft.com/office/drawing/2014/main" id="{0822F9FD-98A4-0947-8CDD-83F70C0EB6DE}"/>
              </a:ext>
            </a:extLst>
          </p:cNvPr>
          <p:cNvSpPr>
            <a:spLocks noChangeArrowheads="1"/>
          </p:cNvSpPr>
          <p:nvPr/>
        </p:nvSpPr>
        <p:spPr bwMode="auto">
          <a:xfrm>
            <a:off x="304800" y="1447800"/>
            <a:ext cx="8305800" cy="386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imes New Roman" panose="02020603050405020304" pitchFamily="18" charset="0"/>
                <a:ea typeface="MS PGothic" panose="020B0600070205080204" pitchFamily="34" charset="-128"/>
              </a:defRPr>
            </a:lvl1pPr>
            <a:lvl2pPr>
              <a:defRPr sz="2400">
                <a:solidFill>
                  <a:schemeClr val="tx1"/>
                </a:solidFill>
                <a:latin typeface="Times New Roman" panose="02020603050405020304" pitchFamily="18" charset="0"/>
                <a:ea typeface="MS PGothic" panose="020B0600070205080204" pitchFamily="34" charset="-128"/>
              </a:defRPr>
            </a:lvl2pPr>
            <a:lvl3pPr marL="1204913" indent="-290513">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10000"/>
              </a:lnSpc>
              <a:buFontTx/>
              <a:buChar char="•"/>
            </a:pPr>
            <a:r>
              <a:rPr lang="en-US" altLang="en-US" sz="2800" dirty="0">
                <a:latin typeface="Calibri" panose="020F0502020204030204" pitchFamily="34" charset="0"/>
              </a:rPr>
              <a:t>Initiated by binding of </a:t>
            </a:r>
            <a:r>
              <a:rPr lang="en-US" altLang="en-US" sz="2800" dirty="0">
                <a:solidFill>
                  <a:srgbClr val="0000FF"/>
                </a:solidFill>
                <a:latin typeface="Calibri" panose="020F0502020204030204" pitchFamily="34" charset="0"/>
              </a:rPr>
              <a:t>TATA-binding protein</a:t>
            </a:r>
            <a:r>
              <a:rPr lang="en-US" altLang="en-US" sz="2800" dirty="0">
                <a:latin typeface="Calibri" panose="020F0502020204030204" pitchFamily="34" charset="0"/>
              </a:rPr>
              <a:t> (TBP) to the promoter</a:t>
            </a:r>
          </a:p>
          <a:p>
            <a:pPr eaLnBrk="1" hangingPunct="1">
              <a:lnSpc>
                <a:spcPct val="110000"/>
              </a:lnSpc>
              <a:buClr>
                <a:schemeClr val="tx1"/>
              </a:buClr>
              <a:buFontTx/>
              <a:buChar char="•"/>
            </a:pPr>
            <a:r>
              <a:rPr lang="en-US" altLang="en-US" sz="2800" dirty="0">
                <a:solidFill>
                  <a:srgbClr val="0000FF"/>
                </a:solidFill>
                <a:latin typeface="Calibri" panose="020F0502020204030204" pitchFamily="34" charset="0"/>
              </a:rPr>
              <a:t>Helicase</a:t>
            </a:r>
            <a:r>
              <a:rPr lang="en-US" altLang="en-US" sz="2800" dirty="0">
                <a:latin typeface="Calibri" panose="020F0502020204030204" pitchFamily="34" charset="0"/>
              </a:rPr>
              <a:t> activity in </a:t>
            </a:r>
            <a:r>
              <a:rPr lang="en-US" altLang="en-US" sz="2800" b="1" dirty="0">
                <a:latin typeface="Calibri" panose="020F0502020204030204" pitchFamily="34" charset="0"/>
              </a:rPr>
              <a:t>TFIIH </a:t>
            </a:r>
            <a:r>
              <a:rPr lang="en-US" altLang="en-US" sz="2800" dirty="0">
                <a:solidFill>
                  <a:srgbClr val="0000FF"/>
                </a:solidFill>
                <a:latin typeface="Calibri" panose="020F0502020204030204" pitchFamily="34" charset="0"/>
              </a:rPr>
              <a:t>unwinds DNA</a:t>
            </a:r>
            <a:r>
              <a:rPr lang="en-US" altLang="en-US" sz="2800" dirty="0">
                <a:latin typeface="Calibri" panose="020F0502020204030204" pitchFamily="34" charset="0"/>
              </a:rPr>
              <a:t> at the promoter.</a:t>
            </a:r>
          </a:p>
          <a:p>
            <a:pPr eaLnBrk="1" hangingPunct="1">
              <a:lnSpc>
                <a:spcPct val="110000"/>
              </a:lnSpc>
              <a:buClr>
                <a:schemeClr val="tx1"/>
              </a:buClr>
              <a:buFontTx/>
              <a:buChar char="•"/>
            </a:pPr>
            <a:r>
              <a:rPr lang="en-US" altLang="en-US" sz="2800" dirty="0">
                <a:solidFill>
                  <a:srgbClr val="0000FF"/>
                </a:solidFill>
                <a:latin typeface="Calibri" panose="020F0502020204030204" pitchFamily="34" charset="0"/>
              </a:rPr>
              <a:t>Kinase</a:t>
            </a:r>
            <a:r>
              <a:rPr lang="en-US" altLang="en-US" sz="2800" dirty="0">
                <a:latin typeface="Calibri" panose="020F0502020204030204" pitchFamily="34" charset="0"/>
              </a:rPr>
              <a:t> activity in </a:t>
            </a:r>
            <a:r>
              <a:rPr lang="en-US" altLang="en-US" sz="2800" b="1" dirty="0">
                <a:latin typeface="Calibri" panose="020F0502020204030204" pitchFamily="34" charset="0"/>
              </a:rPr>
              <a:t>TFIIH</a:t>
            </a:r>
            <a:r>
              <a:rPr lang="en-US" altLang="en-US" sz="2800" dirty="0">
                <a:latin typeface="Calibri" panose="020F0502020204030204" pitchFamily="34" charset="0"/>
              </a:rPr>
              <a:t> </a:t>
            </a:r>
            <a:r>
              <a:rPr lang="en-US" altLang="en-US" sz="2800" dirty="0">
                <a:solidFill>
                  <a:srgbClr val="0000FF"/>
                </a:solidFill>
                <a:latin typeface="Calibri" panose="020F0502020204030204" pitchFamily="34" charset="0"/>
              </a:rPr>
              <a:t>phosphorylates the polymerase</a:t>
            </a:r>
            <a:r>
              <a:rPr lang="en-US" altLang="en-US" sz="2800" dirty="0">
                <a:latin typeface="Calibri" panose="020F0502020204030204" pitchFamily="34" charset="0"/>
              </a:rPr>
              <a:t> at the CTD (carboxy-terminal domain), changing the conformation and enabling RNA Pol II to transcribe.</a:t>
            </a:r>
          </a:p>
        </p:txBody>
      </p:sp>
      <p:sp>
        <p:nvSpPr>
          <p:cNvPr id="31748" name="Line 4">
            <a:extLst>
              <a:ext uri="{FF2B5EF4-FFF2-40B4-BE49-F238E27FC236}">
                <a16:creationId xmlns:a16="http://schemas.microsoft.com/office/drawing/2014/main" id="{4D163BA0-0181-FC4B-A2F5-B0E7DB54FE92}"/>
              </a:ext>
            </a:extLst>
          </p:cNvPr>
          <p:cNvSpPr>
            <a:spLocks noChangeShapeType="1"/>
          </p:cNvSpPr>
          <p:nvPr/>
        </p:nvSpPr>
        <p:spPr bwMode="auto">
          <a:xfrm>
            <a:off x="304800" y="1371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8213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BA76CFD5-22BC-7849-93EE-CDB6883B5B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Box 3">
            <a:extLst>
              <a:ext uri="{FF2B5EF4-FFF2-40B4-BE49-F238E27FC236}">
                <a16:creationId xmlns:a16="http://schemas.microsoft.com/office/drawing/2014/main" id="{1D9BD07D-D253-1A48-9D02-B9E0B7F9479E}"/>
              </a:ext>
            </a:extLst>
          </p:cNvPr>
          <p:cNvSpPr txBox="1">
            <a:spLocks noChangeArrowheads="1"/>
          </p:cNvSpPr>
          <p:nvPr/>
        </p:nvSpPr>
        <p:spPr bwMode="auto">
          <a:xfrm>
            <a:off x="304800" y="1524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a:latin typeface="Arial" panose="020B0604020202020204" pitchFamily="34" charset="0"/>
                <a:cs typeface="Arial" panose="020B0604020202020204" pitchFamily="34" charset="0"/>
              </a:rPr>
              <a:t>Go the CRC: Change your Gene Expression:</a:t>
            </a:r>
          </a:p>
          <a:p>
            <a:r>
              <a:rPr lang="en-US" altLang="en-US" sz="2000">
                <a:latin typeface="Arial" panose="020B0604020202020204" pitchFamily="34" charset="0"/>
                <a:cs typeface="Arial" panose="020B0604020202020204" pitchFamily="34" charset="0"/>
              </a:rPr>
              <a:t>SIRTs regulate metabolism at the transcriptional level and more directly control the activity of metabolic enzymes.</a:t>
            </a:r>
          </a:p>
        </p:txBody>
      </p:sp>
    </p:spTree>
    <p:extLst>
      <p:ext uri="{BB962C8B-B14F-4D97-AF65-F5344CB8AC3E}">
        <p14:creationId xmlns:p14="http://schemas.microsoft.com/office/powerpoint/2010/main" val="145948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20D985F8-B37C-CE44-9EE8-29D77A590D24}"/>
              </a:ext>
            </a:extLst>
          </p:cNvPr>
          <p:cNvSpPr>
            <a:spLocks noChangeArrowheads="1"/>
          </p:cNvSpPr>
          <p:nvPr/>
        </p:nvSpPr>
        <p:spPr bwMode="auto">
          <a:xfrm>
            <a:off x="0" y="0"/>
            <a:ext cx="8686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dirty="0"/>
              <a:t>Steps in transcription</a:t>
            </a:r>
            <a:br>
              <a:rPr lang="en-US" altLang="en-US" dirty="0"/>
            </a:br>
            <a:endParaRPr lang="en-US" altLang="en-US" dirty="0"/>
          </a:p>
          <a:p>
            <a:r>
              <a:rPr lang="en-US" altLang="en-US" dirty="0"/>
              <a:t>Eukaryotic Initiation </a:t>
            </a:r>
            <a:br>
              <a:rPr lang="en-US" altLang="en-US" dirty="0"/>
            </a:br>
            <a:r>
              <a:rPr lang="en-US" altLang="en-US" dirty="0"/>
              <a:t> </a:t>
            </a:r>
            <a:br>
              <a:rPr lang="en-US" altLang="en-US" dirty="0"/>
            </a:br>
            <a:r>
              <a:rPr lang="en-US" altLang="en-US" dirty="0">
                <a:solidFill>
                  <a:srgbClr val="3366FF"/>
                </a:solidFill>
              </a:rPr>
              <a:t>Eukaryotes use six </a:t>
            </a:r>
            <a:r>
              <a:rPr lang="en-US" altLang="en-US" b="1" dirty="0">
                <a:solidFill>
                  <a:srgbClr val="3366FF"/>
                </a:solidFill>
              </a:rPr>
              <a:t>G</a:t>
            </a:r>
            <a:r>
              <a:rPr lang="en-US" altLang="en-US" dirty="0">
                <a:solidFill>
                  <a:srgbClr val="3366FF"/>
                </a:solidFill>
              </a:rPr>
              <a:t>eneral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actors (GTFs) to form a </a:t>
            </a:r>
            <a:r>
              <a:rPr lang="en-US" altLang="en-US" b="1" dirty="0" err="1">
                <a:solidFill>
                  <a:srgbClr val="3366FF"/>
                </a:solidFill>
              </a:rPr>
              <a:t>P</a:t>
            </a:r>
            <a:r>
              <a:rPr lang="en-US" altLang="en-US" dirty="0" err="1">
                <a:solidFill>
                  <a:srgbClr val="3366FF"/>
                </a:solidFill>
              </a:rPr>
              <a:t>re</a:t>
            </a:r>
            <a:r>
              <a:rPr lang="en-US" altLang="en-US" b="1" dirty="0" err="1">
                <a:solidFill>
                  <a:srgbClr val="3366FF"/>
                </a:solidFill>
              </a:rPr>
              <a:t>I</a:t>
            </a:r>
            <a:r>
              <a:rPr lang="en-US" altLang="en-US" dirty="0" err="1">
                <a:solidFill>
                  <a:srgbClr val="3366FF"/>
                </a:solidFill>
              </a:rPr>
              <a:t>nitiation</a:t>
            </a:r>
            <a:r>
              <a:rPr lang="en-US" altLang="en-US" dirty="0">
                <a:solidFill>
                  <a:srgbClr val="3366FF"/>
                </a:solidFill>
              </a:rPr>
              <a:t> </a:t>
            </a:r>
            <a:r>
              <a:rPr lang="en-US" altLang="en-US" b="1" dirty="0">
                <a:solidFill>
                  <a:srgbClr val="3366FF"/>
                </a:solidFill>
              </a:rPr>
              <a:t>C</a:t>
            </a:r>
            <a:r>
              <a:rPr lang="en-US" altLang="en-US" dirty="0">
                <a:solidFill>
                  <a:srgbClr val="3366FF"/>
                </a:solidFill>
              </a:rPr>
              <a:t>omplex (PIC).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 IID (TF IID)  contains </a:t>
            </a:r>
            <a:r>
              <a:rPr lang="en-US" altLang="en-US" b="1" dirty="0">
                <a:solidFill>
                  <a:srgbClr val="3366FF"/>
                </a:solidFill>
              </a:rPr>
              <a:t>T</a:t>
            </a:r>
            <a:r>
              <a:rPr lang="en-US" altLang="en-US" dirty="0">
                <a:solidFill>
                  <a:srgbClr val="3366FF"/>
                </a:solidFill>
              </a:rPr>
              <a:t>ATA </a:t>
            </a:r>
            <a:r>
              <a:rPr lang="en-US" altLang="en-US" b="1" dirty="0">
                <a:solidFill>
                  <a:srgbClr val="3366FF"/>
                </a:solidFill>
              </a:rPr>
              <a:t>B</a:t>
            </a:r>
            <a:r>
              <a:rPr lang="en-US" altLang="en-US" dirty="0">
                <a:solidFill>
                  <a:srgbClr val="3366FF"/>
                </a:solidFill>
              </a:rPr>
              <a:t>ox binding </a:t>
            </a:r>
            <a:r>
              <a:rPr lang="en-US" altLang="en-US" b="1" dirty="0">
                <a:solidFill>
                  <a:srgbClr val="3366FF"/>
                </a:solidFill>
              </a:rPr>
              <a:t>P</a:t>
            </a:r>
            <a:r>
              <a:rPr lang="en-US" altLang="en-US" dirty="0">
                <a:solidFill>
                  <a:srgbClr val="3366FF"/>
                </a:solidFill>
              </a:rPr>
              <a:t>rotein (TBP). TBP binds to the TATA box but also to TATA-less promoters. </a:t>
            </a:r>
          </a:p>
        </p:txBody>
      </p:sp>
    </p:spTree>
    <p:extLst>
      <p:ext uri="{BB962C8B-B14F-4D97-AF65-F5344CB8AC3E}">
        <p14:creationId xmlns:p14="http://schemas.microsoft.com/office/powerpoint/2010/main" val="860979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600C6327-239D-144C-98C1-DFF8F8E5FAA5}"/>
              </a:ext>
            </a:extLst>
          </p:cNvPr>
          <p:cNvSpPr>
            <a:spLocks noChangeArrowheads="1"/>
          </p:cNvSpPr>
          <p:nvPr/>
        </p:nvSpPr>
        <p:spPr bwMode="auto">
          <a:xfrm>
            <a:off x="0" y="0"/>
            <a:ext cx="8686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dirty="0"/>
              <a:t>Steps in transcription</a:t>
            </a:r>
            <a:br>
              <a:rPr lang="en-US" altLang="en-US" dirty="0"/>
            </a:br>
            <a:endParaRPr lang="en-US" altLang="en-US" dirty="0"/>
          </a:p>
          <a:p>
            <a:r>
              <a:rPr lang="en-US" altLang="en-US" dirty="0"/>
              <a:t>Promoter clearance </a:t>
            </a:r>
            <a:br>
              <a:rPr lang="en-US" altLang="en-US" dirty="0"/>
            </a:br>
            <a:r>
              <a:rPr lang="en-US" altLang="en-US" dirty="0"/>
              <a:t>After initiation the RNAP has a tendency to release truncated RNA transcripts (abortive initiation). </a:t>
            </a:r>
            <a:r>
              <a:rPr lang="en-US" altLang="en-US" dirty="0">
                <a:solidFill>
                  <a:srgbClr val="3366FF"/>
                </a:solidFill>
              </a:rPr>
              <a:t>RNAP II clears the promoter and leaves behind some of the GTFs including TFIID (a second RNAP II complex can reinitiate more quickly than the first). </a:t>
            </a:r>
          </a:p>
        </p:txBody>
      </p:sp>
    </p:spTree>
    <p:extLst>
      <p:ext uri="{BB962C8B-B14F-4D97-AF65-F5344CB8AC3E}">
        <p14:creationId xmlns:p14="http://schemas.microsoft.com/office/powerpoint/2010/main" val="3089568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3F10C8A9-90A3-8044-9DC6-DD8B91F12EFE}"/>
              </a:ext>
            </a:extLst>
          </p:cNvPr>
          <p:cNvSpPr>
            <a:spLocks noChangeArrowheads="1"/>
          </p:cNvSpPr>
          <p:nvPr/>
        </p:nvSpPr>
        <p:spPr bwMode="auto">
          <a:xfrm>
            <a:off x="0" y="0"/>
            <a:ext cx="8686800"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dirty="0"/>
              <a:t>Steps in transcription</a:t>
            </a:r>
            <a:br>
              <a:rPr lang="en-US" altLang="en-US" dirty="0"/>
            </a:br>
            <a:endParaRPr lang="en-US" altLang="en-US" dirty="0"/>
          </a:p>
          <a:p>
            <a:r>
              <a:rPr lang="en-US" altLang="en-US" dirty="0"/>
              <a:t>Elongation</a:t>
            </a:r>
            <a:br>
              <a:rPr lang="en-US" altLang="en-US" dirty="0"/>
            </a:br>
            <a:r>
              <a:rPr lang="en-US" altLang="en-US" dirty="0"/>
              <a:t>RNA polymerase traverses the DNA template (antisense) strand, and following the rules of Watson-Crick complementarity with the antisense strand, creates an RNA copy of the sense (coding) strand. Polymerization is processive (without dissociation). Transcripts can be thousands or even millions of nucleotides. The rate of polymerization is around 50 nucleotides/second, slower than replication. The error rate of transcription is around 1 in 4000. RNA polymerase traverses the template strand from 3' → 5'. Polymerization occurs in the 5' → 3' direction. The resulting RNA transcript is a copy of the sense (coding, non-template) strand, except that </a:t>
            </a:r>
            <a:r>
              <a:rPr lang="en-US" altLang="en-US" dirty="0" err="1"/>
              <a:t>thymines</a:t>
            </a:r>
            <a:r>
              <a:rPr lang="en-US" altLang="en-US" dirty="0"/>
              <a:t> are replaced with </a:t>
            </a:r>
            <a:r>
              <a:rPr lang="en-US" altLang="en-US" dirty="0" err="1"/>
              <a:t>uracils</a:t>
            </a:r>
            <a:r>
              <a:rPr lang="en-US" altLang="en-US" dirty="0"/>
              <a:t>, and </a:t>
            </a:r>
            <a:r>
              <a:rPr lang="en-US" altLang="en-US" dirty="0" err="1"/>
              <a:t>deoxyriboses</a:t>
            </a:r>
            <a:r>
              <a:rPr lang="en-US" altLang="en-US" dirty="0"/>
              <a:t> are replaced by </a:t>
            </a:r>
            <a:r>
              <a:rPr lang="en-US" altLang="en-US" dirty="0" err="1"/>
              <a:t>riboses</a:t>
            </a:r>
            <a:r>
              <a:rPr lang="en-US" altLang="en-US" dirty="0"/>
              <a:t>. A second RNAP can quickly reinitiate from the same site.</a:t>
            </a:r>
          </a:p>
          <a:p>
            <a:endParaRPr lang="en-US" altLang="en-US" dirty="0">
              <a:solidFill>
                <a:srgbClr val="3366FF"/>
              </a:solidFill>
            </a:endParaRPr>
          </a:p>
          <a:p>
            <a:r>
              <a:rPr lang="en-US" altLang="en-US" dirty="0">
                <a:solidFill>
                  <a:srgbClr val="3366FF"/>
                </a:solidFill>
              </a:rPr>
              <a:t>The </a:t>
            </a:r>
            <a:r>
              <a:rPr lang="en-US" altLang="en-US" b="1" dirty="0">
                <a:solidFill>
                  <a:srgbClr val="3366FF"/>
                </a:solidFill>
              </a:rPr>
              <a:t>C</a:t>
            </a:r>
            <a:r>
              <a:rPr lang="en-US" altLang="en-US" dirty="0">
                <a:solidFill>
                  <a:srgbClr val="3366FF"/>
                </a:solidFill>
              </a:rPr>
              <a:t>-</a:t>
            </a:r>
            <a:r>
              <a:rPr lang="en-US" altLang="en-US" b="1" dirty="0">
                <a:solidFill>
                  <a:srgbClr val="3366FF"/>
                </a:solidFill>
              </a:rPr>
              <a:t>T</a:t>
            </a:r>
            <a:r>
              <a:rPr lang="en-US" altLang="en-US" dirty="0">
                <a:solidFill>
                  <a:srgbClr val="3366FF"/>
                </a:solidFill>
              </a:rPr>
              <a:t>erminal </a:t>
            </a:r>
            <a:r>
              <a:rPr lang="en-US" altLang="en-US" b="1" dirty="0">
                <a:solidFill>
                  <a:srgbClr val="3366FF"/>
                </a:solidFill>
              </a:rPr>
              <a:t>D</a:t>
            </a:r>
            <a:r>
              <a:rPr lang="en-US" altLang="en-US" dirty="0">
                <a:solidFill>
                  <a:srgbClr val="3366FF"/>
                </a:solidFill>
              </a:rPr>
              <a:t>omain (CTD) of </a:t>
            </a:r>
            <a:r>
              <a:rPr lang="en-US" altLang="en-US" dirty="0" err="1">
                <a:solidFill>
                  <a:srgbClr val="3366FF"/>
                </a:solidFill>
              </a:rPr>
              <a:t>RpbI</a:t>
            </a:r>
            <a:r>
              <a:rPr lang="en-US" altLang="en-US" dirty="0">
                <a:solidFill>
                  <a:srgbClr val="3366FF"/>
                </a:solidFill>
              </a:rPr>
              <a:t> is phosphorylated and binds to a six protein complex called Elongator.</a:t>
            </a:r>
            <a:endParaRPr lang="en-US" altLang="en-US" dirty="0"/>
          </a:p>
        </p:txBody>
      </p:sp>
    </p:spTree>
    <p:extLst>
      <p:ext uri="{BB962C8B-B14F-4D97-AF65-F5344CB8AC3E}">
        <p14:creationId xmlns:p14="http://schemas.microsoft.com/office/powerpoint/2010/main" val="201195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4F93453-8102-FB40-A889-057F7E6E2E23}"/>
              </a:ext>
            </a:extLst>
          </p:cNvPr>
          <p:cNvSpPr>
            <a:spLocks noChangeArrowheads="1"/>
          </p:cNvSpPr>
          <p:nvPr/>
        </p:nvSpPr>
        <p:spPr bwMode="auto">
          <a:xfrm>
            <a:off x="0" y="0"/>
            <a:ext cx="8686800"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2300" dirty="0"/>
              <a:t>Steps in transcription</a:t>
            </a:r>
            <a:br>
              <a:rPr lang="en-US" altLang="en-US" sz="2300" dirty="0"/>
            </a:br>
            <a:endParaRPr lang="en-US" altLang="en-US" sz="2300" dirty="0"/>
          </a:p>
          <a:p>
            <a:r>
              <a:rPr lang="en-US" altLang="en-US" sz="2300" dirty="0"/>
              <a:t>Termination. </a:t>
            </a:r>
            <a:r>
              <a:rPr lang="en-US" altLang="en-US" sz="2300" dirty="0">
                <a:solidFill>
                  <a:srgbClr val="3366FF"/>
                </a:solidFill>
              </a:rPr>
              <a:t>Eukaryotes lack specific transcription termination sites. The 3’ ends of the transcription product are heterogeneous, but are cleaned up by processing before translation (3’ poly A tails are added).</a:t>
            </a:r>
            <a:endParaRPr lang="en-US" altLang="en-US" sz="2300" dirty="0"/>
          </a:p>
          <a:p>
            <a:endParaRPr lang="en-US" altLang="en-US" sz="2300" dirty="0"/>
          </a:p>
          <a:p>
            <a:pPr>
              <a:buFont typeface="Wingdings" pitchFamily="2" charset="2"/>
              <a:buChar char="v"/>
            </a:pPr>
            <a:endParaRPr lang="en-US" altLang="en-US" sz="2300" dirty="0"/>
          </a:p>
        </p:txBody>
      </p:sp>
    </p:spTree>
    <p:extLst>
      <p:ext uri="{BB962C8B-B14F-4D97-AF65-F5344CB8AC3E}">
        <p14:creationId xmlns:p14="http://schemas.microsoft.com/office/powerpoint/2010/main" val="206369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E137D517-300E-4D49-97E7-EDEADAAE1532}"/>
              </a:ext>
            </a:extLst>
          </p:cNvPr>
          <p:cNvSpPr>
            <a:spLocks noGrp="1"/>
          </p:cNvSpPr>
          <p:nvPr>
            <p:ph type="title"/>
          </p:nvPr>
        </p:nvSpPr>
        <p:spPr>
          <a:xfrm>
            <a:off x="685800" y="152400"/>
            <a:ext cx="7772400" cy="609600"/>
          </a:xfrm>
        </p:spPr>
        <p:txBody>
          <a:bodyPr/>
          <a:lstStyle/>
          <a:p>
            <a:r>
              <a:rPr lang="en-US" altLang="en-US" b="1">
                <a:solidFill>
                  <a:srgbClr val="2FB0DC"/>
                </a:solidFill>
              </a:rPr>
              <a:t>Elongation and Termination</a:t>
            </a:r>
          </a:p>
        </p:txBody>
      </p:sp>
      <p:sp>
        <p:nvSpPr>
          <p:cNvPr id="32771" name="Content Placeholder 2">
            <a:extLst>
              <a:ext uri="{FF2B5EF4-FFF2-40B4-BE49-F238E27FC236}">
                <a16:creationId xmlns:a16="http://schemas.microsoft.com/office/drawing/2014/main" id="{BF99E05B-7629-B643-8BA7-8C322520B7C7}"/>
              </a:ext>
            </a:extLst>
          </p:cNvPr>
          <p:cNvSpPr>
            <a:spLocks noGrp="1"/>
          </p:cNvSpPr>
          <p:nvPr>
            <p:ph idx="1"/>
          </p:nvPr>
        </p:nvSpPr>
        <p:spPr>
          <a:xfrm>
            <a:off x="381000" y="1219200"/>
            <a:ext cx="8458200" cy="4419600"/>
          </a:xfrm>
        </p:spPr>
        <p:txBody>
          <a:bodyPr/>
          <a:lstStyle/>
          <a:p>
            <a:r>
              <a:rPr lang="en-US" altLang="en-US" dirty="0"/>
              <a:t>After 60-70nt, TFIIE is released followed by TFIIH.</a:t>
            </a:r>
          </a:p>
          <a:p>
            <a:r>
              <a:rPr lang="en-US" altLang="en-US" dirty="0"/>
              <a:t>Elongation factors bound to RNA Pol II enhance </a:t>
            </a:r>
            <a:r>
              <a:rPr lang="en-US" altLang="en-US" dirty="0" err="1"/>
              <a:t>processivity</a:t>
            </a:r>
            <a:r>
              <a:rPr lang="en-US" altLang="en-US" dirty="0"/>
              <a:t> and coordinate posttranslational modifications.</a:t>
            </a:r>
          </a:p>
          <a:p>
            <a:pPr lvl="1"/>
            <a:r>
              <a:rPr lang="en-US" altLang="en-US" dirty="0"/>
              <a:t>Some elongation factors are bound to the phosphorylated CTD.</a:t>
            </a:r>
          </a:p>
          <a:p>
            <a:r>
              <a:rPr lang="en-US" altLang="en-US" dirty="0"/>
              <a:t>For termination, Pol II is dephosphorylated.</a:t>
            </a:r>
          </a:p>
          <a:p>
            <a:r>
              <a:rPr lang="en-US" altLang="en-US" dirty="0"/>
              <a:t>Regulation is complex</a:t>
            </a:r>
          </a:p>
          <a:p>
            <a:endParaRPr lang="en-US" altLang="en-US" dirty="0"/>
          </a:p>
        </p:txBody>
      </p:sp>
      <p:sp>
        <p:nvSpPr>
          <p:cNvPr id="32772" name="Line 4">
            <a:extLst>
              <a:ext uri="{FF2B5EF4-FFF2-40B4-BE49-F238E27FC236}">
                <a16:creationId xmlns:a16="http://schemas.microsoft.com/office/drawing/2014/main" id="{89310030-82EB-3546-B513-F4A2B883BC8A}"/>
              </a:ext>
            </a:extLst>
          </p:cNvPr>
          <p:cNvSpPr>
            <a:spLocks noChangeShapeType="1"/>
          </p:cNvSpPr>
          <p:nvPr/>
        </p:nvSpPr>
        <p:spPr bwMode="auto">
          <a:xfrm>
            <a:off x="381000" y="914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08A97CF-AF20-7D47-BC9B-71175598A099}"/>
              </a:ext>
            </a:extLst>
          </p:cNvPr>
          <p:cNvGraphicFramePr>
            <a:graphicFrameLocks noGrp="1"/>
          </p:cNvGraphicFramePr>
          <p:nvPr/>
        </p:nvGraphicFramePr>
        <p:xfrm>
          <a:off x="179388" y="328613"/>
          <a:ext cx="8785224" cy="6201871"/>
        </p:xfrm>
        <a:graphic>
          <a:graphicData uri="http://schemas.openxmlformats.org/drawingml/2006/table">
            <a:tbl>
              <a:tblPr firstRow="1" bandRow="1">
                <a:tableStyleId>{69012ECD-51FC-41F1-AA8D-1B2483CD663E}</a:tableStyleId>
              </a:tblPr>
              <a:tblGrid>
                <a:gridCol w="1284023">
                  <a:extLst>
                    <a:ext uri="{9D8B030D-6E8A-4147-A177-3AD203B41FA5}">
                      <a16:colId xmlns:a16="http://schemas.microsoft.com/office/drawing/2014/main" val="20000"/>
                    </a:ext>
                  </a:extLst>
                </a:gridCol>
                <a:gridCol w="861129">
                  <a:extLst>
                    <a:ext uri="{9D8B030D-6E8A-4147-A177-3AD203B41FA5}">
                      <a16:colId xmlns:a16="http://schemas.microsoft.com/office/drawing/2014/main" val="20001"/>
                    </a:ext>
                  </a:extLst>
                </a:gridCol>
                <a:gridCol w="1506978">
                  <a:extLst>
                    <a:ext uri="{9D8B030D-6E8A-4147-A177-3AD203B41FA5}">
                      <a16:colId xmlns:a16="http://schemas.microsoft.com/office/drawing/2014/main" val="20002"/>
                    </a:ext>
                  </a:extLst>
                </a:gridCol>
                <a:gridCol w="1478273">
                  <a:extLst>
                    <a:ext uri="{9D8B030D-6E8A-4147-A177-3AD203B41FA5}">
                      <a16:colId xmlns:a16="http://schemas.microsoft.com/office/drawing/2014/main" val="20003"/>
                    </a:ext>
                  </a:extLst>
                </a:gridCol>
                <a:gridCol w="3654821">
                  <a:extLst>
                    <a:ext uri="{9D8B030D-6E8A-4147-A177-3AD203B41FA5}">
                      <a16:colId xmlns:a16="http://schemas.microsoft.com/office/drawing/2014/main" val="20004"/>
                    </a:ext>
                  </a:extLst>
                </a:gridCol>
              </a:tblGrid>
              <a:tr h="518029">
                <a:tc>
                  <a:txBody>
                    <a:bodyPr/>
                    <a:lstStyle/>
                    <a:p>
                      <a:pPr algn="ctr"/>
                      <a:r>
                        <a:rPr lang="en-US" sz="1400" cap="none" dirty="0"/>
                        <a:t>TABLE 26-2</a:t>
                      </a:r>
                    </a:p>
                  </a:txBody>
                  <a:tcPr marL="91450" marR="91450" marT="45708" marB="45708">
                    <a:lnL w="12700" cap="flat" cmpd="sng" algn="ctr">
                      <a:solidFill>
                        <a:srgbClr val="808080">
                          <a:lumMod val="75000"/>
                        </a:srgbClr>
                      </a:solidFill>
                      <a:prstDash val="solid"/>
                      <a:round/>
                      <a:headEnd type="none" w="med" len="med"/>
                      <a:tailEnd type="none" w="med" len="med"/>
                    </a:lnL>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470F26"/>
                    </a:solidFill>
                  </a:tcPr>
                </a:tc>
                <a:tc gridSpan="4">
                  <a:txBody>
                    <a:bodyPr/>
                    <a:lstStyle/>
                    <a:p>
                      <a:r>
                        <a:rPr lang="en-US" sz="1400" b="1" kern="1200" cap="none" baseline="0" dirty="0">
                          <a:solidFill>
                            <a:schemeClr val="bg1"/>
                          </a:solidFill>
                          <a:latin typeface="+mn-lt"/>
                          <a:ea typeface="+mn-ea"/>
                          <a:cs typeface="+mn-cs"/>
                        </a:rPr>
                        <a:t>Proteins Required for Initiation of Transcription at the RNA Polymerase II (</a:t>
                      </a:r>
                      <a:r>
                        <a:rPr lang="en-US" sz="1400" b="1" kern="1200" cap="none" baseline="0" dirty="0" err="1">
                          <a:solidFill>
                            <a:schemeClr val="bg1"/>
                          </a:solidFill>
                          <a:latin typeface="+mn-lt"/>
                          <a:ea typeface="+mn-ea"/>
                          <a:cs typeface="+mn-cs"/>
                        </a:rPr>
                        <a:t>Pol</a:t>
                      </a:r>
                      <a:r>
                        <a:rPr lang="en-US" sz="1400" b="1" kern="1200" cap="none" baseline="0" dirty="0">
                          <a:solidFill>
                            <a:schemeClr val="bg1"/>
                          </a:solidFill>
                          <a:latin typeface="+mn-lt"/>
                          <a:ea typeface="+mn-ea"/>
                          <a:cs typeface="+mn-cs"/>
                        </a:rPr>
                        <a:t> II) Promoters of Eukaryotes</a:t>
                      </a:r>
                      <a:endParaRPr lang="en-US" sz="1400" cap="none" baseline="30000" dirty="0">
                        <a:solidFill>
                          <a:schemeClr val="bg1"/>
                        </a:solidFill>
                      </a:endParaRPr>
                    </a:p>
                  </a:txBody>
                  <a:tcPr marL="91450" marR="91450" marT="45708" marB="45708" anchor="ctr">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667B81"/>
                    </a:solidFill>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457085">
                <a:tc gridSpan="2">
                  <a:txBody>
                    <a:bodyPr/>
                    <a:lstStyle/>
                    <a:p>
                      <a:pPr algn="l"/>
                      <a:r>
                        <a:rPr lang="en-US" sz="1200" b="1" cap="none" baseline="0" dirty="0">
                          <a:solidFill>
                            <a:srgbClr val="000000"/>
                          </a:solidFill>
                        </a:rPr>
                        <a:t>Transcription protein</a:t>
                      </a:r>
                    </a:p>
                  </a:txBody>
                  <a:tcPr marL="91450" marR="91450" marT="45708" marB="45708" anchor="b">
                    <a:lnL w="12700" cap="flat" cmpd="sng" algn="ctr">
                      <a:solidFill>
                        <a:srgbClr val="808080">
                          <a:lumMod val="75000"/>
                        </a:srgbClr>
                      </a:solidFill>
                      <a:prstDash val="solid"/>
                      <a:round/>
                      <a:headEnd type="none" w="med" len="med"/>
                      <a:tailEnd type="none" w="med" len="med"/>
                    </a:lnL>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tc hMerge="1">
                  <a:txBody>
                    <a:bodyPr/>
                    <a:lstStyle/>
                    <a:p>
                      <a:endParaRPr lang="en-US"/>
                    </a:p>
                  </a:txBody>
                  <a:tcPr/>
                </a:tc>
                <a:tc>
                  <a:txBody>
                    <a:bodyPr/>
                    <a:lstStyle/>
                    <a:p>
                      <a:pPr algn="ctr"/>
                      <a:r>
                        <a:rPr lang="en-US" sz="1200" b="1" i="0" cap="none" baseline="0" dirty="0">
                          <a:solidFill>
                            <a:srgbClr val="000000"/>
                          </a:solidFill>
                        </a:rPr>
                        <a:t>Number of different subunits </a:t>
                      </a:r>
                      <a:endParaRPr lang="en-US" sz="1200" b="1" i="0" cap="none" baseline="-25000" dirty="0">
                        <a:solidFill>
                          <a:srgbClr val="000000"/>
                        </a:solidFill>
                      </a:endParaRPr>
                    </a:p>
                  </a:txBody>
                  <a:tcPr marL="91450" marR="91450" marT="45708" marB="45708" anchor="b">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tc>
                  <a:txBody>
                    <a:bodyPr/>
                    <a:lstStyle/>
                    <a:p>
                      <a:pPr algn="ctr"/>
                      <a:r>
                        <a:rPr lang="en-US" sz="1200" b="1" i="0" cap="none" baseline="0" dirty="0" err="1">
                          <a:solidFill>
                            <a:srgbClr val="000000"/>
                          </a:solidFill>
                        </a:rPr>
                        <a:t>Subunit(s</a:t>
                      </a:r>
                      <a:r>
                        <a:rPr lang="en-US" sz="1200" b="1" i="0" cap="none" baseline="0" dirty="0">
                          <a:solidFill>
                            <a:srgbClr val="000000"/>
                          </a:solidFill>
                        </a:rPr>
                        <a:t>) </a:t>
                      </a:r>
                      <a:r>
                        <a:rPr lang="en-US" sz="1200" b="1" i="1" cap="none" baseline="0" dirty="0" err="1">
                          <a:solidFill>
                            <a:srgbClr val="000000"/>
                          </a:solidFill>
                        </a:rPr>
                        <a:t>M</a:t>
                      </a:r>
                      <a:r>
                        <a:rPr lang="en-US" sz="1200" b="1" i="0" cap="none" baseline="-25000" dirty="0" err="1">
                          <a:solidFill>
                            <a:srgbClr val="000000"/>
                          </a:solidFill>
                        </a:rPr>
                        <a:t>r</a:t>
                      </a:r>
                      <a:r>
                        <a:rPr lang="en-US" sz="1200" b="1" i="0" cap="none" baseline="30000" dirty="0" err="1">
                          <a:solidFill>
                            <a:srgbClr val="000000"/>
                          </a:solidFill>
                        </a:rPr>
                        <a:t>a</a:t>
                      </a:r>
                      <a:endParaRPr lang="en-US" sz="1200" b="1" i="0" cap="none" baseline="30000" dirty="0">
                        <a:solidFill>
                          <a:srgbClr val="000000"/>
                        </a:solidFill>
                      </a:endParaRPr>
                    </a:p>
                  </a:txBody>
                  <a:tcPr marL="91450" marR="91450" marT="45708" marB="45708" anchor="b">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tc>
                  <a:txBody>
                    <a:bodyPr/>
                    <a:lstStyle/>
                    <a:p>
                      <a:pPr algn="l"/>
                      <a:r>
                        <a:rPr lang="en-US" sz="1200" b="1" cap="none" baseline="0" dirty="0" err="1">
                          <a:solidFill>
                            <a:srgbClr val="000000"/>
                          </a:solidFill>
                        </a:rPr>
                        <a:t>Function(s</a:t>
                      </a:r>
                      <a:r>
                        <a:rPr lang="en-US" sz="1200" b="1" cap="none" baseline="0" dirty="0">
                          <a:solidFill>
                            <a:srgbClr val="000000"/>
                          </a:solidFill>
                        </a:rPr>
                        <a:t>)</a:t>
                      </a:r>
                    </a:p>
                  </a:txBody>
                  <a:tcPr marL="91450" marR="91450" marT="45708" marB="45708" anchor="b">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extLst>
                  <a:ext uri="{0D108BD9-81ED-4DB2-BD59-A6C34878D82A}">
                    <a16:rowId xmlns:a16="http://schemas.microsoft.com/office/drawing/2014/main" val="10001"/>
                  </a:ext>
                </a:extLst>
              </a:tr>
              <a:tr h="259015">
                <a:tc gridSpan="2">
                  <a:txBody>
                    <a:bodyPr/>
                    <a:lstStyle/>
                    <a:p>
                      <a:pPr algn="l"/>
                      <a:r>
                        <a:rPr lang="en-US" sz="1100" b="1" i="0" cap="none" baseline="0" dirty="0">
                          <a:solidFill>
                            <a:srgbClr val="000000"/>
                          </a:solidFill>
                        </a:rPr>
                        <a:t>Initiation</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9015">
                <a:tc gridSpan="2">
                  <a:txBody>
                    <a:bodyPr/>
                    <a:lstStyle/>
                    <a:p>
                      <a:pPr algn="l"/>
                      <a:r>
                        <a:rPr lang="en-US" sz="1100" b="0" i="0" cap="none" baseline="0" dirty="0" err="1">
                          <a:solidFill>
                            <a:srgbClr val="000000"/>
                          </a:solidFill>
                        </a:rPr>
                        <a:t>Pol</a:t>
                      </a:r>
                      <a:r>
                        <a:rPr lang="en-US" sz="1100" b="0" i="0" cap="none" baseline="0" dirty="0">
                          <a:solidFill>
                            <a:srgbClr val="000000"/>
                          </a:solidFill>
                        </a:rPr>
                        <a:t> II</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12</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7,000–220,000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Catalyzes RNA synthesis</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9015">
                <a:tc gridSpan="2">
                  <a:txBody>
                    <a:bodyPr/>
                    <a:lstStyle/>
                    <a:p>
                      <a:pPr algn="l"/>
                      <a:r>
                        <a:rPr lang="en-US" sz="1100" b="0" i="0" cap="none" baseline="0" dirty="0">
                          <a:solidFill>
                            <a:srgbClr val="000000"/>
                          </a:solidFill>
                        </a:rPr>
                        <a:t>TBP (TATA-binding protein)</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38,000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Specifically recognizes the TATA box</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9015">
                <a:tc gridSpan="2">
                  <a:txBody>
                    <a:bodyPr/>
                    <a:lstStyle/>
                    <a:p>
                      <a:pPr algn="l"/>
                      <a:r>
                        <a:rPr lang="en-US" sz="1100" b="0" i="0" cap="none" baseline="0" dirty="0">
                          <a:solidFill>
                            <a:srgbClr val="000000"/>
                          </a:solidFill>
                        </a:rPr>
                        <a:t>TFIIA</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2</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13,000, 42,000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Stabilizes binding of TFIIB and TBP to the promoter</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9015">
                <a:tc gridSpan="2">
                  <a:txBody>
                    <a:bodyPr/>
                    <a:lstStyle/>
                    <a:p>
                      <a:pPr algn="l"/>
                      <a:r>
                        <a:rPr lang="en-US" sz="1100" b="0" i="0" cap="none" baseline="0" dirty="0">
                          <a:solidFill>
                            <a:srgbClr val="000000"/>
                          </a:solidFill>
                        </a:rPr>
                        <a:t>TFIIB</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35,000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Binds to TBP; recruits </a:t>
                      </a:r>
                      <a:r>
                        <a:rPr lang="en-US" sz="1100" b="0" i="0" cap="none" baseline="0" dirty="0" err="1">
                          <a:solidFill>
                            <a:srgbClr val="000000"/>
                          </a:solidFill>
                        </a:rPr>
                        <a:t>Pol</a:t>
                      </a:r>
                      <a:r>
                        <a:rPr lang="en-US" sz="1100" b="0" i="0" cap="none" baseline="0" dirty="0">
                          <a:solidFill>
                            <a:srgbClr val="000000"/>
                          </a:solidFill>
                        </a:rPr>
                        <a:t> II–TFIIF complex</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34855">
                <a:tc gridSpan="2">
                  <a:txBody>
                    <a:bodyPr/>
                    <a:lstStyle/>
                    <a:p>
                      <a:pPr algn="l"/>
                      <a:r>
                        <a:rPr lang="en-US" sz="1100" b="0" i="0" cap="none" baseline="0" dirty="0" err="1">
                          <a:solidFill>
                            <a:srgbClr val="000000"/>
                          </a:solidFill>
                        </a:rPr>
                        <a:t>TFIID</a:t>
                      </a:r>
                      <a:r>
                        <a:rPr lang="en-US" sz="1100" b="0" i="0" cap="none" baseline="30000" dirty="0" err="1">
                          <a:solidFill>
                            <a:srgbClr val="000000"/>
                          </a:solidFill>
                        </a:rPr>
                        <a:t>b</a:t>
                      </a:r>
                      <a:endParaRPr lang="en-US" sz="1100" b="0" i="0" cap="none" baseline="30000" dirty="0">
                        <a:solidFill>
                          <a:srgbClr val="000000"/>
                        </a:solidFill>
                      </a:endParaRP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13–14</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14,000–213,000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Required for initiation at promoters lacking a TATA box</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9015">
                <a:tc gridSpan="2">
                  <a:txBody>
                    <a:bodyPr/>
                    <a:lstStyle/>
                    <a:p>
                      <a:pPr algn="l"/>
                      <a:r>
                        <a:rPr lang="en-US" sz="1100" b="0" i="0" cap="none" baseline="0" dirty="0">
                          <a:solidFill>
                            <a:srgbClr val="000000"/>
                          </a:solidFill>
                        </a:rPr>
                        <a:t>TFIIE</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2</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33,000, 50,000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Recruits TFIIH; has ATPase and </a:t>
                      </a:r>
                      <a:r>
                        <a:rPr lang="en-US" sz="1100" b="0" i="0" cap="none" baseline="0" dirty="0" err="1">
                          <a:solidFill>
                            <a:srgbClr val="000000"/>
                          </a:solidFill>
                        </a:rPr>
                        <a:t>helicase</a:t>
                      </a:r>
                      <a:r>
                        <a:rPr lang="en-US" sz="1100" b="0" i="0" cap="none" baseline="0" dirty="0">
                          <a:solidFill>
                            <a:srgbClr val="000000"/>
                          </a:solidFill>
                        </a:rPr>
                        <a:t> activities</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26612">
                <a:tc gridSpan="2">
                  <a:txBody>
                    <a:bodyPr/>
                    <a:lstStyle/>
                    <a:p>
                      <a:pPr algn="l"/>
                      <a:r>
                        <a:rPr lang="en-US" sz="1100" b="0" i="0" cap="none" baseline="0" dirty="0">
                          <a:solidFill>
                            <a:srgbClr val="000000"/>
                          </a:solidFill>
                        </a:rPr>
                        <a:t>TFIIF</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2–3</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29,000–58,000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Binds tightly to </a:t>
                      </a:r>
                      <a:r>
                        <a:rPr lang="en-US" sz="1100" b="0" i="0" cap="none" baseline="0" dirty="0" err="1">
                          <a:solidFill>
                            <a:srgbClr val="000000"/>
                          </a:solidFill>
                        </a:rPr>
                        <a:t>Pol</a:t>
                      </a:r>
                      <a:r>
                        <a:rPr lang="en-US" sz="1100" b="0" i="0" cap="none" baseline="0" dirty="0">
                          <a:solidFill>
                            <a:srgbClr val="000000"/>
                          </a:solidFill>
                        </a:rPr>
                        <a:t> II; binds to TFIIB and prevents binding of </a:t>
                      </a:r>
                      <a:r>
                        <a:rPr lang="en-US" sz="1100" b="0" i="0" cap="none" baseline="0" dirty="0" err="1">
                          <a:solidFill>
                            <a:srgbClr val="000000"/>
                          </a:solidFill>
                        </a:rPr>
                        <a:t>Pol</a:t>
                      </a:r>
                      <a:r>
                        <a:rPr lang="en-US" sz="1100" b="0" i="0" cap="none" baseline="0" dirty="0">
                          <a:solidFill>
                            <a:srgbClr val="000000"/>
                          </a:solidFill>
                        </a:rPr>
                        <a:t> II to nonspecific DNA sequences</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94210">
                <a:tc gridSpan="2">
                  <a:txBody>
                    <a:bodyPr/>
                    <a:lstStyle/>
                    <a:p>
                      <a:pPr algn="l"/>
                      <a:r>
                        <a:rPr lang="en-US" sz="1100" b="0" i="0" cap="none" baseline="0" dirty="0">
                          <a:solidFill>
                            <a:srgbClr val="000000"/>
                          </a:solidFill>
                        </a:rPr>
                        <a:t>TFIIH</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35,000–89,000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Unwinds DNA at promoter (</a:t>
                      </a:r>
                      <a:r>
                        <a:rPr lang="en-US" sz="1100" b="0" i="0" cap="none" baseline="0" dirty="0" err="1">
                          <a:solidFill>
                            <a:srgbClr val="000000"/>
                          </a:solidFill>
                        </a:rPr>
                        <a:t>helicase</a:t>
                      </a:r>
                      <a:r>
                        <a:rPr lang="en-US" sz="1100" b="0" i="0" cap="none" baseline="0" dirty="0">
                          <a:solidFill>
                            <a:srgbClr val="000000"/>
                          </a:solidFill>
                        </a:rPr>
                        <a:t> activity); phosphorylates </a:t>
                      </a:r>
                      <a:r>
                        <a:rPr lang="en-US" sz="1100" b="0" i="0" cap="none" baseline="0" dirty="0" err="1">
                          <a:solidFill>
                            <a:srgbClr val="000000"/>
                          </a:solidFill>
                        </a:rPr>
                        <a:t>Pol</a:t>
                      </a:r>
                      <a:r>
                        <a:rPr lang="en-US" sz="1100" b="0" i="0" cap="none" baseline="0" dirty="0">
                          <a:solidFill>
                            <a:srgbClr val="000000"/>
                          </a:solidFill>
                        </a:rPr>
                        <a:t> II (within the CTD); recruits nucleotide-excision repair proteins</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59015">
                <a:tc gridSpan="2">
                  <a:txBody>
                    <a:bodyPr/>
                    <a:lstStyle/>
                    <a:p>
                      <a:pPr algn="l"/>
                      <a:r>
                        <a:rPr lang="en-US" sz="1100" b="1" i="0" cap="none" baseline="0" dirty="0" err="1">
                          <a:solidFill>
                            <a:srgbClr val="000000"/>
                          </a:solidFill>
                        </a:rPr>
                        <a:t>Elongation</a:t>
                      </a:r>
                      <a:r>
                        <a:rPr lang="en-US" sz="1100" b="1" i="0" cap="none" baseline="30000" dirty="0" err="1">
                          <a:solidFill>
                            <a:srgbClr val="000000"/>
                          </a:solidFill>
                        </a:rPr>
                        <a:t>c</a:t>
                      </a:r>
                      <a:endParaRPr lang="en-US" sz="1100" b="1" i="0" cap="none" baseline="30000" dirty="0">
                        <a:solidFill>
                          <a:srgbClr val="000000"/>
                        </a:solidFill>
                      </a:endParaRP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59015">
                <a:tc gridSpan="2">
                  <a:txBody>
                    <a:bodyPr/>
                    <a:lstStyle/>
                    <a:p>
                      <a:pPr algn="l"/>
                      <a:r>
                        <a:rPr lang="en-US" sz="1100" b="0" i="0" cap="none" baseline="0" dirty="0" err="1">
                          <a:solidFill>
                            <a:srgbClr val="000000"/>
                          </a:solidFill>
                        </a:rPr>
                        <a:t>ELL</a:t>
                      </a:r>
                      <a:r>
                        <a:rPr lang="en-US" sz="1100" b="0" i="0" cap="none" baseline="30000" dirty="0" err="1">
                          <a:solidFill>
                            <a:srgbClr val="000000"/>
                          </a:solidFill>
                        </a:rPr>
                        <a:t>d</a:t>
                      </a:r>
                      <a:endParaRPr lang="en-US" sz="1100" b="0" i="0" cap="none" baseline="30000" dirty="0">
                        <a:solidFill>
                          <a:srgbClr val="000000"/>
                        </a:solidFill>
                      </a:endParaRP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80,000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59015">
                <a:tc gridSpan="2">
                  <a:txBody>
                    <a:bodyPr/>
                    <a:lstStyle/>
                    <a:p>
                      <a:pPr algn="l"/>
                      <a:r>
                        <a:rPr lang="en-US" sz="1100" b="0" i="0" cap="none" baseline="0" dirty="0" err="1">
                          <a:solidFill>
                            <a:srgbClr val="000000"/>
                          </a:solidFill>
                        </a:rPr>
                        <a:t>pTEFb</a:t>
                      </a:r>
                      <a:endParaRPr lang="en-US" sz="1100" b="0" i="0" cap="none" baseline="0" dirty="0">
                        <a:solidFill>
                          <a:srgbClr val="000000"/>
                        </a:solidFill>
                      </a:endParaRP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2</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43,000, 124,000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Phosphorylates </a:t>
                      </a:r>
                      <a:r>
                        <a:rPr lang="en-US" sz="1100" b="0" i="0" cap="none" baseline="0" dirty="0" err="1">
                          <a:solidFill>
                            <a:srgbClr val="000000"/>
                          </a:solidFill>
                        </a:rPr>
                        <a:t>Pol</a:t>
                      </a:r>
                      <a:r>
                        <a:rPr lang="en-US" sz="1100" b="0" i="0" cap="none" baseline="0" dirty="0">
                          <a:solidFill>
                            <a:srgbClr val="000000"/>
                          </a:solidFill>
                        </a:rPr>
                        <a:t> II (within the CTD)</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59015">
                <a:tc gridSpan="2">
                  <a:txBody>
                    <a:bodyPr/>
                    <a:lstStyle/>
                    <a:p>
                      <a:pPr algn="l"/>
                      <a:r>
                        <a:rPr lang="en-US" sz="1100" b="0" i="0" cap="none" baseline="0" dirty="0">
                          <a:solidFill>
                            <a:srgbClr val="000000"/>
                          </a:solidFill>
                        </a:rPr>
                        <a:t>SII (TFIIS)</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38,000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426612">
                <a:tc gridSpan="2">
                  <a:txBody>
                    <a:bodyPr/>
                    <a:lstStyle/>
                    <a:p>
                      <a:pPr algn="l"/>
                      <a:r>
                        <a:rPr lang="en-US" sz="1100" b="0" i="0" cap="none" baseline="0" dirty="0" err="1">
                          <a:solidFill>
                            <a:srgbClr val="000000"/>
                          </a:solidFill>
                        </a:rPr>
                        <a:t>Elongin</a:t>
                      </a:r>
                      <a:r>
                        <a:rPr lang="en-US" sz="1100" b="0" i="0" cap="none" baseline="0" dirty="0">
                          <a:solidFill>
                            <a:srgbClr val="000000"/>
                          </a:solidFill>
                        </a:rPr>
                        <a:t> (SIII)</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3</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15,000, 18,000, 110,000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853225">
                <a:tc gridSpan="5">
                  <a:txBody>
                    <a:bodyPr/>
                    <a:lstStyle/>
                    <a:p>
                      <a:pPr algn="l"/>
                      <a:r>
                        <a:rPr lang="en-US" sz="1000" b="0" i="0" cap="none" baseline="30000" dirty="0" err="1">
                          <a:solidFill>
                            <a:srgbClr val="000000"/>
                          </a:solidFill>
                        </a:rPr>
                        <a:t>a</a:t>
                      </a:r>
                      <a:r>
                        <a:rPr lang="en-US" sz="1000" b="0" i="0" cap="none" baseline="0" dirty="0" err="1">
                          <a:solidFill>
                            <a:srgbClr val="000000"/>
                          </a:solidFill>
                        </a:rPr>
                        <a:t>Mr</a:t>
                      </a:r>
                      <a:r>
                        <a:rPr lang="en-US" sz="1000" b="0" i="0" cap="none" baseline="0" dirty="0">
                          <a:solidFill>
                            <a:srgbClr val="000000"/>
                          </a:solidFill>
                        </a:rPr>
                        <a:t> reflects the subunits present in the complexes of human cells. Some components differ somewhat in size in yeast.</a:t>
                      </a:r>
                    </a:p>
                    <a:p>
                      <a:pPr algn="l"/>
                      <a:r>
                        <a:rPr lang="en-US" sz="1000" b="0" i="0" cap="none" baseline="30000" dirty="0" err="1">
                          <a:solidFill>
                            <a:srgbClr val="000000"/>
                          </a:solidFill>
                        </a:rPr>
                        <a:t>b</a:t>
                      </a:r>
                      <a:r>
                        <a:rPr lang="en-US" sz="1000" b="0" i="0" cap="none" baseline="0" dirty="0" err="1">
                          <a:solidFill>
                            <a:srgbClr val="000000"/>
                          </a:solidFill>
                        </a:rPr>
                        <a:t>The</a:t>
                      </a:r>
                      <a:r>
                        <a:rPr lang="en-US" sz="1000" b="0" i="0" cap="none" baseline="0" dirty="0">
                          <a:solidFill>
                            <a:srgbClr val="000000"/>
                          </a:solidFill>
                        </a:rPr>
                        <a:t> presence of multiple copies of some TFIID subunits brings the total subunit composition of the complex to 21–22.</a:t>
                      </a:r>
                    </a:p>
                    <a:p>
                      <a:pPr algn="l"/>
                      <a:r>
                        <a:rPr lang="en-US" sz="1000" b="0" i="0" cap="none" baseline="30000" dirty="0" err="1">
                          <a:solidFill>
                            <a:srgbClr val="000000"/>
                          </a:solidFill>
                        </a:rPr>
                        <a:t>c</a:t>
                      </a:r>
                      <a:r>
                        <a:rPr lang="en-US" sz="1000" b="0" i="0" cap="none" baseline="0" dirty="0" err="1">
                          <a:solidFill>
                            <a:srgbClr val="000000"/>
                          </a:solidFill>
                        </a:rPr>
                        <a:t>The</a:t>
                      </a:r>
                      <a:r>
                        <a:rPr lang="en-US" sz="1000" b="0" i="0" cap="none" baseline="0" dirty="0">
                          <a:solidFill>
                            <a:srgbClr val="000000"/>
                          </a:solidFill>
                        </a:rPr>
                        <a:t> function of all elongation factors is to suppress the pausing or arrest of transcription by the </a:t>
                      </a:r>
                      <a:r>
                        <a:rPr lang="en-US" sz="1000" b="0" i="0" cap="none" baseline="0" dirty="0" err="1">
                          <a:solidFill>
                            <a:srgbClr val="000000"/>
                          </a:solidFill>
                        </a:rPr>
                        <a:t>Pol</a:t>
                      </a:r>
                      <a:r>
                        <a:rPr lang="en-US" sz="1000" b="0" i="0" cap="none" baseline="0" dirty="0">
                          <a:solidFill>
                            <a:srgbClr val="000000"/>
                          </a:solidFill>
                        </a:rPr>
                        <a:t> II–TFIIF complex. </a:t>
                      </a:r>
                    </a:p>
                    <a:p>
                      <a:pPr algn="l"/>
                      <a:r>
                        <a:rPr lang="en-US" sz="1000" b="0" i="0" cap="none" baseline="30000" dirty="0" err="1">
                          <a:solidFill>
                            <a:srgbClr val="000000"/>
                          </a:solidFill>
                        </a:rPr>
                        <a:t>d</a:t>
                      </a:r>
                      <a:r>
                        <a:rPr lang="en-US" sz="1000" b="0" i="0" cap="none" baseline="0" dirty="0" err="1">
                          <a:solidFill>
                            <a:srgbClr val="000000"/>
                          </a:solidFill>
                        </a:rPr>
                        <a:t>Name</a:t>
                      </a:r>
                      <a:r>
                        <a:rPr lang="en-US" sz="1000" b="0" i="0" cap="none" baseline="0" dirty="0">
                          <a:solidFill>
                            <a:srgbClr val="000000"/>
                          </a:solidFill>
                        </a:rPr>
                        <a:t> derived from </a:t>
                      </a:r>
                      <a:r>
                        <a:rPr lang="en-US" sz="1000" b="0" i="1" cap="none" baseline="0" dirty="0">
                          <a:solidFill>
                            <a:srgbClr val="000000"/>
                          </a:solidFill>
                        </a:rPr>
                        <a:t>e</a:t>
                      </a:r>
                      <a:r>
                        <a:rPr lang="en-US" sz="1000" b="0" i="0" cap="none" baseline="0" dirty="0">
                          <a:solidFill>
                            <a:srgbClr val="000000"/>
                          </a:solidFill>
                        </a:rPr>
                        <a:t>leven-</a:t>
                      </a:r>
                      <a:r>
                        <a:rPr lang="en-US" sz="1000" b="0" i="1" cap="none" baseline="0" dirty="0">
                          <a:solidFill>
                            <a:srgbClr val="000000"/>
                          </a:solidFill>
                        </a:rPr>
                        <a:t>n</a:t>
                      </a:r>
                      <a:r>
                        <a:rPr lang="en-US" sz="1000" b="0" i="0" cap="none" baseline="0" dirty="0">
                          <a:solidFill>
                            <a:srgbClr val="000000"/>
                          </a:solidFill>
                        </a:rPr>
                        <a:t>ineteen</a:t>
                      </a:r>
                      <a:r>
                        <a:rPr lang="en-US" sz="1000" b="0" i="1" cap="none" baseline="0" dirty="0">
                          <a:solidFill>
                            <a:srgbClr val="000000"/>
                          </a:solidFill>
                        </a:rPr>
                        <a:t> l</a:t>
                      </a:r>
                      <a:r>
                        <a:rPr lang="en-US" sz="1000" b="0" i="0" cap="none" baseline="0" dirty="0">
                          <a:solidFill>
                            <a:srgbClr val="000000"/>
                          </a:solidFill>
                        </a:rPr>
                        <a:t>ysine-rich </a:t>
                      </a:r>
                      <a:r>
                        <a:rPr lang="en-US" sz="1000" b="0" i="1" cap="none" baseline="0" dirty="0">
                          <a:solidFill>
                            <a:srgbClr val="000000"/>
                          </a:solidFill>
                        </a:rPr>
                        <a:t>l</a:t>
                      </a:r>
                      <a:r>
                        <a:rPr lang="en-US" sz="1000" b="0" i="0" cap="none" baseline="0" dirty="0">
                          <a:solidFill>
                            <a:srgbClr val="000000"/>
                          </a:solidFill>
                        </a:rPr>
                        <a:t>eukemia. The gene for ELL is the site of chromosomal recombination events frequently associated with acute myeloid leukemia.</a:t>
                      </a:r>
                    </a:p>
                  </a:txBody>
                  <a:tcPr marL="91450" marR="91450" marT="45708" marB="4570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lvl="0" algn="ctr"/>
                      <a:endParaRPr lang="en-US" sz="1200" b="0" i="0" cap="none" baseline="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cap="none" baseline="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US" sz="1200" b="0" i="0" cap="none" baseline="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bl>
          </a:graphicData>
        </a:graphic>
      </p:graphicFrame>
      <p:pic>
        <p:nvPicPr>
          <p:cNvPr id="2" name="Picture 1">
            <a:extLst>
              <a:ext uri="{FF2B5EF4-FFF2-40B4-BE49-F238E27FC236}">
                <a16:creationId xmlns:a16="http://schemas.microsoft.com/office/drawing/2014/main" id="{1FBA9766-2A3D-6E4F-BD18-142267E8BC4C}"/>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D62B319-6F8F-9F4D-8D99-F0585DB2036D}"/>
              </a:ext>
            </a:extLst>
          </p:cNvPr>
          <p:cNvSpPr>
            <a:spLocks noGrp="1" noChangeArrowheads="1"/>
          </p:cNvSpPr>
          <p:nvPr>
            <p:ph type="title"/>
          </p:nvPr>
        </p:nvSpPr>
        <p:spPr>
          <a:xfrm>
            <a:off x="762000" y="0"/>
            <a:ext cx="7772400" cy="914400"/>
          </a:xfrm>
        </p:spPr>
        <p:txBody>
          <a:bodyPr/>
          <a:lstStyle/>
          <a:p>
            <a:pPr eaLnBrk="1" hangingPunct="1"/>
            <a:r>
              <a:rPr lang="en-US" altLang="en-US" b="1">
                <a:solidFill>
                  <a:srgbClr val="2FB0DC"/>
                </a:solidFill>
              </a:rPr>
              <a:t>Overview of RNA Metabolism</a:t>
            </a:r>
          </a:p>
        </p:txBody>
      </p:sp>
      <p:sp>
        <p:nvSpPr>
          <p:cNvPr id="5123" name="Rectangle 3">
            <a:extLst>
              <a:ext uri="{FF2B5EF4-FFF2-40B4-BE49-F238E27FC236}">
                <a16:creationId xmlns:a16="http://schemas.microsoft.com/office/drawing/2014/main" id="{C3D7F528-9CE1-744C-A7A2-C3F466DD5AD4}"/>
              </a:ext>
            </a:extLst>
          </p:cNvPr>
          <p:cNvSpPr>
            <a:spLocks noGrp="1" noChangeArrowheads="1"/>
          </p:cNvSpPr>
          <p:nvPr>
            <p:ph type="body" idx="1"/>
          </p:nvPr>
        </p:nvSpPr>
        <p:spPr>
          <a:xfrm>
            <a:off x="381000" y="1219200"/>
            <a:ext cx="8153400" cy="5334000"/>
          </a:xfrm>
        </p:spPr>
        <p:txBody>
          <a:bodyPr/>
          <a:lstStyle/>
          <a:p>
            <a:pPr eaLnBrk="1" hangingPunct="1">
              <a:lnSpc>
                <a:spcPct val="110000"/>
              </a:lnSpc>
            </a:pPr>
            <a:r>
              <a:rPr lang="en-US" altLang="en-US" sz="2400"/>
              <a:t>Transcribed from DNA</a:t>
            </a:r>
          </a:p>
          <a:p>
            <a:pPr lvl="1" eaLnBrk="1" hangingPunct="1">
              <a:lnSpc>
                <a:spcPct val="110000"/>
              </a:lnSpc>
              <a:buClr>
                <a:schemeClr val="tx1"/>
              </a:buClr>
            </a:pPr>
            <a:r>
              <a:rPr lang="en-US" altLang="en-US" sz="2000">
                <a:solidFill>
                  <a:srgbClr val="0000FF"/>
                </a:solidFill>
              </a:rPr>
              <a:t>Transcription </a:t>
            </a:r>
            <a:r>
              <a:rPr lang="en-US" altLang="en-US" sz="2000"/>
              <a:t>is tightly regulated in order to control the concentration of each protein. </a:t>
            </a:r>
          </a:p>
          <a:p>
            <a:pPr eaLnBrk="1" hangingPunct="1">
              <a:lnSpc>
                <a:spcPct val="110000"/>
              </a:lnSpc>
              <a:buClr>
                <a:schemeClr val="tx1"/>
              </a:buClr>
            </a:pPr>
            <a:r>
              <a:rPr lang="en-US" altLang="en-US" sz="2400"/>
              <a:t>Ribozymes </a:t>
            </a:r>
          </a:p>
          <a:p>
            <a:pPr lvl="1" eaLnBrk="1" hangingPunct="1">
              <a:lnSpc>
                <a:spcPct val="110000"/>
              </a:lnSpc>
              <a:buClr>
                <a:schemeClr val="tx1"/>
              </a:buClr>
            </a:pPr>
            <a:r>
              <a:rPr lang="en-US" altLang="en-US" sz="2000"/>
              <a:t>Being mainly single stranded, many RNA molecules can fold into compact structures with specific functions.</a:t>
            </a:r>
          </a:p>
          <a:p>
            <a:pPr lvl="1" eaLnBrk="1" hangingPunct="1">
              <a:lnSpc>
                <a:spcPct val="110000"/>
              </a:lnSpc>
              <a:buClr>
                <a:schemeClr val="tx1"/>
              </a:buClr>
            </a:pPr>
            <a:r>
              <a:rPr lang="en-US" altLang="en-US" sz="2000"/>
              <a:t>Some RNA molecules can act as catalysts </a:t>
            </a:r>
            <a:r>
              <a:rPr lang="en-US" altLang="en-US" sz="2000">
                <a:solidFill>
                  <a:srgbClr val="0000FF"/>
                </a:solidFill>
              </a:rPr>
              <a:t>(ribozymes)</a:t>
            </a:r>
            <a:r>
              <a:rPr lang="en-US" altLang="en-US" sz="2000"/>
              <a:t>, often using metal ions as cofactors such as the group I introns.</a:t>
            </a:r>
          </a:p>
          <a:p>
            <a:pPr eaLnBrk="1" hangingPunct="1">
              <a:lnSpc>
                <a:spcPct val="110000"/>
              </a:lnSpc>
              <a:buClr>
                <a:schemeClr val="tx1"/>
              </a:buClr>
            </a:pPr>
            <a:r>
              <a:rPr lang="en-US" altLang="en-US" sz="2400"/>
              <a:t>Processing of mRNAs </a:t>
            </a:r>
          </a:p>
          <a:p>
            <a:pPr lvl="1" eaLnBrk="1" hangingPunct="1">
              <a:lnSpc>
                <a:spcPct val="110000"/>
              </a:lnSpc>
              <a:buClr>
                <a:schemeClr val="tx1"/>
              </a:buClr>
            </a:pPr>
            <a:r>
              <a:rPr lang="en-US" altLang="en-US" sz="2000">
                <a:solidFill>
                  <a:srgbClr val="0000FF"/>
                </a:solidFill>
              </a:rPr>
              <a:t>Splicing </a:t>
            </a:r>
            <a:r>
              <a:rPr lang="en-US" altLang="en-US" sz="2000"/>
              <a:t>- elimination of introns; joining of exons</a:t>
            </a:r>
          </a:p>
          <a:p>
            <a:pPr lvl="1" eaLnBrk="1" hangingPunct="1">
              <a:lnSpc>
                <a:spcPct val="110000"/>
              </a:lnSpc>
              <a:buClr>
                <a:schemeClr val="tx1"/>
              </a:buClr>
            </a:pPr>
            <a:r>
              <a:rPr lang="en-US" altLang="en-US" sz="2000">
                <a:solidFill>
                  <a:srgbClr val="0000FF"/>
                </a:solidFill>
              </a:rPr>
              <a:t>Poly-adenylation </a:t>
            </a:r>
            <a:r>
              <a:rPr lang="en-US" altLang="en-US" sz="2000"/>
              <a:t>of the 3’ end</a:t>
            </a:r>
          </a:p>
          <a:p>
            <a:pPr lvl="1" eaLnBrk="1" hangingPunct="1">
              <a:lnSpc>
                <a:spcPct val="110000"/>
              </a:lnSpc>
              <a:buClr>
                <a:schemeClr val="tx1"/>
              </a:buClr>
            </a:pPr>
            <a:r>
              <a:rPr lang="en-US" altLang="en-US" sz="2000">
                <a:solidFill>
                  <a:srgbClr val="0000FF"/>
                </a:solidFill>
              </a:rPr>
              <a:t>Capping </a:t>
            </a:r>
            <a:r>
              <a:rPr lang="en-US" altLang="en-US" sz="2000"/>
              <a:t>the 5’ end</a:t>
            </a:r>
          </a:p>
        </p:txBody>
      </p:sp>
      <p:sp>
        <p:nvSpPr>
          <p:cNvPr id="5124" name="Line 4">
            <a:extLst>
              <a:ext uri="{FF2B5EF4-FFF2-40B4-BE49-F238E27FC236}">
                <a16:creationId xmlns:a16="http://schemas.microsoft.com/office/drawing/2014/main" id="{FD64E0AB-1931-F94E-9DD2-F8CF7F63D740}"/>
              </a:ext>
            </a:extLst>
          </p:cNvPr>
          <p:cNvSpPr>
            <a:spLocks noChangeShapeType="1"/>
          </p:cNvSpPr>
          <p:nvPr/>
        </p:nvSpPr>
        <p:spPr bwMode="auto">
          <a:xfrm>
            <a:off x="381000" y="914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1C90D9D4-08D1-5A45-87DE-440E93ED18B2}"/>
              </a:ext>
            </a:extLst>
          </p:cNvPr>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B9D9B518-702E-2C4A-824C-A17AEBDC2C33}"/>
              </a:ext>
            </a:extLst>
          </p:cNvPr>
          <p:cNvSpPr>
            <a:spLocks noGrp="1"/>
          </p:cNvSpPr>
          <p:nvPr>
            <p:ph type="title"/>
          </p:nvPr>
        </p:nvSpPr>
        <p:spPr>
          <a:xfrm>
            <a:off x="533400" y="152400"/>
            <a:ext cx="8153400" cy="533400"/>
          </a:xfrm>
        </p:spPr>
        <p:txBody>
          <a:bodyPr/>
          <a:lstStyle/>
          <a:p>
            <a:r>
              <a:rPr lang="en-US" altLang="en-US" b="1">
                <a:solidFill>
                  <a:srgbClr val="2FB0DC"/>
                </a:solidFill>
              </a:rPr>
              <a:t>Transcription Using RNA Pol II</a:t>
            </a:r>
          </a:p>
        </p:txBody>
      </p:sp>
      <p:sp>
        <p:nvSpPr>
          <p:cNvPr id="33795" name="Line 4">
            <a:extLst>
              <a:ext uri="{FF2B5EF4-FFF2-40B4-BE49-F238E27FC236}">
                <a16:creationId xmlns:a16="http://schemas.microsoft.com/office/drawing/2014/main" id="{84CE45C4-C037-6544-A390-0D1AE555758E}"/>
              </a:ext>
            </a:extLst>
          </p:cNvPr>
          <p:cNvSpPr>
            <a:spLocks noChangeShapeType="1"/>
          </p:cNvSpPr>
          <p:nvPr/>
        </p:nvSpPr>
        <p:spPr bwMode="auto">
          <a:xfrm>
            <a:off x="304800" y="914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3796" name="Picture 5" descr="C:\Users\shannon.moloney\AppData\Local\Temp\wzf4cb\ch26\figure_26_09a.jpg">
            <a:extLst>
              <a:ext uri="{FF2B5EF4-FFF2-40B4-BE49-F238E27FC236}">
                <a16:creationId xmlns:a16="http://schemas.microsoft.com/office/drawing/2014/main" id="{B1BC7909-A518-E74E-9363-2511287B9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1143000"/>
            <a:ext cx="542925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8D3994E-56B8-7241-8E19-CE157559C7A7}"/>
              </a:ext>
            </a:extLst>
          </p:cNvPr>
          <p:cNvSpPr txBox="1"/>
          <p:nvPr/>
        </p:nvSpPr>
        <p:spPr>
          <a:xfrm>
            <a:off x="7274065" y="2438400"/>
            <a:ext cx="1869935" cy="461665"/>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CDT: 52 repeats of </a:t>
            </a:r>
          </a:p>
          <a:p>
            <a:r>
              <a:rPr lang="en-US" sz="1200" dirty="0">
                <a:latin typeface="Calibri" panose="020F0502020204030204" pitchFamily="34" charset="0"/>
                <a:cs typeface="Calibri" panose="020F0502020204030204" pitchFamily="34" charset="0"/>
              </a:rPr>
              <a:t>Tyr-</a:t>
            </a:r>
            <a:r>
              <a:rPr lang="en-US" sz="1200" dirty="0" err="1">
                <a:latin typeface="Calibri" panose="020F0502020204030204" pitchFamily="34" charset="0"/>
                <a:cs typeface="Calibri" panose="020F0502020204030204" pitchFamily="34" charset="0"/>
              </a:rPr>
              <a:t>Ser</a:t>
            </a:r>
            <a:r>
              <a:rPr lang="en-US" sz="1200" dirty="0">
                <a:latin typeface="Calibri" panose="020F0502020204030204" pitchFamily="34" charset="0"/>
                <a:cs typeface="Calibri" panose="020F0502020204030204" pitchFamily="34" charset="0"/>
              </a:rPr>
              <a:t>-Pro-</a:t>
            </a:r>
            <a:r>
              <a:rPr lang="en-US" sz="1200" dirty="0" err="1">
                <a:latin typeface="Calibri" panose="020F0502020204030204" pitchFamily="34" charset="0"/>
                <a:cs typeface="Calibri" panose="020F0502020204030204" pitchFamily="34" charset="0"/>
              </a:rPr>
              <a:t>Thr</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Ser</a:t>
            </a:r>
            <a:r>
              <a:rPr lang="en-US" sz="1200" dirty="0">
                <a:latin typeface="Calibri" panose="020F0502020204030204" pitchFamily="34" charset="0"/>
                <a:cs typeface="Calibri" panose="020F0502020204030204" pitchFamily="34" charset="0"/>
              </a:rPr>
              <a:t>-Pro-</a:t>
            </a:r>
            <a:r>
              <a:rPr lang="en-US" sz="1200" dirty="0" err="1">
                <a:latin typeface="Calibri" panose="020F0502020204030204" pitchFamily="34" charset="0"/>
                <a:cs typeface="Calibri" panose="020F0502020204030204" pitchFamily="34" charset="0"/>
              </a:rPr>
              <a:t>Ser</a:t>
            </a:r>
            <a:endParaRPr lang="en-US" sz="1200"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a:extLst>
              <a:ext uri="{FF2B5EF4-FFF2-40B4-BE49-F238E27FC236}">
                <a16:creationId xmlns:a16="http://schemas.microsoft.com/office/drawing/2014/main" id="{A8F216AF-8FFE-AF4C-94BF-C898E82919B9}"/>
              </a:ext>
            </a:extLst>
          </p:cNvPr>
          <p:cNvSpPr>
            <a:spLocks noGrp="1"/>
          </p:cNvSpPr>
          <p:nvPr>
            <p:ph type="title"/>
          </p:nvPr>
        </p:nvSpPr>
        <p:spPr>
          <a:xfrm>
            <a:off x="304800" y="76200"/>
            <a:ext cx="8382000" cy="1143000"/>
          </a:xfrm>
        </p:spPr>
        <p:txBody>
          <a:bodyPr/>
          <a:lstStyle/>
          <a:p>
            <a:r>
              <a:rPr lang="en-US" altLang="en-US" sz="3600" b="1" dirty="0">
                <a:solidFill>
                  <a:srgbClr val="2FB0DC"/>
                </a:solidFill>
              </a:rPr>
              <a:t>Features of Promoters Recognized by Eukaryotic RNA Polymerase II</a:t>
            </a:r>
          </a:p>
        </p:txBody>
      </p:sp>
      <p:sp>
        <p:nvSpPr>
          <p:cNvPr id="28675" name="Line 4">
            <a:extLst>
              <a:ext uri="{FF2B5EF4-FFF2-40B4-BE49-F238E27FC236}">
                <a16:creationId xmlns:a16="http://schemas.microsoft.com/office/drawing/2014/main" id="{7B5D35E5-A463-6E40-BA3D-EC112B2BC66A}"/>
              </a:ext>
            </a:extLst>
          </p:cNvPr>
          <p:cNvSpPr>
            <a:spLocks noChangeShapeType="1"/>
          </p:cNvSpPr>
          <p:nvPr/>
        </p:nvSpPr>
        <p:spPr bwMode="auto">
          <a:xfrm>
            <a:off x="304800" y="1371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 name="Rectangle 3">
            <a:extLst>
              <a:ext uri="{FF2B5EF4-FFF2-40B4-BE49-F238E27FC236}">
                <a16:creationId xmlns:a16="http://schemas.microsoft.com/office/drawing/2014/main" id="{BD0FA3DA-704C-3D4E-AF77-75937900F30A}"/>
              </a:ext>
            </a:extLst>
          </p:cNvPr>
          <p:cNvSpPr txBox="1">
            <a:spLocks noChangeArrowheads="1"/>
          </p:cNvSpPr>
          <p:nvPr/>
        </p:nvSpPr>
        <p:spPr bwMode="auto">
          <a:xfrm>
            <a:off x="304800" y="1676400"/>
            <a:ext cx="8153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buFontTx/>
              <a:buChar char="•"/>
            </a:pPr>
            <a:r>
              <a:rPr lang="en-US" altLang="en-US" sz="2800">
                <a:latin typeface="Calibri" panose="020F0502020204030204" pitchFamily="34" charset="0"/>
              </a:rPr>
              <a:t>Consensus sequence TATA(A/T)A(A/T)(A/G) ~−30</a:t>
            </a:r>
          </a:p>
          <a:p>
            <a:pPr eaLnBrk="1" hangingPunct="1">
              <a:spcBef>
                <a:spcPct val="20000"/>
              </a:spcBef>
              <a:buFontTx/>
              <a:buChar char="•"/>
            </a:pPr>
            <a:r>
              <a:rPr lang="en-US" altLang="en-US" sz="2800">
                <a:latin typeface="Calibri" panose="020F0502020204030204" pitchFamily="34" charset="0"/>
              </a:rPr>
              <a:t>Inr sequence (Initiator) ~+1</a:t>
            </a:r>
          </a:p>
          <a:p>
            <a:pPr eaLnBrk="1" hangingPunct="1">
              <a:spcBef>
                <a:spcPct val="20000"/>
              </a:spcBef>
              <a:buFontTx/>
              <a:buChar char="•"/>
            </a:pPr>
            <a:r>
              <a:rPr lang="en-US" altLang="en-US" sz="2800">
                <a:latin typeface="Calibri" panose="020F0502020204030204" pitchFamily="34" charset="0"/>
              </a:rPr>
              <a:t>Specific regulatory sequences farther upstream</a:t>
            </a:r>
          </a:p>
        </p:txBody>
      </p:sp>
      <p:pic>
        <p:nvPicPr>
          <p:cNvPr id="28677" name="Picture 7" descr="C:\Users\shannon.moloney\AppData\Local\Temp\wz756f\ch26\figure_26_08.jpg">
            <a:extLst>
              <a:ext uri="{FF2B5EF4-FFF2-40B4-BE49-F238E27FC236}">
                <a16:creationId xmlns:a16="http://schemas.microsoft.com/office/drawing/2014/main" id="{A136D744-83FD-4C41-8A74-B957D2C9C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79825"/>
            <a:ext cx="85344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un_26_p943">
            <a:extLst>
              <a:ext uri="{FF2B5EF4-FFF2-40B4-BE49-F238E27FC236}">
                <a16:creationId xmlns:a16="http://schemas.microsoft.com/office/drawing/2014/main" id="{E944E500-3C52-C14F-9E7C-F0E59BDFD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5312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62960FEC-D9D1-1842-B60D-5F712309A828}"/>
              </a:ext>
            </a:extLst>
          </p:cNvPr>
          <p:cNvSpPr txBox="1">
            <a:spLocks noChangeArrowheads="1"/>
          </p:cNvSpPr>
          <p:nvPr/>
        </p:nvSpPr>
        <p:spPr bwMode="auto">
          <a:xfrm>
            <a:off x="457200" y="609600"/>
            <a:ext cx="7924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2000" dirty="0">
                <a:latin typeface="Arial" panose="020B0604020202020204" pitchFamily="34" charset="0"/>
                <a:cs typeface="Arial" panose="020B0604020202020204" pitchFamily="34" charset="0"/>
              </a:rPr>
              <a:t>RNA polymerase (RNAP) is an enzyme that produces RNA using DNA as a template. RNAPs are essential to modern life and are found in all living systems.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RNAPs are </a:t>
            </a:r>
            <a:r>
              <a:rPr lang="en-US" altLang="en-US" sz="2000" dirty="0" err="1">
                <a:latin typeface="Arial" panose="020B0604020202020204" pitchFamily="34" charset="0"/>
                <a:cs typeface="Arial" panose="020B0604020202020204" pitchFamily="34" charset="0"/>
              </a:rPr>
              <a:t>nucleotidyl</a:t>
            </a:r>
            <a:r>
              <a:rPr lang="en-US" altLang="en-US" sz="2000" dirty="0">
                <a:latin typeface="Arial" panose="020B0604020202020204" pitchFamily="34" charset="0"/>
                <a:cs typeface="Arial" panose="020B0604020202020204" pitchFamily="34" charset="0"/>
              </a:rPr>
              <a:t> transferases that initiate synthesis </a:t>
            </a:r>
            <a:r>
              <a:rPr lang="en-US" altLang="en-US" sz="2000" i="1" dirty="0">
                <a:latin typeface="Arial" panose="020B0604020202020204" pitchFamily="34" charset="0"/>
                <a:cs typeface="Arial" panose="020B0604020202020204" pitchFamily="34" charset="0"/>
              </a:rPr>
              <a:t>de novo</a:t>
            </a:r>
            <a:r>
              <a:rPr lang="en-US" altLang="en-US" sz="2000" dirty="0">
                <a:latin typeface="Arial" panose="020B0604020202020204" pitchFamily="34" charset="0"/>
                <a:cs typeface="Arial" panose="020B0604020202020204" pitchFamily="34" charset="0"/>
              </a:rPr>
              <a:t> (do not required primers, unlike DNA polymerases, RNAPs can initiate a new RNA strand without a primer). RNAPs add ribonucleotides to the 3' hydroxyl group of RNA molecules. The reactions are driven by release of </a:t>
            </a:r>
            <a:r>
              <a:rPr lang="en-US" altLang="en-US" sz="2000" dirty="0" err="1">
                <a:latin typeface="Arial" panose="020B0604020202020204" pitchFamily="34" charset="0"/>
                <a:cs typeface="Arial" panose="020B0604020202020204" pitchFamily="34" charset="0"/>
              </a:rPr>
              <a:t>PPi</a:t>
            </a:r>
            <a:r>
              <a:rPr lang="en-US" altLang="en-US" sz="2000" dirty="0">
                <a:latin typeface="Arial" panose="020B0604020202020204" pitchFamily="34" charset="0"/>
                <a:cs typeface="Arial" panose="020B0604020202020204" pitchFamily="34" charset="0"/>
              </a:rPr>
              <a:t>.. </a:t>
            </a:r>
          </a:p>
        </p:txBody>
      </p:sp>
      <p:sp>
        <p:nvSpPr>
          <p:cNvPr id="4" name="Rectangle 2">
            <a:extLst>
              <a:ext uri="{FF2B5EF4-FFF2-40B4-BE49-F238E27FC236}">
                <a16:creationId xmlns:a16="http://schemas.microsoft.com/office/drawing/2014/main" id="{CB830BD9-958A-B346-96B3-E220C2E423E4}"/>
              </a:ext>
            </a:extLst>
          </p:cNvPr>
          <p:cNvSpPr txBox="1">
            <a:spLocks noChangeArrowheads="1"/>
          </p:cNvSpPr>
          <p:nvPr/>
        </p:nvSpPr>
        <p:spPr>
          <a:xfrm>
            <a:off x="685800" y="-76200"/>
            <a:ext cx="7772400" cy="838200"/>
          </a:xfrm>
          <a:prstGeom prst="rect">
            <a:avLst/>
          </a:prstGeom>
        </p:spPr>
        <p:txBody>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pPr eaLnBrk="1" hangingPunct="1"/>
            <a:r>
              <a:rPr lang="en-US" altLang="en-US" sz="3200" b="1" kern="0" dirty="0">
                <a:solidFill>
                  <a:srgbClr val="2FB0DC"/>
                </a:solidFill>
              </a:rPr>
              <a:t>Overview of RNA polymerases</a:t>
            </a:r>
          </a:p>
        </p:txBody>
      </p:sp>
      <p:sp>
        <p:nvSpPr>
          <p:cNvPr id="5" name="Line 4">
            <a:extLst>
              <a:ext uri="{FF2B5EF4-FFF2-40B4-BE49-F238E27FC236}">
                <a16:creationId xmlns:a16="http://schemas.microsoft.com/office/drawing/2014/main" id="{C35259E7-0191-604A-9F2A-F4B5159BAA03}"/>
              </a:ext>
            </a:extLst>
          </p:cNvPr>
          <p:cNvSpPr>
            <a:spLocks noChangeShapeType="1"/>
          </p:cNvSpPr>
          <p:nvPr/>
        </p:nvSpPr>
        <p:spPr bwMode="auto">
          <a:xfrm>
            <a:off x="304800" y="533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6738588E-99B6-9141-8C9A-20BA3CAF31B7}"/>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894157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6" descr="C:\Users\shannon.moloney\AppData\Local\Temp\wzd375\ch26\figure_26_01b.jpg">
            <a:extLst>
              <a:ext uri="{FF2B5EF4-FFF2-40B4-BE49-F238E27FC236}">
                <a16:creationId xmlns:a16="http://schemas.microsoft.com/office/drawing/2014/main" id="{7EBD3A47-DD1B-7B47-9269-3A3FF4710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27125"/>
            <a:ext cx="85344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E36C84F-2D6A-EC49-BBF9-B1A67265C0C8}"/>
              </a:ext>
            </a:extLst>
          </p:cNvPr>
          <p:cNvSpPr txBox="1">
            <a:spLocks noChangeArrowheads="1"/>
          </p:cNvSpPr>
          <p:nvPr/>
        </p:nvSpPr>
        <p:spPr>
          <a:xfrm>
            <a:off x="685800" y="-76200"/>
            <a:ext cx="7772400" cy="838200"/>
          </a:xfrm>
          <a:prstGeom prst="rect">
            <a:avLst/>
          </a:prstGeom>
        </p:spPr>
        <p:txBody>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pPr eaLnBrk="1" hangingPunct="1"/>
            <a:r>
              <a:rPr lang="en-US" altLang="en-US" sz="3200" b="1" kern="0" dirty="0">
                <a:solidFill>
                  <a:srgbClr val="2FB0DC"/>
                </a:solidFill>
              </a:rPr>
              <a:t>Overview of RNA polymerases</a:t>
            </a:r>
          </a:p>
        </p:txBody>
      </p:sp>
      <p:sp>
        <p:nvSpPr>
          <p:cNvPr id="6" name="Line 4">
            <a:extLst>
              <a:ext uri="{FF2B5EF4-FFF2-40B4-BE49-F238E27FC236}">
                <a16:creationId xmlns:a16="http://schemas.microsoft.com/office/drawing/2014/main" id="{18BB4C49-5981-B14D-BDC6-A9C8BA0786F5}"/>
              </a:ext>
            </a:extLst>
          </p:cNvPr>
          <p:cNvSpPr>
            <a:spLocks noChangeShapeType="1"/>
          </p:cNvSpPr>
          <p:nvPr/>
        </p:nvSpPr>
        <p:spPr bwMode="auto">
          <a:xfrm>
            <a:off x="304800" y="533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Title 1">
            <a:extLst>
              <a:ext uri="{FF2B5EF4-FFF2-40B4-BE49-F238E27FC236}">
                <a16:creationId xmlns:a16="http://schemas.microsoft.com/office/drawing/2014/main" id="{D4D99087-ECC5-2B49-B213-EAE0F4701962}"/>
              </a:ext>
            </a:extLst>
          </p:cNvPr>
          <p:cNvSpPr txBox="1">
            <a:spLocks/>
          </p:cNvSpPr>
          <p:nvPr/>
        </p:nvSpPr>
        <p:spPr bwMode="auto">
          <a:xfrm>
            <a:off x="2971800" y="2979737"/>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r>
              <a:rPr lang="en-US" altLang="en-US" sz="1800" b="1" kern="0">
                <a:solidFill>
                  <a:schemeClr val="tx1"/>
                </a:solidFill>
              </a:rPr>
              <a:t>Transcription “Bubble”</a:t>
            </a:r>
            <a:endParaRPr lang="en-US" altLang="en-US" sz="1800" b="1" kern="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C:\Users\shannon.moloney\AppData\Local\Temp\wz116f\ch26\figure_26_01a.jpg">
            <a:extLst>
              <a:ext uri="{FF2B5EF4-FFF2-40B4-BE49-F238E27FC236}">
                <a16:creationId xmlns:a16="http://schemas.microsoft.com/office/drawing/2014/main" id="{3D19C90E-F240-6049-B170-F5A316E81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6324600" cy="597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1953E19-DA1F-0F4C-A83D-68F51F6BD906}"/>
              </a:ext>
            </a:extLst>
          </p:cNvPr>
          <p:cNvSpPr txBox="1">
            <a:spLocks noChangeArrowheads="1"/>
          </p:cNvSpPr>
          <p:nvPr/>
        </p:nvSpPr>
        <p:spPr>
          <a:xfrm>
            <a:off x="685800" y="-76200"/>
            <a:ext cx="7772400" cy="838200"/>
          </a:xfrm>
          <a:prstGeom prst="rect">
            <a:avLst/>
          </a:prstGeom>
        </p:spPr>
        <p:txBody>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pPr eaLnBrk="1" hangingPunct="1"/>
            <a:r>
              <a:rPr lang="en-US" altLang="en-US" sz="3200" b="1" kern="0" dirty="0">
                <a:solidFill>
                  <a:srgbClr val="2FB0DC"/>
                </a:solidFill>
              </a:rPr>
              <a:t>Overview of RNA polymerases</a:t>
            </a:r>
          </a:p>
        </p:txBody>
      </p:sp>
      <p:sp>
        <p:nvSpPr>
          <p:cNvPr id="8" name="Line 4">
            <a:extLst>
              <a:ext uri="{FF2B5EF4-FFF2-40B4-BE49-F238E27FC236}">
                <a16:creationId xmlns:a16="http://schemas.microsoft.com/office/drawing/2014/main" id="{FE43F96D-5B2B-454C-B73C-105F118C5EEF}"/>
              </a:ext>
            </a:extLst>
          </p:cNvPr>
          <p:cNvSpPr>
            <a:spLocks noChangeShapeType="1"/>
          </p:cNvSpPr>
          <p:nvPr/>
        </p:nvSpPr>
        <p:spPr bwMode="auto">
          <a:xfrm>
            <a:off x="304800" y="533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Box 4">
            <a:extLst>
              <a:ext uri="{FF2B5EF4-FFF2-40B4-BE49-F238E27FC236}">
                <a16:creationId xmlns:a16="http://schemas.microsoft.com/office/drawing/2014/main" id="{9BD96D2D-587B-AB44-83B6-6444BDBE8C16}"/>
              </a:ext>
            </a:extLst>
          </p:cNvPr>
          <p:cNvSpPr txBox="1"/>
          <p:nvPr/>
        </p:nvSpPr>
        <p:spPr>
          <a:xfrm>
            <a:off x="6781800" y="1066800"/>
            <a:ext cx="1981200" cy="3539430"/>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This image is out of proportion. Magnesium appears gigantic (actual ionic radius = 0.67 </a:t>
            </a:r>
            <a:r>
              <a:rPr lang="en-US" sz="1600" dirty="0" err="1">
                <a:latin typeface="Calibri" panose="020F0502020204030204" pitchFamily="34" charset="0"/>
                <a:cs typeface="Calibri" panose="020F0502020204030204" pitchFamily="34" charset="0"/>
              </a:rPr>
              <a:t>Å</a:t>
            </a:r>
            <a:r>
              <a:rPr lang="en-US" sz="1600" dirty="0">
                <a:latin typeface="Calibri" panose="020F0502020204030204" pitchFamily="34" charset="0"/>
                <a:cs typeface="Calibri" panose="020F0502020204030204" pitchFamily="34" charset="0"/>
              </a:rPr>
              <a:t>,  it not bigger than a purine). Mg coordination is not correct. Phosphates are all different sizes. And RNA and NTP are missing their 2’ hydroxyl groups.</a:t>
            </a:r>
          </a:p>
          <a:p>
            <a:endParaRPr lang="en-US" sz="16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ig_26_07">
            <a:extLst>
              <a:ext uri="{FF2B5EF4-FFF2-40B4-BE49-F238E27FC236}">
                <a16:creationId xmlns:a16="http://schemas.microsoft.com/office/drawing/2014/main" id="{B8765CCC-8C69-1048-BBF7-F6E3E61B1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3122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0B7CCDA1-C0CC-3D4D-8B05-E817E651982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1100" b="1">
                <a:latin typeface="Arial" panose="020B0604020202020204" pitchFamily="34" charset="0"/>
              </a:rPr>
              <a:t>Figure 26-7</a:t>
            </a:r>
          </a:p>
        </p:txBody>
      </p:sp>
      <p:sp>
        <p:nvSpPr>
          <p:cNvPr id="39939" name="TextBox 3">
            <a:extLst>
              <a:ext uri="{FF2B5EF4-FFF2-40B4-BE49-F238E27FC236}">
                <a16:creationId xmlns:a16="http://schemas.microsoft.com/office/drawing/2014/main" id="{514B6785-80BF-0149-A0CB-76CBFB80EB5D}"/>
              </a:ext>
            </a:extLst>
          </p:cNvPr>
          <p:cNvSpPr txBox="1">
            <a:spLocks noChangeArrowheads="1"/>
          </p:cNvSpPr>
          <p:nvPr/>
        </p:nvSpPr>
        <p:spPr bwMode="auto">
          <a:xfrm>
            <a:off x="990600" y="381000"/>
            <a:ext cx="450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a:t>Topology issues during elongation.</a:t>
            </a:r>
          </a:p>
        </p:txBody>
      </p:sp>
      <p:pic>
        <p:nvPicPr>
          <p:cNvPr id="39942" name="Picture 2" descr="fig_26_08">
            <a:extLst>
              <a:ext uri="{FF2B5EF4-FFF2-40B4-BE49-F238E27FC236}">
                <a16:creationId xmlns:a16="http://schemas.microsoft.com/office/drawing/2014/main" id="{E5B37C8A-AEC4-364B-A423-56912A127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76800"/>
            <a:ext cx="85312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DA249E4-3292-5849-B24F-F6831A473B1D}"/>
              </a:ext>
            </a:extLst>
          </p:cNvPr>
          <p:cNvSpPr/>
          <p:nvPr/>
        </p:nvSpPr>
        <p:spPr>
          <a:xfrm>
            <a:off x="304799" y="3391367"/>
            <a:ext cx="8607425" cy="1200329"/>
          </a:xfrm>
          <a:prstGeom prst="rect">
            <a:avLst/>
          </a:prstGeom>
        </p:spPr>
        <p:txBody>
          <a:bodyPr wrap="square">
            <a:spAutoFit/>
          </a:bodyPr>
          <a:lstStyle/>
          <a:p>
            <a:r>
              <a:rPr lang="en-US" dirty="0"/>
              <a:t>The RNA Pol generates positive supercoils ahead, negative supercoils behind, relieved by topoisomerases.</a:t>
            </a:r>
          </a:p>
          <a:p>
            <a:endParaRPr lang="en-US" dirty="0"/>
          </a:p>
        </p:txBody>
      </p:sp>
      <p:pic>
        <p:nvPicPr>
          <p:cNvPr id="3" name="Picture 2">
            <a:extLst>
              <a:ext uri="{FF2B5EF4-FFF2-40B4-BE49-F238E27FC236}">
                <a16:creationId xmlns:a16="http://schemas.microsoft.com/office/drawing/2014/main" id="{9CF07EAE-7C4F-9944-A859-66041D0134B5}"/>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99225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7F2C2-BD8B-0C44-AFFB-2F975337765E}"/>
              </a:ext>
            </a:extLst>
          </p:cNvPr>
          <p:cNvSpPr>
            <a:spLocks noGrp="1"/>
          </p:cNvSpPr>
          <p:nvPr>
            <p:ph idx="1"/>
          </p:nvPr>
        </p:nvSpPr>
        <p:spPr>
          <a:xfrm>
            <a:off x="685800" y="2057400"/>
            <a:ext cx="7772400" cy="2514600"/>
          </a:xfrm>
        </p:spPr>
        <p:txBody>
          <a:bodyPr/>
          <a:lstStyle/>
          <a:p>
            <a:pPr marL="0" indent="0">
              <a:buNone/>
            </a:pPr>
            <a:r>
              <a:rPr lang="en-US" sz="2400" dirty="0"/>
              <a:t>Transcription factors bind to specific DNA sequences and regulate transcription of specific genes. Transcription factors activate and/or repress wide repertoires of genes in a combinatorial fashion. Some transcription factors are at the ends of signal transduction pathways that change TFs (subcellular localization, phosphorylation state, </a:t>
            </a:r>
            <a:r>
              <a:rPr lang="en-US" sz="2400" dirty="0" err="1"/>
              <a:t>etc</a:t>
            </a:r>
            <a:r>
              <a:rPr lang="en-US" sz="2400" dirty="0"/>
              <a:t>). Modifications to transcription factors in the cytosol can cause them to translocate to the nucleus where they can interact with enhancers. </a:t>
            </a:r>
          </a:p>
        </p:txBody>
      </p:sp>
      <p:sp>
        <p:nvSpPr>
          <p:cNvPr id="4" name="Title 3">
            <a:extLst>
              <a:ext uri="{FF2B5EF4-FFF2-40B4-BE49-F238E27FC236}">
                <a16:creationId xmlns:a16="http://schemas.microsoft.com/office/drawing/2014/main" id="{A8F216AF-8FFE-AF4C-94BF-C898E82919B9}"/>
              </a:ext>
            </a:extLst>
          </p:cNvPr>
          <p:cNvSpPr>
            <a:spLocks noGrp="1"/>
          </p:cNvSpPr>
          <p:nvPr/>
        </p:nvSpPr>
        <p:spPr bwMode="auto">
          <a:xfrm>
            <a:off x="457200" y="1524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r>
              <a:rPr lang="en-US" altLang="en-US" sz="3600" b="1" dirty="0">
                <a:solidFill>
                  <a:srgbClr val="2FB0DC"/>
                </a:solidFill>
              </a:rPr>
              <a:t>Transcription Factors</a:t>
            </a:r>
          </a:p>
        </p:txBody>
      </p:sp>
      <p:sp>
        <p:nvSpPr>
          <p:cNvPr id="5" name="Line 4">
            <a:extLst>
              <a:ext uri="{FF2B5EF4-FFF2-40B4-BE49-F238E27FC236}">
                <a16:creationId xmlns:a16="http://schemas.microsoft.com/office/drawing/2014/main" id="{7B5D35E5-A463-6E40-BA3D-EC112B2BC66A}"/>
              </a:ext>
            </a:extLst>
          </p:cNvPr>
          <p:cNvSpPr>
            <a:spLocks noChangeShapeType="1"/>
          </p:cNvSpPr>
          <p:nvPr/>
        </p:nvSpPr>
        <p:spPr bwMode="auto">
          <a:xfrm>
            <a:off x="457200" y="12192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endParaRPr lang="en-US"/>
          </a:p>
        </p:txBody>
      </p:sp>
    </p:spTree>
    <p:extLst>
      <p:ext uri="{BB962C8B-B14F-4D97-AF65-F5344CB8AC3E}">
        <p14:creationId xmlns:p14="http://schemas.microsoft.com/office/powerpoint/2010/main" val="1321033553"/>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9966"/>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32963</TotalTime>
  <Words>1500</Words>
  <Application>Microsoft Macintosh PowerPoint</Application>
  <PresentationFormat>On-screen Show (4:3)</PresentationFormat>
  <Paragraphs>127</Paragraphs>
  <Slides>18</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MS PGothic</vt:lpstr>
      <vt:lpstr>MS PGothic</vt:lpstr>
      <vt:lpstr>Arial</vt:lpstr>
      <vt:lpstr>Calibri</vt:lpstr>
      <vt:lpstr>Lucida Grande</vt:lpstr>
      <vt:lpstr>MathematicalPiOTF1</vt:lpstr>
      <vt:lpstr>SolexBoldLining</vt:lpstr>
      <vt:lpstr>Times</vt:lpstr>
      <vt:lpstr>Times New Roman</vt:lpstr>
      <vt:lpstr>Whitney-Light</vt:lpstr>
      <vt:lpstr>Whitney-LightItalic</vt:lpstr>
      <vt:lpstr>Whitney-Semibold</vt:lpstr>
      <vt:lpstr>Wingdings</vt:lpstr>
      <vt:lpstr>Default Design</vt:lpstr>
      <vt:lpstr>PowerPoint Presentation</vt:lpstr>
      <vt:lpstr>Overview of RNA Metabolism</vt:lpstr>
      <vt:lpstr>Transcription Using RNA Pol II</vt:lpstr>
      <vt:lpstr>Features of Promoters Recognized by Eukaryotic RNA Polymerase II</vt:lpstr>
      <vt:lpstr>PowerPoint Presentation</vt:lpstr>
      <vt:lpstr>PowerPoint Presentation</vt:lpstr>
      <vt:lpstr>PowerPoint Presentation</vt:lpstr>
      <vt:lpstr>PowerPoint Presentation</vt:lpstr>
      <vt:lpstr>PowerPoint Presentation</vt:lpstr>
      <vt:lpstr>Assembly of RNA Polymerase II at Promoter</vt:lpstr>
      <vt:lpstr>Assembly of RNA Polymerase II at Promoter</vt:lpstr>
      <vt:lpstr>PowerPoint Presentation</vt:lpstr>
      <vt:lpstr>PowerPoint Presentation</vt:lpstr>
      <vt:lpstr>PowerPoint Presentation</vt:lpstr>
      <vt:lpstr>PowerPoint Presentation</vt:lpstr>
      <vt:lpstr>PowerPoint Presentation</vt:lpstr>
      <vt:lpstr>Elongation and Termination</vt:lpstr>
      <vt:lpstr>PowerPoint Presentation</vt:lpstr>
    </vt:vector>
  </TitlesOfParts>
  <Company>UCSB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RNA Metabolism</dc:title>
  <dc:creator>Dr. Kalju Kahn, 2008</dc:creator>
  <dc:description>For Lehninger Textbook</dc:description>
  <cp:lastModifiedBy>Williams, Loren D</cp:lastModifiedBy>
  <cp:revision>295</cp:revision>
  <dcterms:created xsi:type="dcterms:W3CDTF">2012-11-02T23:50:47Z</dcterms:created>
  <dcterms:modified xsi:type="dcterms:W3CDTF">2018-11-26T13:56:13Z</dcterms:modified>
</cp:coreProperties>
</file>