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75" r:id="rId2"/>
    <p:sldId id="476" r:id="rId3"/>
    <p:sldId id="962" r:id="rId4"/>
    <p:sldId id="969" r:id="rId5"/>
    <p:sldId id="970" r:id="rId6"/>
    <p:sldId id="968" r:id="rId7"/>
    <p:sldId id="964" r:id="rId8"/>
    <p:sldId id="480" r:id="rId9"/>
    <p:sldId id="961" r:id="rId10"/>
    <p:sldId id="469" r:id="rId11"/>
    <p:sldId id="478" r:id="rId12"/>
    <p:sldId id="482" r:id="rId13"/>
    <p:sldId id="483" r:id="rId14"/>
    <p:sldId id="461" r:id="rId15"/>
    <p:sldId id="484" r:id="rId16"/>
    <p:sldId id="485" r:id="rId17"/>
    <p:sldId id="486" r:id="rId18"/>
    <p:sldId id="963" r:id="rId19"/>
    <p:sldId id="967" r:id="rId20"/>
    <p:sldId id="470" r:id="rId21"/>
    <p:sldId id="471" r:id="rId22"/>
    <p:sldId id="473" r:id="rId23"/>
    <p:sldId id="477" r:id="rId24"/>
    <p:sldId id="472" r:id="rId25"/>
    <p:sldId id="468" r:id="rId26"/>
    <p:sldId id="487" r:id="rId27"/>
    <p:sldId id="960" r:id="rId28"/>
    <p:sldId id="295" r:id="rId29"/>
    <p:sldId id="958" r:id="rId30"/>
    <p:sldId id="959" r:id="rId31"/>
    <p:sldId id="488" r:id="rId3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40"/>
  </p:normalViewPr>
  <p:slideViewPr>
    <p:cSldViewPr>
      <p:cViewPr>
        <p:scale>
          <a:sx n="83" d="100"/>
          <a:sy n="83" d="100"/>
        </p:scale>
        <p:origin x="264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31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5C1119-B455-5047-9D13-8EC052A8A5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EBE8938-1391-3F43-B2DF-1FD1DDE7BE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73354E38-7940-8844-9350-C74AE11FC38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E328B1D2-EDB2-AF4B-9F9D-87A09EE40A4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F18050-14B1-D044-AC19-F86CC2672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5324E7BA-72D4-114F-B152-F39B4EF4A8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02864A2-BEF5-AB42-BA9E-45014DDA40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F2A5652-4804-7A48-89BE-B4CE793892C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15D0B923-A8CF-5443-8402-7CAC4EA9F3B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8BC038A9-11D5-7442-A546-65CAC3879D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B505BF89-5820-F14A-990A-CB2AC9FFB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C14EA1-0AB4-274A-A8C6-7FFC26FFD3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4EA1-0AB4-274A-A8C6-7FFC26FFD38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198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EF4313CD-2D7D-274B-B995-64F64F4D49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2D1F770-AAD7-754A-BA2E-71BD9AF35EE0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C1239741-6EC8-6848-B742-646C565439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4311537-B491-0F49-85F3-ED4C2DB23D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63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Translation outrageously complex, produces coded protein by very simple 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C2DED-DB07-F24B-A9C3-5EA4397B69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7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23A5EF-6439-1A4D-9E81-49E58AA90B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964754-5C67-5642-B08E-E1FDEE62D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9D1A4F-D4D7-5443-B545-7AFD1AD75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7835E-9C34-1342-85FE-A192AF19F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98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B524F9-EFAB-CE44-9037-AE7032601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5F3C07-EABC-904E-ABCC-38174E891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ACDF11-4BB4-0845-9966-26439C0D4E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7206-0C50-2441-BBEE-52C01EC29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49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A4116F-E206-0548-B30B-DC808B6FB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E2B757-D347-2448-A917-E4E652FD9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409E0F-9C07-4D40-9F20-EACC159739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AB5D-DAAF-CE4E-8FB3-9C568937C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5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A7A3A1-ABAA-374B-97E9-03C0EEC64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38F01-4A4F-B04A-A283-BEF37D9D8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D94054-F605-FC41-A986-E519A74428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67F48-9C6E-0946-BE02-29296A191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74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7F4929-ADE0-344E-9EE1-244C1A3BC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7C3843-AC54-9946-BB9F-335E3FF58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DA5AD7-0D76-AE4A-BD4B-5E61B19E81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B2942-F70B-D143-9A1F-531A6E2BA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28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D66EC-4F14-5543-A3B5-4D5531054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CC5C1F-CF24-9843-A830-C9CB0961B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DB469-655A-0148-AEBC-A665A2EA0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9B5C3-386A-524D-8F0C-DFA915DCC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80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A3C019-C711-AD4D-B268-50EC53AD6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43C97B-D88B-484E-B585-91A0206F3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0531BB-BD89-284E-9290-6700E9DA7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8CAA7-6AA3-B444-B577-C5CA15F06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26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F90825-C569-2940-B7A8-5C0048690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912C43-DC7D-C543-BE84-72B9E44E9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08CFBB-4A85-6B40-BF1D-56695E233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D191-1AB9-6E4C-9732-7E6E53303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13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EBC67B-DC75-E94D-91FC-2A58E1F3B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B9B712-8C5B-9F45-B045-15C41D8C9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286DC5-B520-A043-911C-20C36DF30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28994-5474-3448-BEF4-ED82BBFEE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3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67C38-66A2-0B41-977B-7A34A8BAE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978E6-9034-E84E-B6F7-790EFB4FA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2792B-5135-6F4E-833F-301F4AC92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24855-DF24-E740-B3B2-F46CD9D5D7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82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388E3-28AE-724A-8973-399350F01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B93BB-F8F4-5143-A629-A30724F87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466F62-827D-A040-97B6-5A5D539343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C0E85-F21C-9440-9F2E-CDFE0B5C0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21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CC01C0F-B83F-2846-BE2B-6F907A1CE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D0C6D3-AE48-6543-97AF-0A50DF687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902B7E-FB77-914A-9B34-BD4269A0EF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796013-5736-5447-89F7-FB8F027C5B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029D73-ACD1-F944-BED4-227CD9223A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B13097-7E9C-A64F-958B-8AF3C3C7F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apollo.chemistry.gatech.edu/RibosomeGallery/eukarya_archaea_bacteria%20together/E_coli_S_cerevisiea_H_sapiens_onion.png" TargetMode="External"/><Relationship Id="rId3" Type="http://schemas.openxmlformats.org/officeDocument/2006/relationships/hyperlink" Target="http://apollo.chemistry.gatech.edu/RibosomeGallery/index.html" TargetMode="External"/><Relationship Id="rId7" Type="http://schemas.openxmlformats.org/officeDocument/2006/relationships/image" Target="../media/image24.jpeg"/><Relationship Id="rId2" Type="http://schemas.openxmlformats.org/officeDocument/2006/relationships/hyperlink" Target="https://ww2.chemistry.gatech.edu/~lw26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ollo.chemistry.gatech.edu/RibosomeGallery/eukarya_archaea_bacteria%20together/E_coli_P_furiosus_S_cerevisiae_common_core.png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23.jpeg"/><Relationship Id="rId10" Type="http://schemas.openxmlformats.org/officeDocument/2006/relationships/hyperlink" Target="http://apollo.chemistry.gatech.edu/RibosomeGallery/eukarya_archaea_bacteria%20together/E_coli_P_furiosus_S_cerevisiae_onions.png" TargetMode="External"/><Relationship Id="rId4" Type="http://schemas.openxmlformats.org/officeDocument/2006/relationships/hyperlink" Target="http://apollo.chemistry.gatech.edu/RibosomeGallery/eukarya_archaea_bacteria%20together/T_thermophilus_S_cerevisiae_H_sapiens.png" TargetMode="External"/><Relationship Id="rId9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A36DEB-410E-EF27-B66B-594F44C2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sz="2000" dirty="0"/>
              <a:t>RNA Structure</a:t>
            </a:r>
          </a:p>
        </p:txBody>
      </p:sp>
    </p:spTree>
    <p:extLst>
      <p:ext uri="{BB962C8B-B14F-4D97-AF65-F5344CB8AC3E}">
        <p14:creationId xmlns:p14="http://schemas.microsoft.com/office/powerpoint/2010/main" val="1516670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9651E0C-4522-1046-9C73-7A939A35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850"/>
            <a:ext cx="9144000" cy="602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C06CFA-DF90-4FA9-E0C0-84182CB76D51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Ribosomal RNA</a:t>
            </a:r>
          </a:p>
          <a:p>
            <a:r>
              <a:rPr lang="en-US" sz="2000" kern="0" dirty="0"/>
              <a:t>(rRNA)</a:t>
            </a:r>
          </a:p>
        </p:txBody>
      </p:sp>
    </p:spTree>
    <p:extLst>
      <p:ext uri="{BB962C8B-B14F-4D97-AF65-F5344CB8AC3E}">
        <p14:creationId xmlns:p14="http://schemas.microsoft.com/office/powerpoint/2010/main" val="3858576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D7C26E-E63E-A5BF-ED5E-5CA80FAA4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" y="1041400"/>
            <a:ext cx="3746500" cy="477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B4CCA4-F0ED-C1F1-EF19-176835A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000" dirty="0"/>
              <a:t>DNA                                                               </a:t>
            </a:r>
            <a:r>
              <a:rPr lang="en-US" sz="2000" dirty="0">
                <a:solidFill>
                  <a:schemeClr val="bg1"/>
                </a:solidFill>
              </a:rPr>
              <a:t>RNA</a:t>
            </a:r>
          </a:p>
        </p:txBody>
      </p:sp>
    </p:spTree>
    <p:extLst>
      <p:ext uri="{BB962C8B-B14F-4D97-AF65-F5344CB8AC3E}">
        <p14:creationId xmlns:p14="http://schemas.microsoft.com/office/powerpoint/2010/main" val="3840331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D7C26E-E63E-A5BF-ED5E-5CA80FAA4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" y="1041400"/>
            <a:ext cx="3746500" cy="477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B4CCA4-F0ED-C1F1-EF19-176835A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000" dirty="0"/>
              <a:t>DNA likes B                                              tRNA: RNA likes 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FFDBFF-889A-D989-A8FC-BBD45B0D6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08" y="816843"/>
            <a:ext cx="4952023" cy="53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206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350FBF-BA4F-9F15-3007-A1EE69BAE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59"/>
            <a:ext cx="8610600" cy="6642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971B1-F5D9-A280-039F-2627837E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329" y="75279"/>
            <a:ext cx="1485671" cy="1296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C5D3FF-42DC-3688-4AC9-18B05A5C9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32145" y="2540055"/>
            <a:ext cx="1879709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A6D6A-490A-1892-78B6-CBA6730C1839}"/>
              </a:ext>
            </a:extLst>
          </p:cNvPr>
          <p:cNvSpPr txBox="1">
            <a:spLocks/>
          </p:cNvSpPr>
          <p:nvPr/>
        </p:nvSpPr>
        <p:spPr>
          <a:xfrm>
            <a:off x="685800" y="22098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tRNA: RNA likes A</a:t>
            </a:r>
          </a:p>
        </p:txBody>
      </p:sp>
    </p:spTree>
    <p:extLst>
      <p:ext uri="{BB962C8B-B14F-4D97-AF65-F5344CB8AC3E}">
        <p14:creationId xmlns:p14="http://schemas.microsoft.com/office/powerpoint/2010/main" val="1607406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ED42E-02D7-24C2-9B3F-CF6DCD8D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85800"/>
            <a:ext cx="4718549" cy="51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FF564-BBEA-CD9F-1C8C-5C60945ED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469" y="838200"/>
            <a:ext cx="4406218" cy="5562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DFDB8-D851-5A78-EB3A-0C4B271CA836}"/>
              </a:ext>
            </a:extLst>
          </p:cNvPr>
          <p:cNvSpPr txBox="1"/>
          <p:nvPr/>
        </p:nvSpPr>
        <p:spPr>
          <a:xfrm>
            <a:off x="2895600" y="3124200"/>
            <a:ext cx="2090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Primary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sequence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Secondary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local helices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Tertiary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long range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7F78965-B927-0DAE-4F06-AC0735CDFDF8}"/>
              </a:ext>
            </a:extLst>
          </p:cNvPr>
          <p:cNvSpPr/>
          <p:nvPr/>
        </p:nvSpPr>
        <p:spPr>
          <a:xfrm rot="300297" flipV="1">
            <a:off x="4877774" y="3850590"/>
            <a:ext cx="2291743" cy="1224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7F6384C-F81C-1F69-8941-BF2F75A3F387}"/>
              </a:ext>
            </a:extLst>
          </p:cNvPr>
          <p:cNvSpPr/>
          <p:nvPr/>
        </p:nvSpPr>
        <p:spPr>
          <a:xfrm rot="1909056" flipV="1">
            <a:off x="4243151" y="4607005"/>
            <a:ext cx="818357" cy="97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D5D2564-436B-D964-1866-05027B2A545E}"/>
              </a:ext>
            </a:extLst>
          </p:cNvPr>
          <p:cNvSpPr/>
          <p:nvPr/>
        </p:nvSpPr>
        <p:spPr>
          <a:xfrm rot="1194084" flipV="1">
            <a:off x="4263049" y="4558839"/>
            <a:ext cx="1086949" cy="97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56BB80-8C17-9288-429F-8AA48C67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66700"/>
            <a:ext cx="76327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03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ED42E-02D7-24C2-9B3F-CF6DCD8D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85800"/>
            <a:ext cx="4718549" cy="51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F10ED0-58BA-03B7-7798-6C169A05F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949" y="857384"/>
            <a:ext cx="4438620" cy="53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98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37FE6F-FCF2-6B08-9796-F9E7E9A5D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85800"/>
            <a:ext cx="4718549" cy="51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885B8-FC27-6E90-C108-5C9FF24EA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846517"/>
            <a:ext cx="4055703" cy="3164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39C51-E33D-FC8E-963F-A356AC640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89633"/>
            <a:ext cx="3848409" cy="2338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3DB15D-E590-1220-CBE4-3DE2BB847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621" y="4138810"/>
            <a:ext cx="3122758" cy="2254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8711B3-1701-1E06-4933-A23BAC16E9EB}"/>
              </a:ext>
            </a:extLst>
          </p:cNvPr>
          <p:cNvSpPr txBox="1"/>
          <p:nvPr/>
        </p:nvSpPr>
        <p:spPr>
          <a:xfrm>
            <a:off x="3915760" y="3136729"/>
            <a:ext cx="2074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Base Triples in tRNA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F2442-6B10-9A01-A4B5-C599AFA9CA94}"/>
              </a:ext>
            </a:extLst>
          </p:cNvPr>
          <p:cNvSpPr txBox="1"/>
          <p:nvPr/>
        </p:nvSpPr>
        <p:spPr>
          <a:xfrm>
            <a:off x="6477000" y="417542"/>
            <a:ext cx="1240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GU Wobble</a:t>
            </a:r>
          </a:p>
        </p:txBody>
      </p:sp>
    </p:spTree>
    <p:extLst>
      <p:ext uri="{BB962C8B-B14F-4D97-AF65-F5344CB8AC3E}">
        <p14:creationId xmlns:p14="http://schemas.microsoft.com/office/powerpoint/2010/main" val="2948877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F827BA-CACF-6C44-B12B-C458A56D1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4" y="946979"/>
            <a:ext cx="5410200" cy="575862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210527-7382-DF4E-8E67-09417307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254691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GNRA tetraloop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B85F8-C497-C2C8-307A-3253178A9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16" y="678933"/>
            <a:ext cx="3428056" cy="2218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6EA61-8066-D96A-6FFD-EE7039E9AF46}"/>
              </a:ext>
            </a:extLst>
          </p:cNvPr>
          <p:cNvSpPr txBox="1"/>
          <p:nvPr/>
        </p:nvSpPr>
        <p:spPr>
          <a:xfrm>
            <a:off x="6629400" y="22098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EBDFC-CC9D-3DD2-1217-C2F65C0F0552}"/>
              </a:ext>
            </a:extLst>
          </p:cNvPr>
          <p:cNvSpPr txBox="1"/>
          <p:nvPr/>
        </p:nvSpPr>
        <p:spPr>
          <a:xfrm>
            <a:off x="2514600" y="319816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614021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B0B623-2840-0F84-453F-C3D2FAA7B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14400"/>
            <a:ext cx="8001000" cy="517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E2C54-C3FA-BAA1-FB20-059C7F26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7331"/>
            <a:ext cx="39624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BE1F9D-F1B6-19C0-2DF3-264289B1CA7C}"/>
              </a:ext>
            </a:extLst>
          </p:cNvPr>
          <p:cNvSpPr txBox="1"/>
          <p:nvPr/>
        </p:nvSpPr>
        <p:spPr>
          <a:xfrm>
            <a:off x="4838940" y="237331"/>
            <a:ext cx="396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DNA has no HB donors on the backbone. It has many HB acceptors. The DNA backbone cannot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self-assemble.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(compare to protein: which has equal number of acceptors and donors)</a:t>
            </a:r>
          </a:p>
        </p:txBody>
      </p:sp>
    </p:spTree>
    <p:extLst>
      <p:ext uri="{BB962C8B-B14F-4D97-AF65-F5344CB8AC3E}">
        <p14:creationId xmlns:p14="http://schemas.microsoft.com/office/powerpoint/2010/main" val="1612759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F827BA-CACF-6C44-B12B-C458A56D1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4" y="946979"/>
            <a:ext cx="5410200" cy="575862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210527-7382-DF4E-8E67-09417307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254691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GNRA tetraloop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B85F8-C497-C2C8-307A-3253178A9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16" y="678933"/>
            <a:ext cx="3428056" cy="22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3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A865E0-95F8-DD4D-884E-97CEE0D4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34"/>
            <a:ext cx="9144000" cy="600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57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89B5A-6C69-8A4A-A0D4-CABD8C8E1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19050"/>
            <a:ext cx="6235700" cy="681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A42733-AB9D-924D-B18F-DF5531EBB17B}"/>
              </a:ext>
            </a:extLst>
          </p:cNvPr>
          <p:cNvSpPr txBox="1"/>
          <p:nvPr/>
        </p:nvSpPr>
        <p:spPr>
          <a:xfrm>
            <a:off x="5486400" y="381000"/>
            <a:ext cx="349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Helix 26a of the Ribosome</a:t>
            </a:r>
          </a:p>
        </p:txBody>
      </p:sp>
    </p:spTree>
    <p:extLst>
      <p:ext uri="{BB962C8B-B14F-4D97-AF65-F5344CB8AC3E}">
        <p14:creationId xmlns:p14="http://schemas.microsoft.com/office/powerpoint/2010/main" val="2556206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92A85-EA33-88CC-2566-A5087FEF9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393700"/>
            <a:ext cx="55118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74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E03F49-C508-5E4B-B81C-4790DFE19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759" y="0"/>
            <a:ext cx="3828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5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F8596488-ACA3-534A-BC47-642F997A3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778197"/>
            <a:ext cx="8071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coli  		           P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furiosus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		     S. cerevisiae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7" name="AutoShape 2" descr="Home">
            <a:hlinkClick r:id="rId2"/>
            <a:extLst>
              <a:ext uri="{FF2B5EF4-FFF2-40B4-BE49-F238E27FC236}">
                <a16:creationId xmlns:a16="http://schemas.microsoft.com/office/drawing/2014/main" id="{C9577227-6DA2-E04C-8F0E-16DC2813DA9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27000" y="-491490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3" descr="Up one level">
            <a:hlinkClick r:id="rId3"/>
            <a:extLst>
              <a:ext uri="{FF2B5EF4-FFF2-40B4-BE49-F238E27FC236}">
                <a16:creationId xmlns:a16="http://schemas.microsoft.com/office/drawing/2014/main" id="{77E2CF48-4AC1-8747-B4A1-FD57F27A617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650875" y="-491490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 thermophilus S cerevisiae H sapiens">
            <a:hlinkClick r:id="rId4"/>
            <a:extLst>
              <a:ext uri="{FF2B5EF4-FFF2-40B4-BE49-F238E27FC236}">
                <a16:creationId xmlns:a16="http://schemas.microsoft.com/office/drawing/2014/main" id="{EC35FC7C-8326-454E-8BC2-D6B30487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7000" y="-2644775"/>
            <a:ext cx="264262" cy="2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 coli P furiosus S cerevisiae common core">
            <a:hlinkClick r:id="rId6"/>
            <a:extLst>
              <a:ext uri="{FF2B5EF4-FFF2-40B4-BE49-F238E27FC236}">
                <a16:creationId xmlns:a16="http://schemas.microsoft.com/office/drawing/2014/main" id="{2021B2F3-F131-594D-8305-7334F600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7000" y="-174625"/>
            <a:ext cx="264262" cy="2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 coli S cerevisiea H sapiens onion">
            <a:hlinkClick r:id="rId8"/>
            <a:extLst>
              <a:ext uri="{FF2B5EF4-FFF2-40B4-BE49-F238E27FC236}">
                <a16:creationId xmlns:a16="http://schemas.microsoft.com/office/drawing/2014/main" id="{40D85506-64D8-7648-BD00-0413D66D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7000" y="4762500"/>
            <a:ext cx="264262" cy="2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 descr="Download image">
            <a:hlinkClick r:id="rId10"/>
            <a:extLst>
              <a:ext uri="{FF2B5EF4-FFF2-40B4-BE49-F238E27FC236}">
                <a16:creationId xmlns:a16="http://schemas.microsoft.com/office/drawing/2014/main" id="{FFDB836A-D662-974F-BCCE-0ED49C760253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27000" y="-10836276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24ACE161-0A9F-EF43-A46C-D2F2AF77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1262" y="571067"/>
            <a:ext cx="8554619" cy="304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119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42D8B-5638-43A7-1CCC-7C741486F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Ribozymes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D812-5F36-C76B-B623-0F3E95465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The vast majority of catalysis in biology is conducted by proteins (enzymes).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But some catalysis is performed by RNA (ribozymes which are actually RNPs)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400" dirty="0"/>
              <a:t>two kinds of reactions:</a:t>
            </a:r>
          </a:p>
          <a:p>
            <a:pPr marL="400050" lvl="1" indent="0">
              <a:buNone/>
            </a:pPr>
            <a:r>
              <a:rPr lang="en-US" sz="2400" dirty="0"/>
              <a:t>Peptidyl transfer in the ribosome </a:t>
            </a:r>
          </a:p>
          <a:p>
            <a:pPr marL="400050" lvl="1" indent="0">
              <a:buNone/>
            </a:pPr>
            <a:r>
              <a:rPr lang="en-US" sz="2400" dirty="0"/>
              <a:t>RNA cutting and pasting in the </a:t>
            </a:r>
            <a:r>
              <a:rPr lang="en-US" sz="2400" dirty="0" err="1"/>
              <a:t>splicosome</a:t>
            </a:r>
            <a:r>
              <a:rPr lang="en-US" sz="2400" dirty="0"/>
              <a:t>, </a:t>
            </a:r>
            <a:r>
              <a:rPr lang="en-US" sz="2400" dirty="0" err="1"/>
              <a:t>RNAse</a:t>
            </a:r>
            <a:r>
              <a:rPr lang="en-US" sz="2400" dirty="0"/>
              <a:t> P, </a:t>
            </a:r>
            <a:r>
              <a:rPr lang="en-US" sz="2400" dirty="0" err="1"/>
              <a:t>etc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1384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8E7E-1BBA-05CE-B118-96075511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ribosome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22602-59B2-3BE0-1059-B8CF2ACA1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68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5">
            <a:extLst>
              <a:ext uri="{FF2B5EF4-FFF2-40B4-BE49-F238E27FC236}">
                <a16:creationId xmlns:a16="http://schemas.microsoft.com/office/drawing/2014/main" id="{495C09A6-FDED-8A45-877A-A1429E97E5B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81000" y="609600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The Ribosome: The peptidyl transfer reaction</a:t>
            </a:r>
          </a:p>
        </p:txBody>
      </p:sp>
      <p:pic>
        <p:nvPicPr>
          <p:cNvPr id="86018" name="Picture 2" descr="fig_27_21">
            <a:extLst>
              <a:ext uri="{FF2B5EF4-FFF2-40B4-BE49-F238E27FC236}">
                <a16:creationId xmlns:a16="http://schemas.microsoft.com/office/drawing/2014/main" id="{B453E5DC-8924-0344-9BDC-18B06283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06" y="1371600"/>
            <a:ext cx="6046788" cy="502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81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5F2118-2EBB-ED44-BA2F-E2D460167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443" y="71459"/>
            <a:ext cx="8307663" cy="67865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10AF61-B87B-CE4B-A8A5-CE61B77C0321}"/>
              </a:ext>
            </a:extLst>
          </p:cNvPr>
          <p:cNvSpPr/>
          <p:nvPr/>
        </p:nvSpPr>
        <p:spPr>
          <a:xfrm>
            <a:off x="-2563792" y="-262319"/>
            <a:ext cx="4699321" cy="745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305527-D880-C74D-9AF8-54AB94BDEF8D}"/>
              </a:ext>
            </a:extLst>
          </p:cNvPr>
          <p:cNvSpPr/>
          <p:nvPr/>
        </p:nvSpPr>
        <p:spPr>
          <a:xfrm>
            <a:off x="6490569" y="-322186"/>
            <a:ext cx="4699321" cy="745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77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E2C54-C3FA-BAA1-FB20-059C7F26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7331"/>
            <a:ext cx="39624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BE1F9D-F1B6-19C0-2DF3-264289B1CA7C}"/>
              </a:ext>
            </a:extLst>
          </p:cNvPr>
          <p:cNvSpPr txBox="1"/>
          <p:nvPr/>
        </p:nvSpPr>
        <p:spPr>
          <a:xfrm>
            <a:off x="4838940" y="237331"/>
            <a:ext cx="396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hydroxyl group on the 2’ position of RNA can act as a HB donor. It is a HB donor in a sea of HB acceptors.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2’ OH acts like sticky tape.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FF1469-857C-BCBB-59C3-3BF3ADF8C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113" y="3405266"/>
            <a:ext cx="1920054" cy="30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46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14C-30E0-9686-07AC-4AD9F287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Splicing</a:t>
            </a:r>
          </a:p>
        </p:txBody>
      </p:sp>
    </p:spTree>
    <p:extLst>
      <p:ext uri="{BB962C8B-B14F-4D97-AF65-F5344CB8AC3E}">
        <p14:creationId xmlns:p14="http://schemas.microsoft.com/office/powerpoint/2010/main" val="179515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351E56-EE65-9557-D2B5-0C6404825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928" y="386862"/>
            <a:ext cx="5421615" cy="5920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DAE61-7EC8-E0EB-8695-7FBD26A82ACC}"/>
              </a:ext>
            </a:extLst>
          </p:cNvPr>
          <p:cNvSpPr txBox="1"/>
          <p:nvPr/>
        </p:nvSpPr>
        <p:spPr>
          <a:xfrm>
            <a:off x="5306518" y="381000"/>
            <a:ext cx="37338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Exons of eukaryotic genes are interleaved by introns that are removed (spliced) from pre-mRNAs to form mature mRNAs.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human has around 22,000 protein-coding genes. A gene has 8 introns on average.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length of intron is around 1000 nucleotides on average.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062981-2EB6-0611-0E2A-AA1893BC5223}"/>
              </a:ext>
            </a:extLst>
          </p:cNvPr>
          <p:cNvSpPr txBox="1"/>
          <p:nvPr/>
        </p:nvSpPr>
        <p:spPr>
          <a:xfrm>
            <a:off x="457200" y="1276290"/>
            <a:ext cx="682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52019-E40B-3F69-DC6F-C6AF751B445D}"/>
              </a:ext>
            </a:extLst>
          </p:cNvPr>
          <p:cNvSpPr txBox="1"/>
          <p:nvPr/>
        </p:nvSpPr>
        <p:spPr>
          <a:xfrm>
            <a:off x="3508954" y="1276290"/>
            <a:ext cx="682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F8F72-C588-AAF5-66C9-4CA953D02161}"/>
              </a:ext>
            </a:extLst>
          </p:cNvPr>
          <p:cNvSpPr txBox="1"/>
          <p:nvPr/>
        </p:nvSpPr>
        <p:spPr>
          <a:xfrm>
            <a:off x="457200" y="6471138"/>
            <a:ext cx="8583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Image from RNA Splicing by the Spliceosome, Annual Review of Biochemistry (2020)</a:t>
            </a:r>
          </a:p>
        </p:txBody>
      </p:sp>
    </p:spTree>
    <p:extLst>
      <p:ext uri="{BB962C8B-B14F-4D97-AF65-F5344CB8AC3E}">
        <p14:creationId xmlns:p14="http://schemas.microsoft.com/office/powerpoint/2010/main" val="352170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25AF53-CE14-B9AC-0591-4FF934197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47" y="1676399"/>
            <a:ext cx="4010853" cy="2595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B8062E-05F0-157D-A04D-60C158A3A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449690"/>
            <a:ext cx="1920054" cy="30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2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92A85-EA33-88CC-2566-A5087FEF9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432" y="393700"/>
            <a:ext cx="5511800" cy="607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3B6569-B4AB-16A6-0573-89F174F90301}"/>
              </a:ext>
            </a:extLst>
          </p:cNvPr>
          <p:cNvSpPr txBox="1"/>
          <p:nvPr/>
        </p:nvSpPr>
        <p:spPr>
          <a:xfrm>
            <a:off x="609600" y="2967335"/>
            <a:ext cx="47714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“RNA aims a gun at its own head”</a:t>
            </a: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Professor Nick Hud</a:t>
            </a:r>
          </a:p>
        </p:txBody>
      </p:sp>
    </p:spTree>
    <p:extLst>
      <p:ext uri="{BB962C8B-B14F-4D97-AF65-F5344CB8AC3E}">
        <p14:creationId xmlns:p14="http://schemas.microsoft.com/office/powerpoint/2010/main" val="1074445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B87B3-DF04-EBE9-DE23-FAFA9432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Double-Stranded RNA</a:t>
            </a:r>
            <a:br>
              <a:rPr lang="en-US" dirty="0"/>
            </a:br>
            <a:r>
              <a:rPr lang="en-US" dirty="0"/>
              <a:t>A-form helix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66D1-466C-EDC7-74DA-21D90A3A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844483"/>
            <a:ext cx="3169432" cy="2765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83A9A-6D83-C83B-ABD3-A721EE94B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88826"/>
            <a:ext cx="401004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D7C26E-E63E-A5BF-ED5E-5CA80FAA4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40" y="1270085"/>
            <a:ext cx="3429000" cy="437052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B4CCA4-F0ED-C1F1-EF19-176835A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1227" y="-7911"/>
            <a:ext cx="7772400" cy="1143000"/>
          </a:xfrm>
        </p:spPr>
        <p:txBody>
          <a:bodyPr/>
          <a:lstStyle/>
          <a:p>
            <a:r>
              <a:rPr lang="en-US" sz="2000" dirty="0"/>
              <a:t>DNA (almost always B-form)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4A923-E7B0-B2BF-5CBE-F1421394AB31}"/>
              </a:ext>
            </a:extLst>
          </p:cNvPr>
          <p:cNvSpPr txBox="1">
            <a:spLocks/>
          </p:cNvSpPr>
          <p:nvPr/>
        </p:nvSpPr>
        <p:spPr bwMode="auto">
          <a:xfrm>
            <a:off x="2891448" y="52049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RNA</a:t>
            </a:r>
            <a:br>
              <a:rPr lang="en-US" sz="2000" kern="0" dirty="0"/>
            </a:br>
            <a:r>
              <a:rPr lang="en-US" sz="2000" kern="0" dirty="0"/>
              <a:t>(A-form + other structures)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F90C6-9031-62B6-8892-FC1B711BA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454979"/>
            <a:ext cx="3289685" cy="4000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860256-5D05-684E-620D-C0183CDD8F09}"/>
              </a:ext>
            </a:extLst>
          </p:cNvPr>
          <p:cNvSpPr txBox="1"/>
          <p:nvPr/>
        </p:nvSpPr>
        <p:spPr>
          <a:xfrm>
            <a:off x="183305" y="3657600"/>
            <a:ext cx="1986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10 </a:t>
            </a:r>
          </a:p>
          <a:p>
            <a:pPr algn="ctr"/>
            <a:r>
              <a:rPr lang="en-US" dirty="0"/>
              <a:t>base pairs/turn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B0951-2421-A90A-4999-4BF8B5C10FA0}"/>
              </a:ext>
            </a:extLst>
          </p:cNvPr>
          <p:cNvSpPr txBox="1"/>
          <p:nvPr/>
        </p:nvSpPr>
        <p:spPr>
          <a:xfrm>
            <a:off x="4191941" y="3039847"/>
            <a:ext cx="1986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11 </a:t>
            </a:r>
          </a:p>
          <a:p>
            <a:pPr algn="ctr"/>
            <a:r>
              <a:rPr lang="en-US" dirty="0"/>
              <a:t>base pairs/turn</a:t>
            </a:r>
          </a:p>
        </p:txBody>
      </p:sp>
    </p:spTree>
    <p:extLst>
      <p:ext uri="{BB962C8B-B14F-4D97-AF65-F5344CB8AC3E}">
        <p14:creationId xmlns:p14="http://schemas.microsoft.com/office/powerpoint/2010/main" val="309966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58806F-B03F-D71F-436E-82CB3544D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23" y="1109272"/>
            <a:ext cx="2937718" cy="579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8E020-A248-556B-701C-75D7682D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729" y="762000"/>
            <a:ext cx="5108886" cy="59180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B2816D-F783-F581-945E-E2E67B283404}"/>
              </a:ext>
            </a:extLst>
          </p:cNvPr>
          <p:cNvSpPr txBox="1">
            <a:spLocks/>
          </p:cNvSpPr>
          <p:nvPr/>
        </p:nvSpPr>
        <p:spPr bwMode="auto">
          <a:xfrm>
            <a:off x="-1752600" y="381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DNA tends not to assemble </a:t>
            </a:r>
          </a:p>
          <a:p>
            <a:r>
              <a:rPr lang="en-US" sz="2000" kern="0" dirty="0"/>
              <a:t>(except for base-base interactions)</a:t>
            </a:r>
          </a:p>
          <a:p>
            <a:r>
              <a:rPr lang="en-US" sz="2000" kern="0" dirty="0"/>
              <a:t>The backbone is self-repulsive  </a:t>
            </a:r>
          </a:p>
          <a:p>
            <a:r>
              <a:rPr lang="en-US" sz="2000" kern="0" dirty="0"/>
              <a:t>                               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C64007-C601-01EC-E2EE-38FDE49555D5}"/>
              </a:ext>
            </a:extLst>
          </p:cNvPr>
          <p:cNvSpPr txBox="1">
            <a:spLocks/>
          </p:cNvSpPr>
          <p:nvPr/>
        </p:nvSpPr>
        <p:spPr bwMode="auto">
          <a:xfrm>
            <a:off x="2819400" y="-3372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RNA Assembles into globular structures</a:t>
            </a:r>
          </a:p>
        </p:txBody>
      </p:sp>
    </p:spTree>
    <p:extLst>
      <p:ext uri="{BB962C8B-B14F-4D97-AF65-F5344CB8AC3E}">
        <p14:creationId xmlns:p14="http://schemas.microsoft.com/office/powerpoint/2010/main" val="3615163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58806F-B03F-D71F-436E-82CB3544D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38200"/>
            <a:ext cx="2937718" cy="579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8E020-A248-556B-701C-75D7682D1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915" y="609600"/>
            <a:ext cx="5108886" cy="59180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B2816D-F783-F581-945E-E2E67B283404}"/>
              </a:ext>
            </a:extLst>
          </p:cNvPr>
          <p:cNvSpPr txBox="1">
            <a:spLocks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000" kern="0" dirty="0"/>
              <a:t>DNA                                                               RNA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CF6F8-004B-971B-AB7B-457F79DD6C0B}"/>
              </a:ext>
            </a:extLst>
          </p:cNvPr>
          <p:cNvSpPr txBox="1"/>
          <p:nvPr/>
        </p:nvSpPr>
        <p:spPr>
          <a:xfrm>
            <a:off x="6873491" y="1066800"/>
            <a:ext cx="2090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Primary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sequence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Secondary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local helices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Tertiary structure: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long range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D6CE7E0-FAF2-5F25-0075-777EA3F0D94F}"/>
              </a:ext>
            </a:extLst>
          </p:cNvPr>
          <p:cNvSpPr/>
          <p:nvPr/>
        </p:nvSpPr>
        <p:spPr>
          <a:xfrm rot="11778291" flipV="1">
            <a:off x="5704656" y="1458917"/>
            <a:ext cx="1237232" cy="1224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3CAB0B6-AA6A-8B0A-B930-4B6B0C77D756}"/>
              </a:ext>
            </a:extLst>
          </p:cNvPr>
          <p:cNvSpPr/>
          <p:nvPr/>
        </p:nvSpPr>
        <p:spPr>
          <a:xfrm rot="5042464" flipV="1">
            <a:off x="8001098" y="2625946"/>
            <a:ext cx="618457" cy="97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2639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19904</TotalTime>
  <Words>368</Words>
  <Application>Microsoft Macintosh PowerPoint</Application>
  <PresentationFormat>On-screen Show (4:3)</PresentationFormat>
  <Paragraphs>71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</vt:lpstr>
      <vt:lpstr>Times New Roman</vt:lpstr>
      <vt:lpstr>Default Design</vt:lpstr>
      <vt:lpstr>RNA Structure</vt:lpstr>
      <vt:lpstr>PowerPoint Presentation</vt:lpstr>
      <vt:lpstr>PowerPoint Presentation</vt:lpstr>
      <vt:lpstr>PowerPoint Presentation</vt:lpstr>
      <vt:lpstr>PowerPoint Presentation</vt:lpstr>
      <vt:lpstr>Double-Stranded RNA A-form helix</vt:lpstr>
      <vt:lpstr>DNA (almost always B-form)</vt:lpstr>
      <vt:lpstr>PowerPoint Presentation</vt:lpstr>
      <vt:lpstr>PowerPoint Presentation</vt:lpstr>
      <vt:lpstr>PowerPoint Presentation</vt:lpstr>
      <vt:lpstr>DNA                                                               RNA</vt:lpstr>
      <vt:lpstr>DNA likes B                                              tRNA: RNA likes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Ribozymes</vt:lpstr>
      <vt:lpstr>The ribosome</vt:lpstr>
      <vt:lpstr>PowerPoint Presentation</vt:lpstr>
      <vt:lpstr>PowerPoint Presentation</vt:lpstr>
      <vt:lpstr>Splicing</vt:lpstr>
      <vt:lpstr>PowerPoint Presentation</vt:lpstr>
    </vt:vector>
  </TitlesOfParts>
  <Company>Georgia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V. Hud</dc:creator>
  <cp:lastModifiedBy>Williams, Loren D</cp:lastModifiedBy>
  <cp:revision>287</cp:revision>
  <cp:lastPrinted>2011-10-05T13:54:09Z</cp:lastPrinted>
  <dcterms:created xsi:type="dcterms:W3CDTF">2011-09-19T13:06:50Z</dcterms:created>
  <dcterms:modified xsi:type="dcterms:W3CDTF">2024-04-02T11:59:31Z</dcterms:modified>
</cp:coreProperties>
</file>