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4"/>
  </p:notesMasterIdLst>
  <p:sldIdLst>
    <p:sldId id="265" r:id="rId2"/>
    <p:sldId id="346" r:id="rId3"/>
    <p:sldId id="362" r:id="rId4"/>
    <p:sldId id="373" r:id="rId5"/>
    <p:sldId id="347" r:id="rId6"/>
    <p:sldId id="363" r:id="rId7"/>
    <p:sldId id="345" r:id="rId8"/>
    <p:sldId id="313" r:id="rId9"/>
    <p:sldId id="315" r:id="rId10"/>
    <p:sldId id="317" r:id="rId11"/>
    <p:sldId id="318" r:id="rId12"/>
    <p:sldId id="319" r:id="rId13"/>
    <p:sldId id="321" r:id="rId14"/>
    <p:sldId id="360" r:id="rId15"/>
    <p:sldId id="361" r:id="rId16"/>
    <p:sldId id="314" r:id="rId17"/>
    <p:sldId id="320" r:id="rId18"/>
    <p:sldId id="337" r:id="rId19"/>
    <p:sldId id="323" r:id="rId20"/>
    <p:sldId id="324" r:id="rId21"/>
    <p:sldId id="329" r:id="rId22"/>
    <p:sldId id="343" r:id="rId23"/>
    <p:sldId id="334" r:id="rId24"/>
    <p:sldId id="333" r:id="rId25"/>
    <p:sldId id="374" r:id="rId26"/>
    <p:sldId id="355" r:id="rId27"/>
    <p:sldId id="356" r:id="rId28"/>
    <p:sldId id="370" r:id="rId29"/>
    <p:sldId id="335" r:id="rId30"/>
    <p:sldId id="311" r:id="rId31"/>
    <p:sldId id="336" r:id="rId32"/>
    <p:sldId id="377" r:id="rId33"/>
    <p:sldId id="349" r:id="rId34"/>
    <p:sldId id="376" r:id="rId35"/>
    <p:sldId id="375" r:id="rId36"/>
    <p:sldId id="367" r:id="rId37"/>
    <p:sldId id="378" r:id="rId38"/>
    <p:sldId id="379" r:id="rId39"/>
    <p:sldId id="288" r:id="rId40"/>
    <p:sldId id="294" r:id="rId41"/>
    <p:sldId id="292" r:id="rId42"/>
    <p:sldId id="293" r:id="rId4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16"/>
    <p:restoredTop sz="94840"/>
  </p:normalViewPr>
  <p:slideViewPr>
    <p:cSldViewPr>
      <p:cViewPr>
        <p:scale>
          <a:sx n="90" d="100"/>
          <a:sy n="90" d="100"/>
        </p:scale>
        <p:origin x="976"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1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DBFE92FC-CE7B-0B4F-BCF6-B8D36EC236A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104451" name="Rectangle 3">
            <a:extLst>
              <a:ext uri="{FF2B5EF4-FFF2-40B4-BE49-F238E27FC236}">
                <a16:creationId xmlns:a16="http://schemas.microsoft.com/office/drawing/2014/main" id="{C1120085-E0DB-A64A-9B48-9E05B6FE118F}"/>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13316" name="Rectangle 4">
            <a:extLst>
              <a:ext uri="{FF2B5EF4-FFF2-40B4-BE49-F238E27FC236}">
                <a16:creationId xmlns:a16="http://schemas.microsoft.com/office/drawing/2014/main" id="{3E2C324D-0886-FE4F-80DD-7BC3D0695497}"/>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3" name="Rectangle 5">
            <a:extLst>
              <a:ext uri="{FF2B5EF4-FFF2-40B4-BE49-F238E27FC236}">
                <a16:creationId xmlns:a16="http://schemas.microsoft.com/office/drawing/2014/main" id="{9F0CB8DB-3288-5E46-9A22-ECD3AFF16720}"/>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4454" name="Rectangle 6">
            <a:extLst>
              <a:ext uri="{FF2B5EF4-FFF2-40B4-BE49-F238E27FC236}">
                <a16:creationId xmlns:a16="http://schemas.microsoft.com/office/drawing/2014/main" id="{35C1455F-6198-0D4F-8519-62FC56DF8AD8}"/>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104455" name="Rectangle 7">
            <a:extLst>
              <a:ext uri="{FF2B5EF4-FFF2-40B4-BE49-F238E27FC236}">
                <a16:creationId xmlns:a16="http://schemas.microsoft.com/office/drawing/2014/main" id="{A0FC5964-C71C-A746-A4A1-45D9AF41422F}"/>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5C78E0A-5AD2-964A-8D2C-2B25096A521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CD586C5E-A41A-0D47-BA3F-8314A2A6C8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12663E75-133B-8548-BA5B-DA65AB2B5BF4}" type="slidenum">
              <a:rPr lang="en-US" altLang="en-US" sz="1200"/>
              <a:pPr/>
              <a:t>1</a:t>
            </a:fld>
            <a:endParaRPr lang="en-US" altLang="en-US" sz="1200"/>
          </a:p>
        </p:txBody>
      </p:sp>
      <p:sp>
        <p:nvSpPr>
          <p:cNvPr id="17410" name="Rectangle 2">
            <a:extLst>
              <a:ext uri="{FF2B5EF4-FFF2-40B4-BE49-F238E27FC236}">
                <a16:creationId xmlns:a16="http://schemas.microsoft.com/office/drawing/2014/main" id="{968130AF-9479-F74A-83E5-F7CAB816DAAA}"/>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07A22E79-5A20-7749-8649-5F5ABC15ED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0BFC0E8D-E585-0941-96F9-4BB1EA988F3B}"/>
              </a:ext>
            </a:extLst>
          </p:cNvPr>
          <p:cNvSpPr>
            <a:spLocks noGrp="1" noRot="1" noChangeAspect="1"/>
          </p:cNvSpPr>
          <p:nvPr>
            <p:ph type="sldImg"/>
          </p:nvPr>
        </p:nvSpPr>
        <p:spPr>
          <a:ln/>
        </p:spPr>
      </p:sp>
      <p:sp>
        <p:nvSpPr>
          <p:cNvPr id="45058" name="Notes Placeholder 2">
            <a:extLst>
              <a:ext uri="{FF2B5EF4-FFF2-40B4-BE49-F238E27FC236}">
                <a16:creationId xmlns:a16="http://schemas.microsoft.com/office/drawing/2014/main" id="{DE9832E2-62CA-1B41-AF9C-4B6B4A6839B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45059" name="Slide Number Placeholder 3">
            <a:extLst>
              <a:ext uri="{FF2B5EF4-FFF2-40B4-BE49-F238E27FC236}">
                <a16:creationId xmlns:a16="http://schemas.microsoft.com/office/drawing/2014/main" id="{E4B49991-DA26-2441-A9C3-353171DFC97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6A424D76-22D6-D645-A254-C0006C9EA48D}" type="slidenum">
              <a:rPr lang="en-US" altLang="en-US" sz="1200"/>
              <a:pPr/>
              <a:t>16</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CD7AAC8A-536A-644A-B7B9-E6DE16D65DBD}"/>
              </a:ext>
            </a:extLst>
          </p:cNvPr>
          <p:cNvSpPr>
            <a:spLocks noGrp="1" noRot="1" noChangeAspect="1"/>
          </p:cNvSpPr>
          <p:nvPr>
            <p:ph type="sldImg"/>
          </p:nvPr>
        </p:nvSpPr>
        <p:spPr>
          <a:ln/>
        </p:spPr>
      </p:sp>
      <p:sp>
        <p:nvSpPr>
          <p:cNvPr id="47106" name="Notes Placeholder 2">
            <a:extLst>
              <a:ext uri="{FF2B5EF4-FFF2-40B4-BE49-F238E27FC236}">
                <a16:creationId xmlns:a16="http://schemas.microsoft.com/office/drawing/2014/main" id="{56256160-24C9-9D45-949D-D8F15CCB06E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47107" name="Slide Number Placeholder 3">
            <a:extLst>
              <a:ext uri="{FF2B5EF4-FFF2-40B4-BE49-F238E27FC236}">
                <a16:creationId xmlns:a16="http://schemas.microsoft.com/office/drawing/2014/main" id="{551BAB39-AB10-5748-9614-DB0EAA53738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426BAF0D-764F-144B-9392-6539F968F945}" type="slidenum">
              <a:rPr lang="en-US" altLang="en-US" sz="1200"/>
              <a:pPr/>
              <a:t>17</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084EB0C6-CFC0-4B46-8B70-FF02D5C0F1AB}"/>
              </a:ext>
            </a:extLst>
          </p:cNvPr>
          <p:cNvSpPr>
            <a:spLocks noGrp="1" noRot="1" noChangeAspect="1"/>
          </p:cNvSpPr>
          <p:nvPr>
            <p:ph type="sldImg"/>
          </p:nvPr>
        </p:nvSpPr>
        <p:spPr>
          <a:ln/>
        </p:spPr>
      </p:sp>
      <p:sp>
        <p:nvSpPr>
          <p:cNvPr id="49154" name="Notes Placeholder 2">
            <a:extLst>
              <a:ext uri="{FF2B5EF4-FFF2-40B4-BE49-F238E27FC236}">
                <a16:creationId xmlns:a16="http://schemas.microsoft.com/office/drawing/2014/main" id="{15ED0165-9EEA-FF46-81C3-A21AFEBF7D9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49155" name="Slide Number Placeholder 3">
            <a:extLst>
              <a:ext uri="{FF2B5EF4-FFF2-40B4-BE49-F238E27FC236}">
                <a16:creationId xmlns:a16="http://schemas.microsoft.com/office/drawing/2014/main" id="{D3B3F5AE-E011-CC47-8DED-FA44440FD16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964EB1C8-C165-8C42-96D8-0CD8A0854D7F}" type="slidenum">
              <a:rPr lang="en-US" altLang="en-US" sz="1200"/>
              <a:pPr/>
              <a:t>18</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6887B9DF-799D-7A45-9F01-9514F72D7E48}"/>
              </a:ext>
            </a:extLst>
          </p:cNvPr>
          <p:cNvSpPr>
            <a:spLocks noGrp="1" noRot="1" noChangeAspect="1"/>
          </p:cNvSpPr>
          <p:nvPr>
            <p:ph type="sldImg"/>
          </p:nvPr>
        </p:nvSpPr>
        <p:spPr>
          <a:ln/>
        </p:spPr>
      </p:sp>
      <p:sp>
        <p:nvSpPr>
          <p:cNvPr id="51202" name="Notes Placeholder 2">
            <a:extLst>
              <a:ext uri="{FF2B5EF4-FFF2-40B4-BE49-F238E27FC236}">
                <a16:creationId xmlns:a16="http://schemas.microsoft.com/office/drawing/2014/main" id="{251D2EE5-8167-A046-AF84-F2B2D82A170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51203" name="Slide Number Placeholder 3">
            <a:extLst>
              <a:ext uri="{FF2B5EF4-FFF2-40B4-BE49-F238E27FC236}">
                <a16:creationId xmlns:a16="http://schemas.microsoft.com/office/drawing/2014/main" id="{E3C0F725-81E7-3243-AB62-6F6BA14B4CA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62F4E965-3E12-2E47-807B-4EE7E8899931}" type="slidenum">
              <a:rPr lang="en-US" altLang="en-US" sz="1200"/>
              <a:pPr/>
              <a:t>19</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735248C4-AC35-CA40-9F41-A4F23B2D999A}"/>
              </a:ext>
            </a:extLst>
          </p:cNvPr>
          <p:cNvSpPr>
            <a:spLocks noGrp="1" noRot="1" noChangeAspect="1"/>
          </p:cNvSpPr>
          <p:nvPr>
            <p:ph type="sldImg"/>
          </p:nvPr>
        </p:nvSpPr>
        <p:spPr>
          <a:ln/>
        </p:spPr>
      </p:sp>
      <p:sp>
        <p:nvSpPr>
          <p:cNvPr id="53250" name="Notes Placeholder 2">
            <a:extLst>
              <a:ext uri="{FF2B5EF4-FFF2-40B4-BE49-F238E27FC236}">
                <a16:creationId xmlns:a16="http://schemas.microsoft.com/office/drawing/2014/main" id="{905EF3CD-3BFF-2B44-A23D-85D8310AA68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53251" name="Slide Number Placeholder 3">
            <a:extLst>
              <a:ext uri="{FF2B5EF4-FFF2-40B4-BE49-F238E27FC236}">
                <a16:creationId xmlns:a16="http://schemas.microsoft.com/office/drawing/2014/main" id="{4B3BB7C5-F565-E04E-B3DE-563BCF10B7D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E018D29F-B851-CB45-AE87-D536A17B6D5B}" type="slidenum">
              <a:rPr lang="en-US" altLang="en-US" sz="1200"/>
              <a:pPr/>
              <a:t>20</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77070C5D-2E4D-7E4D-BF57-845358EC9287}"/>
              </a:ext>
            </a:extLst>
          </p:cNvPr>
          <p:cNvSpPr>
            <a:spLocks noGrp="1" noRot="1" noChangeAspect="1"/>
          </p:cNvSpPr>
          <p:nvPr>
            <p:ph type="sldImg"/>
          </p:nvPr>
        </p:nvSpPr>
        <p:spPr>
          <a:ln/>
        </p:spPr>
      </p:sp>
      <p:sp>
        <p:nvSpPr>
          <p:cNvPr id="58370" name="Notes Placeholder 2">
            <a:extLst>
              <a:ext uri="{FF2B5EF4-FFF2-40B4-BE49-F238E27FC236}">
                <a16:creationId xmlns:a16="http://schemas.microsoft.com/office/drawing/2014/main" id="{9AB6816C-E8FF-0449-BC84-3B27968EDAB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58371" name="Slide Number Placeholder 3">
            <a:extLst>
              <a:ext uri="{FF2B5EF4-FFF2-40B4-BE49-F238E27FC236}">
                <a16:creationId xmlns:a16="http://schemas.microsoft.com/office/drawing/2014/main" id="{D16AD4A6-5B74-4242-BE90-F38C02787FB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80060D3B-48F4-6345-ACDC-DE322FF9390D}" type="slidenum">
              <a:rPr lang="en-US" altLang="en-US" sz="1200"/>
              <a:pPr/>
              <a:t>23</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77C6D840-C817-1C4B-95D1-631A57911B18}"/>
              </a:ext>
            </a:extLst>
          </p:cNvPr>
          <p:cNvSpPr>
            <a:spLocks noGrp="1" noRot="1" noChangeAspect="1"/>
          </p:cNvSpPr>
          <p:nvPr>
            <p:ph type="sldImg"/>
          </p:nvPr>
        </p:nvSpPr>
        <p:spPr>
          <a:ln/>
        </p:spPr>
      </p:sp>
      <p:sp>
        <p:nvSpPr>
          <p:cNvPr id="63490" name="Notes Placeholder 2">
            <a:extLst>
              <a:ext uri="{FF2B5EF4-FFF2-40B4-BE49-F238E27FC236}">
                <a16:creationId xmlns:a16="http://schemas.microsoft.com/office/drawing/2014/main" id="{496B4AF9-01F8-A64B-97EB-C2A4F220260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63491" name="Slide Number Placeholder 3">
            <a:extLst>
              <a:ext uri="{FF2B5EF4-FFF2-40B4-BE49-F238E27FC236}">
                <a16:creationId xmlns:a16="http://schemas.microsoft.com/office/drawing/2014/main" id="{3DA796E8-B22E-F645-B128-AC5DC418C0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8C6226BE-30C4-2744-BD72-C32E2747E2A4}" type="slidenum">
              <a:rPr lang="en-US" altLang="en-US" sz="1200"/>
              <a:pPr/>
              <a:t>29</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62C73C04-3F9C-F04F-949A-3BB7D385309A}"/>
              </a:ext>
            </a:extLst>
          </p:cNvPr>
          <p:cNvSpPr>
            <a:spLocks noGrp="1" noRot="1" noChangeAspect="1"/>
          </p:cNvSpPr>
          <p:nvPr>
            <p:ph type="sldImg"/>
          </p:nvPr>
        </p:nvSpPr>
        <p:spPr>
          <a:ln/>
        </p:spPr>
      </p:sp>
      <p:sp>
        <p:nvSpPr>
          <p:cNvPr id="66562" name="Notes Placeholder 2">
            <a:extLst>
              <a:ext uri="{FF2B5EF4-FFF2-40B4-BE49-F238E27FC236}">
                <a16:creationId xmlns:a16="http://schemas.microsoft.com/office/drawing/2014/main" id="{6804F910-7A0A-604A-8F60-191E2F7572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66563" name="Slide Number Placeholder 3">
            <a:extLst>
              <a:ext uri="{FF2B5EF4-FFF2-40B4-BE49-F238E27FC236}">
                <a16:creationId xmlns:a16="http://schemas.microsoft.com/office/drawing/2014/main" id="{855CFBB1-9137-384A-8D16-D06B944C9AF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7A518F5A-F136-3247-91B7-AB4F5DFDF637}" type="slidenum">
              <a:rPr lang="en-US" altLang="en-US" sz="1200"/>
              <a:pPr/>
              <a:t>31</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C06E6F33-8FEA-924F-8AA6-1221A4C4AF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AE901FFF-F02C-2840-9C5A-9810C8DE0DE4}" type="slidenum">
              <a:rPr lang="en-US" altLang="en-US" sz="1200"/>
              <a:pPr/>
              <a:t>33</a:t>
            </a:fld>
            <a:endParaRPr lang="en-US" altLang="en-US" sz="1200"/>
          </a:p>
        </p:txBody>
      </p:sp>
      <p:sp>
        <p:nvSpPr>
          <p:cNvPr id="70658" name="Rectangle 2">
            <a:extLst>
              <a:ext uri="{FF2B5EF4-FFF2-40B4-BE49-F238E27FC236}">
                <a16:creationId xmlns:a16="http://schemas.microsoft.com/office/drawing/2014/main" id="{D87E913C-AA40-1549-BDE6-27E7C791BA13}"/>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DA49E5C6-B915-EF4E-95CB-869D8C70D3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E3D23-75B5-B3C3-F5BB-568D6D4CAAAF}"/>
            </a:ext>
          </a:extLst>
        </p:cNvPr>
        <p:cNvGrpSpPr/>
        <p:nvPr/>
      </p:nvGrpSpPr>
      <p:grpSpPr>
        <a:xfrm>
          <a:off x="0" y="0"/>
          <a:ext cx="0" cy="0"/>
          <a:chOff x="0" y="0"/>
          <a:chExt cx="0" cy="0"/>
        </a:xfrm>
      </p:grpSpPr>
      <p:sp>
        <p:nvSpPr>
          <p:cNvPr id="70657" name="Rectangle 7">
            <a:extLst>
              <a:ext uri="{FF2B5EF4-FFF2-40B4-BE49-F238E27FC236}">
                <a16:creationId xmlns:a16="http://schemas.microsoft.com/office/drawing/2014/main" id="{332974B3-1334-A93E-836F-C74BF60F74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AE901FFF-F02C-2840-9C5A-9810C8DE0DE4}" type="slidenum">
              <a:rPr lang="en-US" altLang="en-US" sz="1200"/>
              <a:pPr/>
              <a:t>34</a:t>
            </a:fld>
            <a:endParaRPr lang="en-US" altLang="en-US" sz="1200"/>
          </a:p>
        </p:txBody>
      </p:sp>
      <p:sp>
        <p:nvSpPr>
          <p:cNvPr id="70658" name="Rectangle 2">
            <a:extLst>
              <a:ext uri="{FF2B5EF4-FFF2-40B4-BE49-F238E27FC236}">
                <a16:creationId xmlns:a16="http://schemas.microsoft.com/office/drawing/2014/main" id="{0C2DC555-4C7F-A3FC-FB2B-0E4F7A87B116}"/>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130F0004-5AC9-D934-D90B-FBD8295854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1506868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1A21E368-CC41-E04B-9B72-F2BE15C5A0AC}"/>
              </a:ext>
            </a:extLst>
          </p:cNvPr>
          <p:cNvSpPr>
            <a:spLocks noGrp="1" noRot="1" noChangeAspect="1"/>
          </p:cNvSpPr>
          <p:nvPr>
            <p:ph type="sldImg"/>
          </p:nvPr>
        </p:nvSpPr>
        <p:spPr>
          <a:ln/>
        </p:spPr>
      </p:sp>
      <p:sp>
        <p:nvSpPr>
          <p:cNvPr id="28674" name="Notes Placeholder 2">
            <a:extLst>
              <a:ext uri="{FF2B5EF4-FFF2-40B4-BE49-F238E27FC236}">
                <a16:creationId xmlns:a16="http://schemas.microsoft.com/office/drawing/2014/main" id="{B900D82C-0FEB-FD43-B414-6B264815C6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28675" name="Slide Number Placeholder 3">
            <a:extLst>
              <a:ext uri="{FF2B5EF4-FFF2-40B4-BE49-F238E27FC236}">
                <a16:creationId xmlns:a16="http://schemas.microsoft.com/office/drawing/2014/main" id="{4437A034-2A5A-2C40-ABAF-7664D7C7113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20A8465D-C99B-F049-A102-F717009F44F0}" type="slidenum">
              <a:rPr lang="en-US" altLang="en-US" sz="1200"/>
              <a:pPr/>
              <a:t>8</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F6B98-E78B-EB07-80D8-4EA189A68B23}"/>
            </a:ext>
          </a:extLst>
        </p:cNvPr>
        <p:cNvGrpSpPr/>
        <p:nvPr/>
      </p:nvGrpSpPr>
      <p:grpSpPr>
        <a:xfrm>
          <a:off x="0" y="0"/>
          <a:ext cx="0" cy="0"/>
          <a:chOff x="0" y="0"/>
          <a:chExt cx="0" cy="0"/>
        </a:xfrm>
      </p:grpSpPr>
      <p:sp>
        <p:nvSpPr>
          <p:cNvPr id="70657" name="Rectangle 7">
            <a:extLst>
              <a:ext uri="{FF2B5EF4-FFF2-40B4-BE49-F238E27FC236}">
                <a16:creationId xmlns:a16="http://schemas.microsoft.com/office/drawing/2014/main" id="{084D0F3D-AFD7-3399-36F8-7AD40AC87F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AE901FFF-F02C-2840-9C5A-9810C8DE0DE4}" type="slidenum">
              <a:rPr lang="en-US" altLang="en-US" sz="1200"/>
              <a:pPr/>
              <a:t>35</a:t>
            </a:fld>
            <a:endParaRPr lang="en-US" altLang="en-US" sz="1200"/>
          </a:p>
        </p:txBody>
      </p:sp>
      <p:sp>
        <p:nvSpPr>
          <p:cNvPr id="70658" name="Rectangle 2">
            <a:extLst>
              <a:ext uri="{FF2B5EF4-FFF2-40B4-BE49-F238E27FC236}">
                <a16:creationId xmlns:a16="http://schemas.microsoft.com/office/drawing/2014/main" id="{A9996183-B43B-AB0B-3CA7-40D538EBCA1B}"/>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37D91C45-047C-9677-A1B6-54FC680017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1130969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A6DE0-14A4-4DC5-B80A-967C352F2CBF}"/>
            </a:ext>
          </a:extLst>
        </p:cNvPr>
        <p:cNvGrpSpPr/>
        <p:nvPr/>
      </p:nvGrpSpPr>
      <p:grpSpPr>
        <a:xfrm>
          <a:off x="0" y="0"/>
          <a:ext cx="0" cy="0"/>
          <a:chOff x="0" y="0"/>
          <a:chExt cx="0" cy="0"/>
        </a:xfrm>
      </p:grpSpPr>
      <p:sp>
        <p:nvSpPr>
          <p:cNvPr id="79873" name="Rectangle 7">
            <a:extLst>
              <a:ext uri="{FF2B5EF4-FFF2-40B4-BE49-F238E27FC236}">
                <a16:creationId xmlns:a16="http://schemas.microsoft.com/office/drawing/2014/main" id="{895A65C8-7950-A96D-612B-42EB6D3A0E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18B4583B-F2B0-D24C-A5E0-4C4819E8FA31}" type="slidenum">
              <a:rPr lang="en-US" altLang="en-US" sz="1200"/>
              <a:pPr/>
              <a:t>36</a:t>
            </a:fld>
            <a:endParaRPr lang="en-US" altLang="en-US" sz="1200"/>
          </a:p>
        </p:txBody>
      </p:sp>
      <p:sp>
        <p:nvSpPr>
          <p:cNvPr id="79874" name="Rectangle 2">
            <a:extLst>
              <a:ext uri="{FF2B5EF4-FFF2-40B4-BE49-F238E27FC236}">
                <a16:creationId xmlns:a16="http://schemas.microsoft.com/office/drawing/2014/main" id="{CE7E4291-7198-52F0-A505-C97F9268A355}"/>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4030FA4C-9FCD-A5CE-DBCB-78249755D0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2846796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id="{E181E79C-1C9E-7144-83DE-755BE0606A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3D8DAC8F-B07E-5749-8CD7-90EA5047106B}" type="slidenum">
              <a:rPr lang="en-US" altLang="en-US" sz="1200"/>
              <a:pPr/>
              <a:t>39</a:t>
            </a:fld>
            <a:endParaRPr lang="en-US" altLang="en-US" sz="1200"/>
          </a:p>
        </p:txBody>
      </p:sp>
      <p:sp>
        <p:nvSpPr>
          <p:cNvPr id="95234" name="Rectangle 2">
            <a:extLst>
              <a:ext uri="{FF2B5EF4-FFF2-40B4-BE49-F238E27FC236}">
                <a16:creationId xmlns:a16="http://schemas.microsoft.com/office/drawing/2014/main" id="{877C3272-8A03-F446-86E2-0295F31AAAB1}"/>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CEDB1435-0C72-D04C-9E5D-0687302944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a:extLst>
              <a:ext uri="{FF2B5EF4-FFF2-40B4-BE49-F238E27FC236}">
                <a16:creationId xmlns:a16="http://schemas.microsoft.com/office/drawing/2014/main" id="{871086EC-F143-1C46-8116-F0B52CB43E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67E581B0-8BBF-794B-BFB1-2F6B952A65EC}" type="slidenum">
              <a:rPr lang="en-US" altLang="en-US" sz="1200"/>
              <a:pPr/>
              <a:t>40</a:t>
            </a:fld>
            <a:endParaRPr lang="en-US" altLang="en-US" sz="1200"/>
          </a:p>
        </p:txBody>
      </p:sp>
      <p:sp>
        <p:nvSpPr>
          <p:cNvPr id="97282" name="Rectangle 2">
            <a:extLst>
              <a:ext uri="{FF2B5EF4-FFF2-40B4-BE49-F238E27FC236}">
                <a16:creationId xmlns:a16="http://schemas.microsoft.com/office/drawing/2014/main" id="{348B4C97-DF3D-BE4D-9CA6-F1F168976936}"/>
              </a:ext>
            </a:extLst>
          </p:cNvPr>
          <p:cNvSpPr>
            <a:spLocks noGrp="1" noRot="1" noChangeAspect="1" noChangeArrowheads="1" noTextEdit="1"/>
          </p:cNvSpPr>
          <p:nvPr>
            <p:ph type="sldImg"/>
          </p:nvPr>
        </p:nvSpPr>
        <p:spPr>
          <a:ln/>
        </p:spPr>
      </p:sp>
      <p:sp>
        <p:nvSpPr>
          <p:cNvPr id="97283" name="Rectangle 3">
            <a:extLst>
              <a:ext uri="{FF2B5EF4-FFF2-40B4-BE49-F238E27FC236}">
                <a16:creationId xmlns:a16="http://schemas.microsoft.com/office/drawing/2014/main" id="{CDEF826D-B19A-A840-94B7-2C7518DE3A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a:extLst>
              <a:ext uri="{FF2B5EF4-FFF2-40B4-BE49-F238E27FC236}">
                <a16:creationId xmlns:a16="http://schemas.microsoft.com/office/drawing/2014/main" id="{F4A9DB6A-965F-EE49-A66A-9DC60DF32F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A342CE41-EB25-524E-B26A-4835A9257011}" type="slidenum">
              <a:rPr lang="en-US" altLang="en-US" sz="1200"/>
              <a:pPr/>
              <a:t>41</a:t>
            </a:fld>
            <a:endParaRPr lang="en-US" altLang="en-US" sz="1200"/>
          </a:p>
        </p:txBody>
      </p:sp>
      <p:sp>
        <p:nvSpPr>
          <p:cNvPr id="99330" name="Rectangle 2">
            <a:extLst>
              <a:ext uri="{FF2B5EF4-FFF2-40B4-BE49-F238E27FC236}">
                <a16:creationId xmlns:a16="http://schemas.microsoft.com/office/drawing/2014/main" id="{05169100-B535-9A49-811A-C6FD59BF65B2}"/>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D043E170-ADB3-C046-B670-B800A03794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6706DEE7-F258-5D47-8686-BD426C3200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773D68C5-9081-2B46-BBC7-635F12EA1B46}" type="slidenum">
              <a:rPr lang="en-US" altLang="en-US" sz="1200"/>
              <a:pPr/>
              <a:t>42</a:t>
            </a:fld>
            <a:endParaRPr lang="en-US" altLang="en-US" sz="1200"/>
          </a:p>
        </p:txBody>
      </p:sp>
      <p:sp>
        <p:nvSpPr>
          <p:cNvPr id="101378" name="Rectangle 2">
            <a:extLst>
              <a:ext uri="{FF2B5EF4-FFF2-40B4-BE49-F238E27FC236}">
                <a16:creationId xmlns:a16="http://schemas.microsoft.com/office/drawing/2014/main" id="{4DDDDD38-4C43-9C4E-B384-0C270D6004E1}"/>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25DCBA0F-A5C5-3B41-84B7-B4FF844940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CA9B5D28-AF54-AA45-A23F-C8E73312DFF4}"/>
              </a:ext>
            </a:extLst>
          </p:cNvPr>
          <p:cNvSpPr>
            <a:spLocks noGrp="1" noRot="1" noChangeAspect="1"/>
          </p:cNvSpPr>
          <p:nvPr>
            <p:ph type="sldImg"/>
          </p:nvPr>
        </p:nvSpPr>
        <p:spPr>
          <a:ln/>
        </p:spPr>
      </p:sp>
      <p:sp>
        <p:nvSpPr>
          <p:cNvPr id="30722" name="Notes Placeholder 2">
            <a:extLst>
              <a:ext uri="{FF2B5EF4-FFF2-40B4-BE49-F238E27FC236}">
                <a16:creationId xmlns:a16="http://schemas.microsoft.com/office/drawing/2014/main" id="{0ABAE4C8-B9D4-C64A-8DAE-778A68EF9D8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30723" name="Slide Number Placeholder 3">
            <a:extLst>
              <a:ext uri="{FF2B5EF4-FFF2-40B4-BE49-F238E27FC236}">
                <a16:creationId xmlns:a16="http://schemas.microsoft.com/office/drawing/2014/main" id="{79CD82AF-7E78-3A4D-BF88-C32EB32CEE1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64AB7B25-003B-9243-8C8A-0F340743BF8D}" type="slidenum">
              <a:rPr lang="en-US" altLang="en-US" sz="1200"/>
              <a:pPr/>
              <a:t>9</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638C9D20-3F13-5645-85C4-D9F209187AA4}"/>
              </a:ext>
            </a:extLst>
          </p:cNvPr>
          <p:cNvSpPr>
            <a:spLocks noGrp="1" noRot="1" noChangeAspect="1"/>
          </p:cNvSpPr>
          <p:nvPr>
            <p:ph type="sldImg"/>
          </p:nvPr>
        </p:nvSpPr>
        <p:spPr>
          <a:ln/>
        </p:spPr>
      </p:sp>
      <p:sp>
        <p:nvSpPr>
          <p:cNvPr id="32770" name="Notes Placeholder 2">
            <a:extLst>
              <a:ext uri="{FF2B5EF4-FFF2-40B4-BE49-F238E27FC236}">
                <a16:creationId xmlns:a16="http://schemas.microsoft.com/office/drawing/2014/main" id="{B89ACE78-4657-CD4B-B050-DFD9828709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32771" name="Slide Number Placeholder 3">
            <a:extLst>
              <a:ext uri="{FF2B5EF4-FFF2-40B4-BE49-F238E27FC236}">
                <a16:creationId xmlns:a16="http://schemas.microsoft.com/office/drawing/2014/main" id="{09554FEB-9730-E548-8C9E-F161A32FA85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B453FE6A-8F4D-CC47-90D0-B3B66F5F24CA}" type="slidenum">
              <a:rPr lang="en-US" altLang="en-US" sz="1200"/>
              <a:pPr/>
              <a:t>10</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E3FD7CC4-8928-C44F-846A-C236F79E81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2D96E73C-0B44-7741-809D-BC80C6EAF14B}" type="slidenum">
              <a:rPr lang="en-US" altLang="en-US" sz="1200"/>
              <a:pPr/>
              <a:t>11</a:t>
            </a:fld>
            <a:endParaRPr lang="en-US" altLang="en-US" sz="1200"/>
          </a:p>
        </p:txBody>
      </p:sp>
      <p:sp>
        <p:nvSpPr>
          <p:cNvPr id="34818" name="Rectangle 2">
            <a:extLst>
              <a:ext uri="{FF2B5EF4-FFF2-40B4-BE49-F238E27FC236}">
                <a16:creationId xmlns:a16="http://schemas.microsoft.com/office/drawing/2014/main" id="{48DE8D6D-4B84-374D-A95E-BD74981448D1}"/>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6AFE73A3-1E7A-7D42-B3A0-0CD1FF6588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ea typeface="ＭＳ Ｐゴシック" panose="020B0600070205080204" pitchFamily="34" charset="-128"/>
              </a:rPr>
              <a:t>FIGURE 6-10 Initial velocities of enzyme-catalyzed reactions.</a:t>
            </a:r>
            <a:r>
              <a:rPr lang="en-US" altLang="en-US">
                <a:latin typeface="Arial" panose="020B0604020202020204" pitchFamily="34" charset="0"/>
                <a:ea typeface="ＭＳ Ｐゴシック" panose="020B0600070205080204" pitchFamily="34" charset="-128"/>
              </a:rPr>
              <a:t> A theoretical enzyme catalyzes the reaction S </a:t>
            </a:r>
            <a:r>
              <a:rPr lang="ga-IE" altLang="en-US">
                <a:latin typeface="Arial" panose="020B0604020202020204" pitchFamily="34" charset="0"/>
                <a:ea typeface="ヒラギノ角ゴ Pro W3" panose="020B0300000000000000" pitchFamily="34" charset="-128"/>
              </a:rPr>
              <a:t>↔</a:t>
            </a:r>
            <a:r>
              <a:rPr lang="en-US" altLang="en-US">
                <a:latin typeface="Arial" panose="020B0604020202020204" pitchFamily="34" charset="0"/>
                <a:ea typeface="ＭＳ Ｐゴシック" panose="020B0600070205080204" pitchFamily="34" charset="-128"/>
              </a:rPr>
              <a:t> P, and is present at a concentration sufficient to catalyze the reaction at a maximum velocity, </a:t>
            </a:r>
            <a:r>
              <a:rPr lang="en-US" altLang="en-US" i="1">
                <a:latin typeface="Arial" panose="020B0604020202020204" pitchFamily="34" charset="0"/>
                <a:ea typeface="ＭＳ Ｐゴシック" panose="020B0600070205080204" pitchFamily="34" charset="-128"/>
              </a:rPr>
              <a:t>V</a:t>
            </a:r>
            <a:r>
              <a:rPr lang="en-US" altLang="en-US" baseline="-25000">
                <a:latin typeface="Arial" panose="020B0604020202020204" pitchFamily="34" charset="0"/>
                <a:ea typeface="ＭＳ Ｐゴシック" panose="020B0600070205080204" pitchFamily="34" charset="-128"/>
              </a:rPr>
              <a:t>max</a:t>
            </a:r>
            <a:r>
              <a:rPr lang="en-US" altLang="en-US">
                <a:latin typeface="Arial" panose="020B0604020202020204" pitchFamily="34" charset="0"/>
                <a:ea typeface="ＭＳ Ｐゴシック" panose="020B0600070205080204" pitchFamily="34" charset="-128"/>
              </a:rPr>
              <a:t>, of 1 </a:t>
            </a:r>
            <a:r>
              <a:rPr lang="en-US" altLang="en-US" i="1">
                <a:latin typeface="Lucida Grande" panose="020B0600040502020204" pitchFamily="34" charset="0"/>
                <a:ea typeface="ＭＳ Ｐゴシック" panose="020B0600070205080204" pitchFamily="34" charset="-128"/>
              </a:rPr>
              <a:t>μ</a:t>
            </a:r>
            <a:r>
              <a:rPr lang="en-US" altLang="en-US">
                <a:latin typeface="Arial" panose="020B0604020202020204" pitchFamily="34" charset="0"/>
                <a:ea typeface="ＭＳ Ｐゴシック" panose="020B0600070205080204" pitchFamily="34" charset="-128"/>
              </a:rPr>
              <a:t>M/min. The Michaelis constant, </a:t>
            </a:r>
            <a:r>
              <a:rPr lang="en-US" altLang="en-US" i="1">
                <a:latin typeface="Arial" panose="020B0604020202020204" pitchFamily="34" charset="0"/>
                <a:ea typeface="ＭＳ Ｐゴシック" panose="020B0600070205080204" pitchFamily="34" charset="-128"/>
              </a:rPr>
              <a:t>K</a:t>
            </a:r>
            <a:r>
              <a:rPr lang="en-US" altLang="en-US" baseline="-25000">
                <a:latin typeface="Arial" panose="020B0604020202020204" pitchFamily="34" charset="0"/>
                <a:ea typeface="ＭＳ Ｐゴシック" panose="020B0600070205080204" pitchFamily="34" charset="-128"/>
              </a:rPr>
              <a:t>m</a:t>
            </a:r>
            <a:r>
              <a:rPr lang="en-US" altLang="en-US">
                <a:latin typeface="Arial" panose="020B0604020202020204" pitchFamily="34" charset="0"/>
                <a:ea typeface="ＭＳ Ｐゴシック" panose="020B0600070205080204" pitchFamily="34" charset="-128"/>
              </a:rPr>
              <a:t> (explained in the text), is 0.5 </a:t>
            </a:r>
            <a:r>
              <a:rPr lang="en-US" altLang="en-US" i="1">
                <a:latin typeface="Lucida Grande" panose="020B0600040502020204" pitchFamily="34" charset="0"/>
                <a:ea typeface="ＭＳ Ｐゴシック" panose="020B0600070205080204" pitchFamily="34" charset="-128"/>
              </a:rPr>
              <a:t>μ</a:t>
            </a:r>
            <a:r>
              <a:rPr lang="en-US" altLang="en-US">
                <a:latin typeface="Arial" panose="020B0604020202020204" pitchFamily="34" charset="0"/>
                <a:ea typeface="ＭＳ Ｐゴシック" panose="020B0600070205080204" pitchFamily="34" charset="-128"/>
              </a:rPr>
              <a:t>M. Progress curves are shown for substrate concentrations below, at, and above the </a:t>
            </a:r>
            <a:r>
              <a:rPr lang="en-US" altLang="en-US" i="1">
                <a:latin typeface="Arial" panose="020B0604020202020204" pitchFamily="34" charset="0"/>
                <a:ea typeface="ＭＳ Ｐゴシック" panose="020B0600070205080204" pitchFamily="34" charset="-128"/>
              </a:rPr>
              <a:t>K</a:t>
            </a:r>
            <a:r>
              <a:rPr lang="en-US" altLang="en-US" baseline="-25000">
                <a:latin typeface="Arial" panose="020B0604020202020204" pitchFamily="34" charset="0"/>
                <a:ea typeface="ＭＳ Ｐゴシック" panose="020B0600070205080204" pitchFamily="34" charset="-128"/>
              </a:rPr>
              <a:t>m</a:t>
            </a:r>
            <a:r>
              <a:rPr lang="en-US" altLang="en-US">
                <a:latin typeface="Arial" panose="020B0604020202020204" pitchFamily="34" charset="0"/>
                <a:ea typeface="ＭＳ Ｐゴシック" panose="020B0600070205080204" pitchFamily="34" charset="-128"/>
              </a:rPr>
              <a:t>. The rate of an enzyme-catalyzed reaction declines as substrate is converted to product. A tangent to each curve taken at time = 0 defines the initial velocity, </a:t>
            </a:r>
            <a:r>
              <a:rPr lang="en-US" altLang="en-US" i="1">
                <a:latin typeface="Arial" panose="020B0604020202020204" pitchFamily="34" charset="0"/>
                <a:ea typeface="ＭＳ Ｐゴシック" panose="020B0600070205080204" pitchFamily="34" charset="-128"/>
              </a:rPr>
              <a:t>V</a:t>
            </a:r>
            <a:r>
              <a:rPr lang="en-US" altLang="en-US" baseline="-25000">
                <a:latin typeface="Arial" panose="020B0604020202020204" pitchFamily="34" charset="0"/>
                <a:ea typeface="ＭＳ Ｐゴシック" panose="020B0600070205080204" pitchFamily="34" charset="-128"/>
              </a:rPr>
              <a:t>0</a:t>
            </a:r>
            <a:r>
              <a:rPr lang="en-US" altLang="en-US">
                <a:latin typeface="Arial" panose="020B0604020202020204" pitchFamily="34" charset="0"/>
                <a:ea typeface="ＭＳ Ｐゴシック" panose="020B0600070205080204" pitchFamily="34" charset="-128"/>
              </a:rPr>
              <a:t>, of each reaction.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B66166CE-5785-4049-ADCA-18D1EC4A00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287AED63-8AFB-144F-9B9A-F7BD33E2A398}" type="slidenum">
              <a:rPr lang="en-US" altLang="en-US" sz="1200"/>
              <a:pPr/>
              <a:t>12</a:t>
            </a:fld>
            <a:endParaRPr lang="en-US" altLang="en-US" sz="1200"/>
          </a:p>
        </p:txBody>
      </p:sp>
      <p:sp>
        <p:nvSpPr>
          <p:cNvPr id="36866" name="Rectangle 2">
            <a:extLst>
              <a:ext uri="{FF2B5EF4-FFF2-40B4-BE49-F238E27FC236}">
                <a16:creationId xmlns:a16="http://schemas.microsoft.com/office/drawing/2014/main" id="{64F5497A-1371-D24F-B771-B3666F137620}"/>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7B8FCC0D-8D89-4844-A39B-F8BC6FC0AB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ea typeface="ＭＳ Ｐゴシック" panose="020B0600070205080204" pitchFamily="34" charset="-128"/>
              </a:rPr>
              <a:t>FIGURE 6-11 Effect of substrate concentration on the initial velocity of an enzyme-catalyzed reaction.</a:t>
            </a:r>
            <a:r>
              <a:rPr lang="en-US" altLang="en-US">
                <a:latin typeface="Arial" panose="020B0604020202020204" pitchFamily="34" charset="0"/>
                <a:ea typeface="ＭＳ Ｐゴシック" panose="020B0600070205080204" pitchFamily="34" charset="-128"/>
              </a:rPr>
              <a:t> The maximum velocity, </a:t>
            </a:r>
            <a:r>
              <a:rPr lang="en-US" altLang="en-US" i="1">
                <a:latin typeface="Arial" panose="020B0604020202020204" pitchFamily="34" charset="0"/>
                <a:ea typeface="ＭＳ Ｐゴシック" panose="020B0600070205080204" pitchFamily="34" charset="-128"/>
              </a:rPr>
              <a:t>V</a:t>
            </a:r>
            <a:r>
              <a:rPr lang="en-US" altLang="en-US" baseline="-25000">
                <a:latin typeface="Arial" panose="020B0604020202020204" pitchFamily="34" charset="0"/>
                <a:ea typeface="ＭＳ Ｐゴシック" panose="020B0600070205080204" pitchFamily="34" charset="-128"/>
              </a:rPr>
              <a:t>max</a:t>
            </a:r>
            <a:r>
              <a:rPr lang="en-US" altLang="en-US">
                <a:latin typeface="Arial" panose="020B0604020202020204" pitchFamily="34" charset="0"/>
                <a:ea typeface="ＭＳ Ｐゴシック" panose="020B0600070205080204" pitchFamily="34" charset="-128"/>
              </a:rPr>
              <a:t>, is extrapolated from the plot, because </a:t>
            </a:r>
            <a:r>
              <a:rPr lang="en-US" altLang="en-US" i="1">
                <a:latin typeface="Arial" panose="020B0604020202020204" pitchFamily="34" charset="0"/>
                <a:ea typeface="ＭＳ Ｐゴシック" panose="020B0600070205080204" pitchFamily="34" charset="-128"/>
              </a:rPr>
              <a:t>V</a:t>
            </a:r>
            <a:r>
              <a:rPr lang="en-US" altLang="en-US" baseline="-25000">
                <a:latin typeface="Arial" panose="020B0604020202020204" pitchFamily="34" charset="0"/>
                <a:ea typeface="ＭＳ Ｐゴシック" panose="020B0600070205080204" pitchFamily="34" charset="-128"/>
              </a:rPr>
              <a:t>0</a:t>
            </a:r>
            <a:r>
              <a:rPr lang="en-US" altLang="en-US">
                <a:latin typeface="Arial" panose="020B0604020202020204" pitchFamily="34" charset="0"/>
                <a:ea typeface="ＭＳ Ｐゴシック" panose="020B0600070205080204" pitchFamily="34" charset="-128"/>
              </a:rPr>
              <a:t> approaches but never quite reaches </a:t>
            </a:r>
            <a:r>
              <a:rPr lang="en-US" altLang="en-US" i="1">
                <a:latin typeface="Arial" panose="020B0604020202020204" pitchFamily="34" charset="0"/>
                <a:ea typeface="ＭＳ Ｐゴシック" panose="020B0600070205080204" pitchFamily="34" charset="-128"/>
              </a:rPr>
              <a:t>V</a:t>
            </a:r>
            <a:r>
              <a:rPr lang="en-US" altLang="en-US" baseline="-25000">
                <a:latin typeface="Arial" panose="020B0604020202020204" pitchFamily="34" charset="0"/>
                <a:ea typeface="ＭＳ Ｐゴシック" panose="020B0600070205080204" pitchFamily="34" charset="-128"/>
              </a:rPr>
              <a:t>max</a:t>
            </a:r>
            <a:r>
              <a:rPr lang="en-US" altLang="en-US">
                <a:latin typeface="Arial" panose="020B0604020202020204" pitchFamily="34" charset="0"/>
                <a:ea typeface="ＭＳ Ｐゴシック" panose="020B0600070205080204" pitchFamily="34" charset="-128"/>
              </a:rPr>
              <a:t>. The substrate concentration at which </a:t>
            </a:r>
            <a:r>
              <a:rPr lang="en-US" altLang="en-US" i="1">
                <a:latin typeface="Arial" panose="020B0604020202020204" pitchFamily="34" charset="0"/>
                <a:ea typeface="ＭＳ Ｐゴシック" panose="020B0600070205080204" pitchFamily="34" charset="-128"/>
              </a:rPr>
              <a:t>V</a:t>
            </a:r>
            <a:r>
              <a:rPr lang="en-US" altLang="en-US" baseline="-25000">
                <a:latin typeface="Arial" panose="020B0604020202020204" pitchFamily="34" charset="0"/>
                <a:ea typeface="ＭＳ Ｐゴシック" panose="020B0600070205080204" pitchFamily="34" charset="-128"/>
              </a:rPr>
              <a:t>0</a:t>
            </a:r>
            <a:r>
              <a:rPr lang="en-US" altLang="en-US">
                <a:latin typeface="Arial" panose="020B0604020202020204" pitchFamily="34" charset="0"/>
                <a:ea typeface="ＭＳ Ｐゴシック" panose="020B0600070205080204" pitchFamily="34" charset="-128"/>
              </a:rPr>
              <a:t> is half maximal is </a:t>
            </a:r>
            <a:r>
              <a:rPr lang="en-US" altLang="en-US" i="1">
                <a:latin typeface="Arial" panose="020B0604020202020204" pitchFamily="34" charset="0"/>
                <a:ea typeface="ＭＳ Ｐゴシック" panose="020B0600070205080204" pitchFamily="34" charset="-128"/>
              </a:rPr>
              <a:t>K</a:t>
            </a:r>
            <a:r>
              <a:rPr lang="en-US" altLang="en-US" baseline="-25000">
                <a:latin typeface="Arial" panose="020B0604020202020204" pitchFamily="34" charset="0"/>
                <a:ea typeface="ＭＳ Ｐゴシック" panose="020B0600070205080204" pitchFamily="34" charset="-128"/>
              </a:rPr>
              <a:t>m</a:t>
            </a:r>
            <a:r>
              <a:rPr lang="en-US" altLang="en-US">
                <a:latin typeface="Arial" panose="020B0604020202020204" pitchFamily="34" charset="0"/>
                <a:ea typeface="ＭＳ Ｐゴシック" panose="020B0600070205080204" pitchFamily="34" charset="-128"/>
              </a:rPr>
              <a:t>, the Michaelis constant. The concentration of enzyme in an experiment such as this is generally so low that [S] &gt;&gt; [E] even when [S] is described as low or relatively low. The units shown are typical for enzyme-catalyzed reactions and are given only to help illustrate the meaning of </a:t>
            </a:r>
            <a:r>
              <a:rPr lang="en-US" altLang="en-US" i="1">
                <a:latin typeface="Arial" panose="020B0604020202020204" pitchFamily="34" charset="0"/>
                <a:ea typeface="ＭＳ Ｐゴシック" panose="020B0600070205080204" pitchFamily="34" charset="-128"/>
              </a:rPr>
              <a:t>V</a:t>
            </a:r>
            <a:r>
              <a:rPr lang="en-US" altLang="en-US" baseline="-25000">
                <a:latin typeface="Arial" panose="020B0604020202020204" pitchFamily="34" charset="0"/>
                <a:ea typeface="ＭＳ Ｐゴシック" panose="020B0600070205080204" pitchFamily="34" charset="-128"/>
              </a:rPr>
              <a:t>0</a:t>
            </a:r>
            <a:r>
              <a:rPr lang="en-US" altLang="en-US">
                <a:latin typeface="Arial" panose="020B0604020202020204" pitchFamily="34" charset="0"/>
                <a:ea typeface="ＭＳ Ｐゴシック" panose="020B0600070205080204" pitchFamily="34" charset="-128"/>
              </a:rPr>
              <a:t> and [S]. (Note that the curve describes </a:t>
            </a:r>
            <a:r>
              <a:rPr lang="en-US" altLang="en-US" i="1">
                <a:latin typeface="Arial" panose="020B0604020202020204" pitchFamily="34" charset="0"/>
                <a:ea typeface="ＭＳ Ｐゴシック" panose="020B0600070205080204" pitchFamily="34" charset="-128"/>
              </a:rPr>
              <a:t>part</a:t>
            </a:r>
            <a:r>
              <a:rPr lang="en-US" altLang="en-US">
                <a:latin typeface="Arial" panose="020B0604020202020204" pitchFamily="34" charset="0"/>
                <a:ea typeface="ＭＳ Ｐゴシック" panose="020B0600070205080204" pitchFamily="34" charset="-128"/>
              </a:rPr>
              <a:t> of a rectangular hyperbola, with one asymptote at </a:t>
            </a:r>
            <a:r>
              <a:rPr lang="en-US" altLang="en-US" i="1">
                <a:latin typeface="Arial" panose="020B0604020202020204" pitchFamily="34" charset="0"/>
                <a:ea typeface="ＭＳ Ｐゴシック" panose="020B0600070205080204" pitchFamily="34" charset="-128"/>
              </a:rPr>
              <a:t>V</a:t>
            </a:r>
            <a:r>
              <a:rPr lang="en-US" altLang="en-US" baseline="-25000">
                <a:latin typeface="Arial" panose="020B0604020202020204" pitchFamily="34" charset="0"/>
                <a:ea typeface="ＭＳ Ｐゴシック" panose="020B0600070205080204" pitchFamily="34" charset="-128"/>
              </a:rPr>
              <a:t>max</a:t>
            </a:r>
            <a:r>
              <a:rPr lang="en-US" altLang="en-US">
                <a:latin typeface="Arial" panose="020B0604020202020204" pitchFamily="34" charset="0"/>
                <a:ea typeface="ＭＳ Ｐゴシック" panose="020B0600070205080204" pitchFamily="34" charset="-128"/>
              </a:rPr>
              <a:t>. If the curve were continued below [S] = 0, it would approach a vertical asymptote at [S] = </a:t>
            </a:r>
            <a:r>
              <a:rPr lang="ga-IE" altLang="en-US">
                <a:latin typeface="Arial" panose="020B0604020202020204" pitchFamily="34" charset="0"/>
                <a:ea typeface="ヒラギノ角ゴ Pro W3" panose="020B0300000000000000" pitchFamily="34" charset="-128"/>
              </a:rPr>
              <a:t>–</a:t>
            </a:r>
            <a:r>
              <a:rPr lang="en-US" altLang="en-US" i="1">
                <a:latin typeface="Arial" panose="020B0604020202020204" pitchFamily="34" charset="0"/>
                <a:ea typeface="ＭＳ Ｐゴシック" panose="020B0600070205080204" pitchFamily="34" charset="-128"/>
              </a:rPr>
              <a:t>K</a:t>
            </a:r>
            <a:r>
              <a:rPr lang="en-US" altLang="en-US" baseline="-25000">
                <a:latin typeface="Arial" panose="020B0604020202020204" pitchFamily="34" charset="0"/>
                <a:ea typeface="ＭＳ Ｐゴシック" panose="020B0600070205080204" pitchFamily="34" charset="-128"/>
              </a:rPr>
              <a:t>m</a:t>
            </a:r>
            <a:r>
              <a:rPr lang="en-US" altLang="en-US">
                <a:latin typeface="Arial" panose="020B0604020202020204" pitchFamily="34" charset="0"/>
                <a:ea typeface="ＭＳ Ｐゴシック" panose="020B0600070205080204" pitchFamily="34" charset="-128"/>
              </a:rPr>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3D5018E1-E7B5-1743-A5F1-10D0633267BB}"/>
              </a:ext>
            </a:extLst>
          </p:cNvPr>
          <p:cNvSpPr>
            <a:spLocks noGrp="1" noRot="1" noChangeAspect="1"/>
          </p:cNvSpPr>
          <p:nvPr>
            <p:ph type="sldImg"/>
          </p:nvPr>
        </p:nvSpPr>
        <p:spPr>
          <a:ln/>
        </p:spPr>
      </p:sp>
      <p:sp>
        <p:nvSpPr>
          <p:cNvPr id="38914" name="Notes Placeholder 2">
            <a:extLst>
              <a:ext uri="{FF2B5EF4-FFF2-40B4-BE49-F238E27FC236}">
                <a16:creationId xmlns:a16="http://schemas.microsoft.com/office/drawing/2014/main" id="{B5A188E1-DEB3-894D-81BA-FF2FBB2B68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38915" name="Slide Number Placeholder 3">
            <a:extLst>
              <a:ext uri="{FF2B5EF4-FFF2-40B4-BE49-F238E27FC236}">
                <a16:creationId xmlns:a16="http://schemas.microsoft.com/office/drawing/2014/main" id="{389DDA45-3AD3-AE42-A8B6-8900B54D339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6553C951-3E05-954C-904F-E8CD493F9087}" type="slidenum">
              <a:rPr lang="en-US" altLang="en-US" sz="1200"/>
              <a:pPr/>
              <a:t>13</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8235907F-0D0B-A54B-A9C7-FDF50A8D8226}"/>
              </a:ext>
            </a:extLst>
          </p:cNvPr>
          <p:cNvSpPr>
            <a:spLocks noGrp="1" noRot="1" noChangeAspect="1"/>
          </p:cNvSpPr>
          <p:nvPr>
            <p:ph type="sldImg"/>
          </p:nvPr>
        </p:nvSpPr>
        <p:spPr>
          <a:ln/>
        </p:spPr>
      </p:sp>
      <p:sp>
        <p:nvSpPr>
          <p:cNvPr id="40962" name="Notes Placeholder 2">
            <a:extLst>
              <a:ext uri="{FF2B5EF4-FFF2-40B4-BE49-F238E27FC236}">
                <a16:creationId xmlns:a16="http://schemas.microsoft.com/office/drawing/2014/main" id="{7666F749-B53F-A04D-9789-2E3B985161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40963" name="Slide Number Placeholder 3">
            <a:extLst>
              <a:ext uri="{FF2B5EF4-FFF2-40B4-BE49-F238E27FC236}">
                <a16:creationId xmlns:a16="http://schemas.microsoft.com/office/drawing/2014/main" id="{C81DEA2F-E3D5-B74E-871D-2C92BD7F32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D075C16E-D040-7543-A8EC-501507F02082}" type="slidenum">
              <a:rPr lang="en-US" altLang="en-US" sz="1200"/>
              <a:pPr/>
              <a:t>14</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04EB838E-B9CB-9A4F-A282-7C9336ECE1BA}"/>
              </a:ext>
            </a:extLst>
          </p:cNvPr>
          <p:cNvSpPr>
            <a:spLocks noGrp="1" noRot="1" noChangeAspect="1"/>
          </p:cNvSpPr>
          <p:nvPr>
            <p:ph type="sldImg"/>
          </p:nvPr>
        </p:nvSpPr>
        <p:spPr>
          <a:ln/>
        </p:spPr>
      </p:sp>
      <p:sp>
        <p:nvSpPr>
          <p:cNvPr id="43010" name="Notes Placeholder 2">
            <a:extLst>
              <a:ext uri="{FF2B5EF4-FFF2-40B4-BE49-F238E27FC236}">
                <a16:creationId xmlns:a16="http://schemas.microsoft.com/office/drawing/2014/main" id="{5A985BA3-15B1-6548-AEEB-7E4E777AAF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43011" name="Slide Number Placeholder 3">
            <a:extLst>
              <a:ext uri="{FF2B5EF4-FFF2-40B4-BE49-F238E27FC236}">
                <a16:creationId xmlns:a16="http://schemas.microsoft.com/office/drawing/2014/main" id="{075F440D-987F-3D41-9399-523CD38C94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AD5E285E-C365-644D-A78B-83833EEF8D45}" type="slidenum">
              <a:rPr lang="en-US" altLang="en-US" sz="1200"/>
              <a:pPr/>
              <a:t>15</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84534D1-DBE3-CE48-952E-D77C832C38A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226D1E6-C541-994A-97CD-7DD7C7A463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98BB1B6-6283-4F47-AE16-778634DE879C}"/>
              </a:ext>
            </a:extLst>
          </p:cNvPr>
          <p:cNvSpPr>
            <a:spLocks noGrp="1" noChangeArrowheads="1"/>
          </p:cNvSpPr>
          <p:nvPr>
            <p:ph type="sldNum" sz="quarter" idx="12"/>
          </p:nvPr>
        </p:nvSpPr>
        <p:spPr>
          <a:ln/>
        </p:spPr>
        <p:txBody>
          <a:bodyPr/>
          <a:lstStyle>
            <a:lvl1pPr>
              <a:defRPr/>
            </a:lvl1pPr>
          </a:lstStyle>
          <a:p>
            <a:fld id="{74DD20A7-D198-434F-B52B-7CCF1D2F1882}" type="slidenum">
              <a:rPr lang="en-US" altLang="en-US"/>
              <a:pPr/>
              <a:t>‹#›</a:t>
            </a:fld>
            <a:endParaRPr lang="en-US" altLang="en-US"/>
          </a:p>
        </p:txBody>
      </p:sp>
    </p:spTree>
    <p:extLst>
      <p:ext uri="{BB962C8B-B14F-4D97-AF65-F5344CB8AC3E}">
        <p14:creationId xmlns:p14="http://schemas.microsoft.com/office/powerpoint/2010/main" val="2998670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0D18411-BE75-294F-9410-DCFAEE6065C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1DB2FB6-6A62-4C49-9144-84586CF6B3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A0D3DDA-BDDA-384D-9DA5-4B316A118219}"/>
              </a:ext>
            </a:extLst>
          </p:cNvPr>
          <p:cNvSpPr>
            <a:spLocks noGrp="1" noChangeArrowheads="1"/>
          </p:cNvSpPr>
          <p:nvPr>
            <p:ph type="sldNum" sz="quarter" idx="12"/>
          </p:nvPr>
        </p:nvSpPr>
        <p:spPr>
          <a:ln/>
        </p:spPr>
        <p:txBody>
          <a:bodyPr/>
          <a:lstStyle>
            <a:lvl1pPr>
              <a:defRPr/>
            </a:lvl1pPr>
          </a:lstStyle>
          <a:p>
            <a:fld id="{D4C92954-9A2E-B746-9493-67CBB8E8C2F3}" type="slidenum">
              <a:rPr lang="en-US" altLang="en-US"/>
              <a:pPr/>
              <a:t>‹#›</a:t>
            </a:fld>
            <a:endParaRPr lang="en-US" altLang="en-US"/>
          </a:p>
        </p:txBody>
      </p:sp>
    </p:spTree>
    <p:extLst>
      <p:ext uri="{BB962C8B-B14F-4D97-AF65-F5344CB8AC3E}">
        <p14:creationId xmlns:p14="http://schemas.microsoft.com/office/powerpoint/2010/main" val="555991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CF172E6-DED1-9A4A-B879-C37554715F3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1328F3A-A979-E641-BAE9-53BDA8A18F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F05A230-BBD7-3747-A29E-62E1B0AE24C3}"/>
              </a:ext>
            </a:extLst>
          </p:cNvPr>
          <p:cNvSpPr>
            <a:spLocks noGrp="1" noChangeArrowheads="1"/>
          </p:cNvSpPr>
          <p:nvPr>
            <p:ph type="sldNum" sz="quarter" idx="12"/>
          </p:nvPr>
        </p:nvSpPr>
        <p:spPr>
          <a:ln/>
        </p:spPr>
        <p:txBody>
          <a:bodyPr/>
          <a:lstStyle>
            <a:lvl1pPr>
              <a:defRPr/>
            </a:lvl1pPr>
          </a:lstStyle>
          <a:p>
            <a:fld id="{03759D6C-A743-664D-BFFA-33561BE1E6F0}" type="slidenum">
              <a:rPr lang="en-US" altLang="en-US"/>
              <a:pPr/>
              <a:t>‹#›</a:t>
            </a:fld>
            <a:endParaRPr lang="en-US" altLang="en-US"/>
          </a:p>
        </p:txBody>
      </p:sp>
    </p:spTree>
    <p:extLst>
      <p:ext uri="{BB962C8B-B14F-4D97-AF65-F5344CB8AC3E}">
        <p14:creationId xmlns:p14="http://schemas.microsoft.com/office/powerpoint/2010/main" val="71946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B3CFB2D-8207-704A-A9A1-D9C6E2C1700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B099853-0976-CF41-8843-CFD3557237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B522A50-528F-FC4B-B479-01B33CD06A90}"/>
              </a:ext>
            </a:extLst>
          </p:cNvPr>
          <p:cNvSpPr>
            <a:spLocks noGrp="1" noChangeArrowheads="1"/>
          </p:cNvSpPr>
          <p:nvPr>
            <p:ph type="sldNum" sz="quarter" idx="12"/>
          </p:nvPr>
        </p:nvSpPr>
        <p:spPr>
          <a:ln/>
        </p:spPr>
        <p:txBody>
          <a:bodyPr/>
          <a:lstStyle>
            <a:lvl1pPr>
              <a:defRPr/>
            </a:lvl1pPr>
          </a:lstStyle>
          <a:p>
            <a:fld id="{A896C350-ACAE-D549-96E9-F5F42B7150D4}" type="slidenum">
              <a:rPr lang="en-US" altLang="en-US"/>
              <a:pPr/>
              <a:t>‹#›</a:t>
            </a:fld>
            <a:endParaRPr lang="en-US" altLang="en-US"/>
          </a:p>
        </p:txBody>
      </p:sp>
    </p:spTree>
    <p:extLst>
      <p:ext uri="{BB962C8B-B14F-4D97-AF65-F5344CB8AC3E}">
        <p14:creationId xmlns:p14="http://schemas.microsoft.com/office/powerpoint/2010/main" val="1925023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37896EA-2467-6748-AACE-EEC4CF700F1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2154FE6-4D86-894F-B6CC-9246829120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8B1BF55-B9C2-2E4E-9645-052B7B94EAEF}"/>
              </a:ext>
            </a:extLst>
          </p:cNvPr>
          <p:cNvSpPr>
            <a:spLocks noGrp="1" noChangeArrowheads="1"/>
          </p:cNvSpPr>
          <p:nvPr>
            <p:ph type="sldNum" sz="quarter" idx="12"/>
          </p:nvPr>
        </p:nvSpPr>
        <p:spPr>
          <a:ln/>
        </p:spPr>
        <p:txBody>
          <a:bodyPr/>
          <a:lstStyle>
            <a:lvl1pPr>
              <a:defRPr/>
            </a:lvl1pPr>
          </a:lstStyle>
          <a:p>
            <a:fld id="{5D7B9D7E-F79B-FE4B-8661-6C3F456F9F4B}" type="slidenum">
              <a:rPr lang="en-US" altLang="en-US"/>
              <a:pPr/>
              <a:t>‹#›</a:t>
            </a:fld>
            <a:endParaRPr lang="en-US" altLang="en-US"/>
          </a:p>
        </p:txBody>
      </p:sp>
    </p:spTree>
    <p:extLst>
      <p:ext uri="{BB962C8B-B14F-4D97-AF65-F5344CB8AC3E}">
        <p14:creationId xmlns:p14="http://schemas.microsoft.com/office/powerpoint/2010/main" val="1230890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C2FBF3A-52B2-5F4B-BD70-B7E8E36562F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66438E9-CBD5-C343-85A9-6372E94DDA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F54070C-56BD-6242-A5F2-8D6698C37B5F}"/>
              </a:ext>
            </a:extLst>
          </p:cNvPr>
          <p:cNvSpPr>
            <a:spLocks noGrp="1" noChangeArrowheads="1"/>
          </p:cNvSpPr>
          <p:nvPr>
            <p:ph type="sldNum" sz="quarter" idx="12"/>
          </p:nvPr>
        </p:nvSpPr>
        <p:spPr>
          <a:ln/>
        </p:spPr>
        <p:txBody>
          <a:bodyPr/>
          <a:lstStyle>
            <a:lvl1pPr>
              <a:defRPr/>
            </a:lvl1pPr>
          </a:lstStyle>
          <a:p>
            <a:fld id="{899DB0B8-69F4-7246-A123-A5A8B2AC7DDD}" type="slidenum">
              <a:rPr lang="en-US" altLang="en-US"/>
              <a:pPr/>
              <a:t>‹#›</a:t>
            </a:fld>
            <a:endParaRPr lang="en-US" altLang="en-US"/>
          </a:p>
        </p:txBody>
      </p:sp>
    </p:spTree>
    <p:extLst>
      <p:ext uri="{BB962C8B-B14F-4D97-AF65-F5344CB8AC3E}">
        <p14:creationId xmlns:p14="http://schemas.microsoft.com/office/powerpoint/2010/main" val="3303385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17D896D-3518-1D4B-A4B5-8CE37E2BFC3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D495676-E580-434C-817C-7B1CF7E455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EF37FDD-B5B2-9F4B-995A-88773C1876FB}"/>
              </a:ext>
            </a:extLst>
          </p:cNvPr>
          <p:cNvSpPr>
            <a:spLocks noGrp="1" noChangeArrowheads="1"/>
          </p:cNvSpPr>
          <p:nvPr>
            <p:ph type="sldNum" sz="quarter" idx="12"/>
          </p:nvPr>
        </p:nvSpPr>
        <p:spPr>
          <a:ln/>
        </p:spPr>
        <p:txBody>
          <a:bodyPr/>
          <a:lstStyle>
            <a:lvl1pPr>
              <a:defRPr/>
            </a:lvl1pPr>
          </a:lstStyle>
          <a:p>
            <a:fld id="{90E48BBF-2E0F-DA4F-A1D6-9FB531B6A87E}" type="slidenum">
              <a:rPr lang="en-US" altLang="en-US"/>
              <a:pPr/>
              <a:t>‹#›</a:t>
            </a:fld>
            <a:endParaRPr lang="en-US" altLang="en-US"/>
          </a:p>
        </p:txBody>
      </p:sp>
    </p:spTree>
    <p:extLst>
      <p:ext uri="{BB962C8B-B14F-4D97-AF65-F5344CB8AC3E}">
        <p14:creationId xmlns:p14="http://schemas.microsoft.com/office/powerpoint/2010/main" val="3572155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B1FDB8C-C42F-DE42-ACCD-72788441C2B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B6C2965-5158-FD46-BE14-59062D1296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5C72399-7FF3-8645-AEDA-C1E63430DCFD}"/>
              </a:ext>
            </a:extLst>
          </p:cNvPr>
          <p:cNvSpPr>
            <a:spLocks noGrp="1" noChangeArrowheads="1"/>
          </p:cNvSpPr>
          <p:nvPr>
            <p:ph type="sldNum" sz="quarter" idx="12"/>
          </p:nvPr>
        </p:nvSpPr>
        <p:spPr>
          <a:ln/>
        </p:spPr>
        <p:txBody>
          <a:bodyPr/>
          <a:lstStyle>
            <a:lvl1pPr>
              <a:defRPr/>
            </a:lvl1pPr>
          </a:lstStyle>
          <a:p>
            <a:fld id="{A11F416E-E469-F248-8608-31A079EDC131}" type="slidenum">
              <a:rPr lang="en-US" altLang="en-US"/>
              <a:pPr/>
              <a:t>‹#›</a:t>
            </a:fld>
            <a:endParaRPr lang="en-US" altLang="en-US"/>
          </a:p>
        </p:txBody>
      </p:sp>
    </p:spTree>
    <p:extLst>
      <p:ext uri="{BB962C8B-B14F-4D97-AF65-F5344CB8AC3E}">
        <p14:creationId xmlns:p14="http://schemas.microsoft.com/office/powerpoint/2010/main" val="2883026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E08736B-10DB-F443-8A56-1892A27C053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0E7DD69-FF9C-644D-8ECC-F88269BD7E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24C8828-311F-E648-939C-20449EA2DB8C}"/>
              </a:ext>
            </a:extLst>
          </p:cNvPr>
          <p:cNvSpPr>
            <a:spLocks noGrp="1" noChangeArrowheads="1"/>
          </p:cNvSpPr>
          <p:nvPr>
            <p:ph type="sldNum" sz="quarter" idx="12"/>
          </p:nvPr>
        </p:nvSpPr>
        <p:spPr>
          <a:ln/>
        </p:spPr>
        <p:txBody>
          <a:bodyPr/>
          <a:lstStyle>
            <a:lvl1pPr>
              <a:defRPr/>
            </a:lvl1pPr>
          </a:lstStyle>
          <a:p>
            <a:fld id="{2C80DCF1-C746-B944-A2B2-AB573E1690B0}" type="slidenum">
              <a:rPr lang="en-US" altLang="en-US"/>
              <a:pPr/>
              <a:t>‹#›</a:t>
            </a:fld>
            <a:endParaRPr lang="en-US" altLang="en-US"/>
          </a:p>
        </p:txBody>
      </p:sp>
    </p:spTree>
    <p:extLst>
      <p:ext uri="{BB962C8B-B14F-4D97-AF65-F5344CB8AC3E}">
        <p14:creationId xmlns:p14="http://schemas.microsoft.com/office/powerpoint/2010/main" val="3967972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B3B739E-2A56-2E42-AB3E-C886CA369E7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076CFDC-E8EA-A548-A5D4-CAE5D2D083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F0FD0E1-EA9F-414A-8AB7-26CB74F8B932}"/>
              </a:ext>
            </a:extLst>
          </p:cNvPr>
          <p:cNvSpPr>
            <a:spLocks noGrp="1" noChangeArrowheads="1"/>
          </p:cNvSpPr>
          <p:nvPr>
            <p:ph type="sldNum" sz="quarter" idx="12"/>
          </p:nvPr>
        </p:nvSpPr>
        <p:spPr>
          <a:ln/>
        </p:spPr>
        <p:txBody>
          <a:bodyPr/>
          <a:lstStyle>
            <a:lvl1pPr>
              <a:defRPr/>
            </a:lvl1pPr>
          </a:lstStyle>
          <a:p>
            <a:fld id="{69CF67A7-C636-8B46-93A4-820F0DBEEB31}" type="slidenum">
              <a:rPr lang="en-US" altLang="en-US"/>
              <a:pPr/>
              <a:t>‹#›</a:t>
            </a:fld>
            <a:endParaRPr lang="en-US" altLang="en-US"/>
          </a:p>
        </p:txBody>
      </p:sp>
    </p:spTree>
    <p:extLst>
      <p:ext uri="{BB962C8B-B14F-4D97-AF65-F5344CB8AC3E}">
        <p14:creationId xmlns:p14="http://schemas.microsoft.com/office/powerpoint/2010/main" val="3697173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8A66999-FAFD-3340-8A09-C5FD1C6C0E4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224E485-327F-B448-9435-709AE2A8CB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34BE3B1-C494-CD4A-BA3E-3042C483EBAE}"/>
              </a:ext>
            </a:extLst>
          </p:cNvPr>
          <p:cNvSpPr>
            <a:spLocks noGrp="1" noChangeArrowheads="1"/>
          </p:cNvSpPr>
          <p:nvPr>
            <p:ph type="sldNum" sz="quarter" idx="12"/>
          </p:nvPr>
        </p:nvSpPr>
        <p:spPr>
          <a:ln/>
        </p:spPr>
        <p:txBody>
          <a:bodyPr/>
          <a:lstStyle>
            <a:lvl1pPr>
              <a:defRPr/>
            </a:lvl1pPr>
          </a:lstStyle>
          <a:p>
            <a:fld id="{01F6B116-48E9-6A47-8111-43C9E2BF9D5F}" type="slidenum">
              <a:rPr lang="en-US" altLang="en-US"/>
              <a:pPr/>
              <a:t>‹#›</a:t>
            </a:fld>
            <a:endParaRPr lang="en-US" altLang="en-US"/>
          </a:p>
        </p:txBody>
      </p:sp>
    </p:spTree>
    <p:extLst>
      <p:ext uri="{BB962C8B-B14F-4D97-AF65-F5344CB8AC3E}">
        <p14:creationId xmlns:p14="http://schemas.microsoft.com/office/powerpoint/2010/main" val="4149315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DEFA61F-2121-2147-9BF3-97B212B3509A}"/>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386C749-AFB2-2B42-AA83-A9A047000C6A}"/>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136A1C5-B9A0-D843-8C9B-89BC9678CAB9}"/>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5CC2767A-B015-6842-9A72-087A23113E27}"/>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ea typeface="+mn-ea"/>
                <a:cs typeface="+mn-cs"/>
              </a:defRPr>
            </a:lvl1pPr>
          </a:lstStyle>
          <a:p>
            <a:pPr>
              <a:defRPr/>
            </a:pPr>
            <a:endParaRPr lang="en-US"/>
          </a:p>
        </p:txBody>
      </p:sp>
      <p:sp>
        <p:nvSpPr>
          <p:cNvPr id="1030" name="Rectangle 6">
            <a:extLst>
              <a:ext uri="{FF2B5EF4-FFF2-40B4-BE49-F238E27FC236}">
                <a16:creationId xmlns:a16="http://schemas.microsoft.com/office/drawing/2014/main" id="{18B8AB45-F572-4649-BC2A-FB2BB77CB9D7}"/>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2E20884-235B-C743-A42A-74655C37B09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oleObject" Target="../embeddings/oleObject4.bin"/><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5.bin"/><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fig_12_00">
            <a:extLst>
              <a:ext uri="{FF2B5EF4-FFF2-40B4-BE49-F238E27FC236}">
                <a16:creationId xmlns:a16="http://schemas.microsoft.com/office/drawing/2014/main" id="{55132465-8090-EE4F-8F86-BAA9EF17D5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0"/>
            <a:ext cx="4343400" cy="484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1">
            <a:extLst>
              <a:ext uri="{FF2B5EF4-FFF2-40B4-BE49-F238E27FC236}">
                <a16:creationId xmlns:a16="http://schemas.microsoft.com/office/drawing/2014/main" id="{BDCBFDB1-3B36-E648-8F69-B2AF881259A6}"/>
              </a:ext>
            </a:extLst>
          </p:cNvPr>
          <p:cNvSpPr>
            <a:spLocks noChangeArrowheads="1"/>
          </p:cNvSpPr>
          <p:nvPr/>
        </p:nvSpPr>
        <p:spPr bwMode="auto">
          <a:xfrm>
            <a:off x="13138" y="381000"/>
            <a:ext cx="4787462" cy="658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200" dirty="0">
                <a:latin typeface="Arial" panose="020B0604020202020204" pitchFamily="34" charset="0"/>
                <a:cs typeface="Arial" panose="020B0604020202020204" pitchFamily="34" charset="0"/>
              </a:rPr>
              <a:t>Many drugs are enzyme inhibitors.</a:t>
            </a:r>
          </a:p>
          <a:p>
            <a:endParaRPr lang="en-US" altLang="en-US" sz="2000" dirty="0">
              <a:latin typeface="Arial" panose="020B0604020202020204" pitchFamily="34" charset="0"/>
              <a:cs typeface="Arial" panose="020B0604020202020204" pitchFamily="34" charset="0"/>
            </a:endParaRPr>
          </a:p>
          <a:p>
            <a:r>
              <a:rPr lang="en-US" altLang="en-US" sz="2000" b="1" dirty="0" err="1">
                <a:latin typeface="Arial" panose="020B0604020202020204" pitchFamily="34" charset="0"/>
                <a:cs typeface="Arial" panose="020B0604020202020204" pitchFamily="34" charset="0"/>
              </a:rPr>
              <a:t>Ibuprofin</a:t>
            </a:r>
            <a:r>
              <a:rPr lang="en-US" altLang="en-US" sz="2000" dirty="0">
                <a:latin typeface="Arial" panose="020B0604020202020204" pitchFamily="34" charset="0"/>
                <a:cs typeface="Arial" panose="020B0604020202020204" pitchFamily="34" charset="0"/>
              </a:rPr>
              <a:t>: Inhibits COX-1 and COX-2</a:t>
            </a:r>
          </a:p>
          <a:p>
            <a:r>
              <a:rPr lang="en-US" altLang="en-US" sz="2000" dirty="0">
                <a:latin typeface="Arial" panose="020B0604020202020204" pitchFamily="34" charset="0"/>
                <a:cs typeface="Arial" panose="020B0604020202020204" pitchFamily="34" charset="0"/>
              </a:rPr>
              <a:t>(cyclooxygenases 1 &amp; 2) and decreases synthesis of prostaglandins, which mediate inflammation, pain, fever, and swelling. </a:t>
            </a:r>
          </a:p>
          <a:p>
            <a:endParaRPr lang="en-US" altLang="en-US" sz="2000" dirty="0">
              <a:latin typeface="Arial" panose="020B0604020202020204" pitchFamily="34" charset="0"/>
              <a:cs typeface="Arial" panose="020B0604020202020204" pitchFamily="34" charset="0"/>
            </a:endParaRPr>
          </a:p>
          <a:p>
            <a:r>
              <a:rPr lang="en-US" altLang="en-US" sz="2000" b="1" dirty="0">
                <a:latin typeface="Arial" panose="020B0604020202020204" pitchFamily="34" charset="0"/>
                <a:cs typeface="Arial" panose="020B0604020202020204" pitchFamily="34" charset="0"/>
              </a:rPr>
              <a:t>Aspirin</a:t>
            </a:r>
            <a:r>
              <a:rPr lang="en-US" altLang="en-US" sz="2000" dirty="0">
                <a:latin typeface="Arial" panose="020B0604020202020204" pitchFamily="34" charset="0"/>
                <a:cs typeface="Arial" panose="020B0604020202020204" pitchFamily="34" charset="0"/>
              </a:rPr>
              <a:t> is also COX-1,2 inhibitor. At low doses aspirin inhibits a COX involved in platelet formation.</a:t>
            </a:r>
          </a:p>
          <a:p>
            <a:endParaRPr lang="en-US" altLang="en-US" sz="2000" dirty="0">
              <a:latin typeface="Arial" panose="020B0604020202020204" pitchFamily="34" charset="0"/>
              <a:cs typeface="Arial" panose="020B0604020202020204" pitchFamily="34" charset="0"/>
            </a:endParaRPr>
          </a:p>
          <a:p>
            <a:r>
              <a:rPr lang="en-US" altLang="en-US" sz="2000" b="1" dirty="0">
                <a:latin typeface="Arial" panose="020B0604020202020204" pitchFamily="34" charset="0"/>
                <a:cs typeface="Arial" panose="020B0604020202020204" pitchFamily="34" charset="0"/>
              </a:rPr>
              <a:t>Lipitor</a:t>
            </a:r>
            <a:r>
              <a:rPr lang="en-US" altLang="en-US" sz="2000" dirty="0">
                <a:latin typeface="Arial" panose="020B0604020202020204" pitchFamily="34" charset="0"/>
                <a:cs typeface="Arial" panose="020B0604020202020204" pitchFamily="34" charset="0"/>
              </a:rPr>
              <a:t>: Inhibits a liver enzyme (HMG-CoA reductase) that is important in biosynthesis of cholesterol (&gt;$100 billion total sales since 1996).</a:t>
            </a:r>
          </a:p>
          <a:p>
            <a:endParaRPr lang="en-US" altLang="en-US" sz="2000" dirty="0">
              <a:latin typeface="Arial" panose="020B0604020202020204" pitchFamily="34" charset="0"/>
              <a:cs typeface="Arial" panose="020B0604020202020204" pitchFamily="34" charset="0"/>
            </a:endParaRPr>
          </a:p>
          <a:p>
            <a:r>
              <a:rPr lang="en-US" altLang="en-US" sz="2000" b="1" dirty="0" err="1">
                <a:latin typeface="Arial" panose="020B0604020202020204" pitchFamily="34" charset="0"/>
                <a:cs typeface="Arial" panose="020B0604020202020204" pitchFamily="34" charset="0"/>
              </a:rPr>
              <a:t>Viread</a:t>
            </a:r>
            <a:r>
              <a:rPr lang="en-US" altLang="en-US" sz="2000" dirty="0">
                <a:latin typeface="Arial" panose="020B0604020202020204" pitchFamily="34" charset="0"/>
                <a:cs typeface="Arial" panose="020B0604020202020204" pitchFamily="34" charset="0"/>
              </a:rPr>
              <a:t> &amp; </a:t>
            </a:r>
            <a:r>
              <a:rPr lang="en-US" altLang="en-US" sz="2000" b="1" dirty="0" err="1">
                <a:latin typeface="Arial" panose="020B0604020202020204" pitchFamily="34" charset="0"/>
                <a:cs typeface="Arial" panose="020B0604020202020204" pitchFamily="34" charset="0"/>
              </a:rPr>
              <a:t>Emtriva</a:t>
            </a:r>
            <a:r>
              <a:rPr lang="en-US" altLang="en-US" sz="2000" dirty="0">
                <a:latin typeface="Arial" panose="020B0604020202020204" pitchFamily="34" charset="0"/>
                <a:cs typeface="Arial" panose="020B0604020202020204" pitchFamily="34" charset="0"/>
              </a:rPr>
              <a:t>: reverse transcriptase inhibitors, anti-retrovirus (HIV).</a:t>
            </a:r>
          </a:p>
          <a:p>
            <a:endParaRPr lang="en-US" altLang="en-US" sz="2000" dirty="0">
              <a:latin typeface="Arial" panose="020B0604020202020204" pitchFamily="34" charset="0"/>
              <a:cs typeface="Arial" panose="020B0604020202020204" pitchFamily="34" charset="0"/>
            </a:endParaRPr>
          </a:p>
          <a:p>
            <a:r>
              <a:rPr lang="en-US" altLang="en-US" sz="2000" dirty="0">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CB56850D-197D-DA66-7D00-27A2CE64A87C}"/>
              </a:ext>
            </a:extLst>
          </p:cNvPr>
          <p:cNvSpPr txBox="1"/>
          <p:nvPr/>
        </p:nvSpPr>
        <p:spPr>
          <a:xfrm>
            <a:off x="4800600" y="5181600"/>
            <a:ext cx="4595648" cy="1077218"/>
          </a:xfrm>
          <a:prstGeom prst="rect">
            <a:avLst/>
          </a:prstGeom>
          <a:noFill/>
        </p:spPr>
        <p:txBody>
          <a:bodyPr wrap="square">
            <a:spAutoFit/>
          </a:bodyPr>
          <a:lstStyle/>
          <a:p>
            <a:endParaRPr lang="en-US" altLang="en-US" sz="2400" dirty="0">
              <a:latin typeface="Arial" panose="020B0604020202020204" pitchFamily="34" charset="0"/>
              <a:cs typeface="Arial" panose="020B0604020202020204" pitchFamily="34" charset="0"/>
            </a:endParaRPr>
          </a:p>
          <a:p>
            <a:r>
              <a:rPr lang="en-US" altLang="en-US" sz="2000" b="1" dirty="0">
                <a:latin typeface="Arial" panose="020B0604020202020204" pitchFamily="34" charset="0"/>
                <a:cs typeface="Arial" panose="020B0604020202020204" pitchFamily="34" charset="0"/>
              </a:rPr>
              <a:t>Saquinavir</a:t>
            </a:r>
            <a:r>
              <a:rPr lang="en-US" altLang="en-US" sz="2000" dirty="0">
                <a:latin typeface="Arial" panose="020B0604020202020204" pitchFamily="34" charset="0"/>
                <a:cs typeface="Arial" panose="020B0604020202020204" pitchFamily="34" charset="0"/>
              </a:rPr>
              <a:t>: protease inhibitor, anti-retrovirus (HIV).</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975087CA-87FA-4C49-B775-6126C6FFF64C}"/>
              </a:ext>
            </a:extLst>
          </p:cNvPr>
          <p:cNvSpPr>
            <a:spLocks noGrp="1"/>
          </p:cNvSpPr>
          <p:nvPr>
            <p:ph type="title"/>
          </p:nvPr>
        </p:nvSpPr>
        <p:spPr>
          <a:xfrm>
            <a:off x="457200" y="457200"/>
            <a:ext cx="7772400" cy="1143000"/>
          </a:xfrm>
        </p:spPr>
        <p:txBody>
          <a:bodyPr/>
          <a:lstStyle/>
          <a:p>
            <a:pPr eaLnBrk="1" hangingPunct="1"/>
            <a:r>
              <a:rPr lang="en-US" altLang="en-US" b="1">
                <a:ea typeface="ＭＳ Ｐゴシック" panose="020B0600070205080204" pitchFamily="34" charset="-128"/>
              </a:rPr>
              <a:t>General Observations</a:t>
            </a:r>
          </a:p>
        </p:txBody>
      </p:sp>
      <p:sp>
        <p:nvSpPr>
          <p:cNvPr id="31746" name="Content Placeholder 2">
            <a:extLst>
              <a:ext uri="{FF2B5EF4-FFF2-40B4-BE49-F238E27FC236}">
                <a16:creationId xmlns:a16="http://schemas.microsoft.com/office/drawing/2014/main" id="{18664B30-5ECC-8742-BF13-D9EC4443343C}"/>
              </a:ext>
            </a:extLst>
          </p:cNvPr>
          <p:cNvSpPr>
            <a:spLocks noGrp="1"/>
          </p:cNvSpPr>
          <p:nvPr>
            <p:ph idx="1"/>
          </p:nvPr>
        </p:nvSpPr>
        <p:spPr>
          <a:xfrm>
            <a:off x="381000" y="1447800"/>
            <a:ext cx="8458200" cy="4114800"/>
          </a:xfrm>
        </p:spPr>
        <p:txBody>
          <a:bodyPr/>
          <a:lstStyle/>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Enzymes exert their influence at very low concentrations [enzyme] = ~ </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nM.</a:t>
            </a:r>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The initial rate [initial velocity, i.e., </a:t>
            </a:r>
            <a:r>
              <a:rPr lang="en-US" altLang="en-US" dirty="0">
                <a:latin typeface="Arial" panose="020B0604020202020204" pitchFamily="34" charset="0"/>
                <a:ea typeface="ＭＳ Ｐゴシック" panose="020B0600070205080204" pitchFamily="34" charset="-128"/>
              </a:rPr>
              <a:t>initial d[P]/dt)]</a:t>
            </a:r>
            <a:r>
              <a:rPr lang="en-US" altLang="en-US" dirty="0">
                <a:latin typeface="Arial" panose="020B0604020202020204" pitchFamily="34" charset="0"/>
                <a:ea typeface="ＭＳ Ｐゴシック" panose="020B0600070205080204" pitchFamily="34" charset="-128"/>
                <a:cs typeface="Arial" panose="020B0604020202020204" pitchFamily="34" charset="0"/>
              </a:rPr>
              <a:t> is linear with [enzyme].</a:t>
            </a:r>
          </a:p>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The initial velocity increases with [substrate] at low [substrate].</a:t>
            </a:r>
          </a:p>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Saturation: the initial velocity approaches a maximum at high [substrate].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figure 6-10">
            <a:extLst>
              <a:ext uri="{FF2B5EF4-FFF2-40B4-BE49-F238E27FC236}">
                <a16:creationId xmlns:a16="http://schemas.microsoft.com/office/drawing/2014/main" id="{BE4BF441-0BFF-FC4F-9E94-199F632809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37" y="1525588"/>
            <a:ext cx="6486525" cy="533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TextBox 2">
            <a:extLst>
              <a:ext uri="{FF2B5EF4-FFF2-40B4-BE49-F238E27FC236}">
                <a16:creationId xmlns:a16="http://schemas.microsoft.com/office/drawing/2014/main" id="{C3ED7904-72E9-D546-B8A2-2E18EB8E75FE}"/>
              </a:ext>
            </a:extLst>
          </p:cNvPr>
          <p:cNvSpPr txBox="1">
            <a:spLocks noChangeArrowheads="1"/>
          </p:cNvSpPr>
          <p:nvPr/>
        </p:nvSpPr>
        <p:spPr bwMode="auto">
          <a:xfrm>
            <a:off x="1676400" y="1981200"/>
            <a:ext cx="2014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Initial velocity</a:t>
            </a:r>
          </a:p>
        </p:txBody>
      </p:sp>
      <p:cxnSp>
        <p:nvCxnSpPr>
          <p:cNvPr id="33795" name="Straight Arrow Connector 4">
            <a:extLst>
              <a:ext uri="{FF2B5EF4-FFF2-40B4-BE49-F238E27FC236}">
                <a16:creationId xmlns:a16="http://schemas.microsoft.com/office/drawing/2014/main" id="{BFA32B79-07AF-374C-BF80-40D6AD686089}"/>
              </a:ext>
            </a:extLst>
          </p:cNvPr>
          <p:cNvCxnSpPr>
            <a:cxnSpLocks noChangeShapeType="1"/>
          </p:cNvCxnSpPr>
          <p:nvPr/>
        </p:nvCxnSpPr>
        <p:spPr bwMode="auto">
          <a:xfrm rot="16200000" flipH="1">
            <a:off x="2552700" y="2705100"/>
            <a:ext cx="990600"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3796" name="Straight Arrow Connector 5">
            <a:extLst>
              <a:ext uri="{FF2B5EF4-FFF2-40B4-BE49-F238E27FC236}">
                <a16:creationId xmlns:a16="http://schemas.microsoft.com/office/drawing/2014/main" id="{B7219B4F-DCC4-8540-AE26-95989C007B83}"/>
              </a:ext>
            </a:extLst>
          </p:cNvPr>
          <p:cNvCxnSpPr>
            <a:cxnSpLocks noChangeShapeType="1"/>
          </p:cNvCxnSpPr>
          <p:nvPr/>
        </p:nvCxnSpPr>
        <p:spPr bwMode="auto">
          <a:xfrm rot="16200000" flipH="1">
            <a:off x="3238500" y="2476500"/>
            <a:ext cx="990600" cy="7620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3797" name="Straight Arrow Connector 7">
            <a:extLst>
              <a:ext uri="{FF2B5EF4-FFF2-40B4-BE49-F238E27FC236}">
                <a16:creationId xmlns:a16="http://schemas.microsoft.com/office/drawing/2014/main" id="{B9DBF0B3-8D66-ED4E-8178-1709954A5425}"/>
              </a:ext>
            </a:extLst>
          </p:cNvPr>
          <p:cNvCxnSpPr>
            <a:cxnSpLocks noChangeShapeType="1"/>
          </p:cNvCxnSpPr>
          <p:nvPr/>
        </p:nvCxnSpPr>
        <p:spPr bwMode="auto">
          <a:xfrm rot="16200000" flipH="1">
            <a:off x="1447800" y="3352800"/>
            <a:ext cx="2438400" cy="609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3798" name="TextBox 6">
            <a:extLst>
              <a:ext uri="{FF2B5EF4-FFF2-40B4-BE49-F238E27FC236}">
                <a16:creationId xmlns:a16="http://schemas.microsoft.com/office/drawing/2014/main" id="{28B2A318-F95B-7A4E-B356-47E39F5EBA19}"/>
              </a:ext>
            </a:extLst>
          </p:cNvPr>
          <p:cNvSpPr txBox="1">
            <a:spLocks noChangeArrowheads="1"/>
          </p:cNvSpPr>
          <p:nvPr/>
        </p:nvSpPr>
        <p:spPr bwMode="auto">
          <a:xfrm>
            <a:off x="266701" y="429679"/>
            <a:ext cx="8305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dirty="0">
                <a:latin typeface="Arial" panose="020B0604020202020204" pitchFamily="34" charset="0"/>
                <a:cs typeface="Arial" panose="020B0604020202020204" pitchFamily="34" charset="0"/>
              </a:rPr>
              <a:t>The initial velocity </a:t>
            </a:r>
            <a:r>
              <a:rPr lang="en-US" altLang="en-US" dirty="0">
                <a:latin typeface="Arial" panose="020B0604020202020204" pitchFamily="34" charset="0"/>
                <a:ea typeface="ＭＳ Ｐゴシック" panose="020B0600070205080204" pitchFamily="34" charset="-128"/>
              </a:rPr>
              <a:t>(initial d[P]/dt) </a:t>
            </a:r>
          </a:p>
          <a:p>
            <a:r>
              <a:rPr lang="en-US" altLang="en-US" dirty="0">
                <a:latin typeface="Arial" panose="020B0604020202020204" pitchFamily="34" charset="0"/>
                <a:cs typeface="Arial" panose="020B0604020202020204" pitchFamily="34" charset="0"/>
              </a:rPr>
              <a:t>increases with [S] at low [S].</a:t>
            </a:r>
          </a:p>
          <a:p>
            <a:endParaRPr lang="en-US" altLang="en-US" dirty="0">
              <a:cs typeface="Arial" panose="020B0604020202020204" pitchFamily="34" charset="0"/>
            </a:endParaRPr>
          </a:p>
        </p:txBody>
      </p:sp>
      <p:sp>
        <p:nvSpPr>
          <p:cNvPr id="8" name="Rectangle 2">
            <a:extLst>
              <a:ext uri="{FF2B5EF4-FFF2-40B4-BE49-F238E27FC236}">
                <a16:creationId xmlns:a16="http://schemas.microsoft.com/office/drawing/2014/main" id="{509AE7B9-FFCC-4E4E-A2FC-99893568CFF0}"/>
              </a:ext>
            </a:extLst>
          </p:cNvPr>
          <p:cNvSpPr txBox="1">
            <a:spLocks noChangeArrowheads="1"/>
          </p:cNvSpPr>
          <p:nvPr/>
        </p:nvSpPr>
        <p:spPr bwMode="auto">
          <a:xfrm>
            <a:off x="4724400" y="-152400"/>
            <a:ext cx="5029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eaLnBrk="1" hangingPunct="1">
              <a:defRPr/>
            </a:pPr>
            <a:r>
              <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Enzyme Kinetics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figure 6-11">
            <a:extLst>
              <a:ext uri="{FF2B5EF4-FFF2-40B4-BE49-F238E27FC236}">
                <a16:creationId xmlns:a16="http://schemas.microsoft.com/office/drawing/2014/main" id="{D7BE69F7-BB28-5A42-98AA-A4EFE0392D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0"/>
            <a:ext cx="563403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Rectangle 3">
            <a:extLst>
              <a:ext uri="{FF2B5EF4-FFF2-40B4-BE49-F238E27FC236}">
                <a16:creationId xmlns:a16="http://schemas.microsoft.com/office/drawing/2014/main" id="{D111F58C-AD12-BA4B-A5C8-9A99BD65FB0E}"/>
              </a:ext>
            </a:extLst>
          </p:cNvPr>
          <p:cNvSpPr>
            <a:spLocks noChangeArrowheads="1"/>
          </p:cNvSpPr>
          <p:nvPr/>
        </p:nvSpPr>
        <p:spPr bwMode="auto">
          <a:xfrm>
            <a:off x="5791200" y="838200"/>
            <a:ext cx="33528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dirty="0">
                <a:latin typeface="Arial" panose="020B0604020202020204" pitchFamily="34" charset="0"/>
                <a:cs typeface="Arial" panose="020B0604020202020204" pitchFamily="34" charset="0"/>
              </a:rPr>
              <a:t>Saturation: The initial reaction velocity approaches a maximum (V</a:t>
            </a:r>
            <a:r>
              <a:rPr lang="en-US" altLang="en-US" baseline="-25000" dirty="0">
                <a:latin typeface="Arial" panose="020B0604020202020204" pitchFamily="34" charset="0"/>
                <a:cs typeface="Arial" panose="020B0604020202020204" pitchFamily="34" charset="0"/>
              </a:rPr>
              <a:t>max</a:t>
            </a:r>
            <a:r>
              <a:rPr lang="en-US" altLang="en-US" dirty="0">
                <a:latin typeface="Arial" panose="020B0604020202020204" pitchFamily="34" charset="0"/>
                <a:cs typeface="Arial" panose="020B0604020202020204" pitchFamily="34" charset="0"/>
              </a:rPr>
              <a:t>) at high [S]</a:t>
            </a:r>
          </a:p>
          <a:p>
            <a:r>
              <a:rPr lang="en-US" altLang="en-US" dirty="0">
                <a:latin typeface="Arial" panose="020B0604020202020204" pitchFamily="34" charset="0"/>
                <a:cs typeface="Arial" panose="020B0604020202020204" pitchFamily="34" charset="0"/>
              </a:rPr>
              <a:t>i.e., the reaction order is zero order at high [S].</a:t>
            </a:r>
          </a:p>
        </p:txBody>
      </p:sp>
      <p:sp>
        <p:nvSpPr>
          <p:cNvPr id="35843" name="TextBox 5">
            <a:extLst>
              <a:ext uri="{FF2B5EF4-FFF2-40B4-BE49-F238E27FC236}">
                <a16:creationId xmlns:a16="http://schemas.microsoft.com/office/drawing/2014/main" id="{490281ED-FE31-CF40-8FC6-4C8594E70480}"/>
              </a:ext>
            </a:extLst>
          </p:cNvPr>
          <p:cNvSpPr txBox="1">
            <a:spLocks noChangeArrowheads="1"/>
          </p:cNvSpPr>
          <p:nvPr/>
        </p:nvSpPr>
        <p:spPr bwMode="auto">
          <a:xfrm>
            <a:off x="381000" y="533400"/>
            <a:ext cx="4876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dirty="0">
                <a:latin typeface="Arial" panose="020B0604020202020204" pitchFamily="34" charset="0"/>
                <a:cs typeface="Arial" panose="020B0604020202020204" pitchFamily="34" charset="0"/>
              </a:rPr>
              <a:t>The initial velocity increases with [S] at low [S].</a:t>
            </a:r>
          </a:p>
          <a:p>
            <a:r>
              <a:rPr lang="en-US" altLang="en-US" dirty="0">
                <a:latin typeface="Arial" panose="020B0604020202020204" pitchFamily="34" charset="0"/>
                <a:cs typeface="Arial" panose="020B0604020202020204" pitchFamily="34" charset="0"/>
              </a:rPr>
              <a:t>(velocity =d[P]/dt, P=product)</a:t>
            </a:r>
          </a:p>
          <a:p>
            <a:endParaRPr lang="en-US" altLang="en-US" dirty="0">
              <a:cs typeface="Arial" panose="020B0604020202020204" pitchFamily="34" charset="0"/>
            </a:endParaRPr>
          </a:p>
        </p:txBody>
      </p:sp>
      <p:cxnSp>
        <p:nvCxnSpPr>
          <p:cNvPr id="35844" name="Straight Arrow Connector 7">
            <a:extLst>
              <a:ext uri="{FF2B5EF4-FFF2-40B4-BE49-F238E27FC236}">
                <a16:creationId xmlns:a16="http://schemas.microsoft.com/office/drawing/2014/main" id="{F0B37E5E-7E3F-7941-AB38-1DB549D8BEED}"/>
              </a:ext>
            </a:extLst>
          </p:cNvPr>
          <p:cNvCxnSpPr>
            <a:cxnSpLocks noChangeShapeType="1"/>
          </p:cNvCxnSpPr>
          <p:nvPr/>
        </p:nvCxnSpPr>
        <p:spPr bwMode="auto">
          <a:xfrm rot="5400000">
            <a:off x="-685800" y="3276600"/>
            <a:ext cx="2971800" cy="76200"/>
          </a:xfrm>
          <a:prstGeom prst="straightConnector1">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5845" name="Straight Arrow Connector 9">
            <a:extLst>
              <a:ext uri="{FF2B5EF4-FFF2-40B4-BE49-F238E27FC236}">
                <a16:creationId xmlns:a16="http://schemas.microsoft.com/office/drawing/2014/main" id="{8ECD3C6D-F9E6-CC40-82B3-362CF253926F}"/>
              </a:ext>
            </a:extLst>
          </p:cNvPr>
          <p:cNvCxnSpPr>
            <a:cxnSpLocks noChangeShapeType="1"/>
          </p:cNvCxnSpPr>
          <p:nvPr/>
        </p:nvCxnSpPr>
        <p:spPr bwMode="auto">
          <a:xfrm flipH="1">
            <a:off x="5410200" y="1143000"/>
            <a:ext cx="381000" cy="1634192"/>
          </a:xfrm>
          <a:prstGeom prst="straightConnector1">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cxnSp>
      <p:sp>
        <p:nvSpPr>
          <p:cNvPr id="7" name="Rectangle 2">
            <a:extLst>
              <a:ext uri="{FF2B5EF4-FFF2-40B4-BE49-F238E27FC236}">
                <a16:creationId xmlns:a16="http://schemas.microsoft.com/office/drawing/2014/main" id="{E19CB27D-2705-C442-B128-C460633BD58B}"/>
              </a:ext>
            </a:extLst>
          </p:cNvPr>
          <p:cNvSpPr txBox="1">
            <a:spLocks noChangeArrowheads="1"/>
          </p:cNvSpPr>
          <p:nvPr/>
        </p:nvSpPr>
        <p:spPr bwMode="auto">
          <a:xfrm>
            <a:off x="4724400" y="-152400"/>
            <a:ext cx="5029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eaLnBrk="1" hangingPunct="1">
              <a:defRPr/>
            </a:pPr>
            <a:r>
              <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Enzyme Kinetics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4EB533EE-EF8A-FA42-B656-2D566B381346}"/>
              </a:ext>
            </a:extLst>
          </p:cNvPr>
          <p:cNvSpPr>
            <a:spLocks noGrp="1" noChangeArrowheads="1"/>
          </p:cNvSpPr>
          <p:nvPr>
            <p:ph type="title"/>
          </p:nvPr>
        </p:nvSpPr>
        <p:spPr>
          <a:xfrm>
            <a:off x="762000" y="304800"/>
            <a:ext cx="7772400" cy="11430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defRPr/>
            </a:pPr>
            <a:r>
              <a:rPr lang="en-US" sz="36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Equations describing Enzyme Kinetics</a:t>
            </a:r>
          </a:p>
        </p:txBody>
      </p:sp>
      <p:sp>
        <p:nvSpPr>
          <p:cNvPr id="37890" name="Rectangle 3">
            <a:extLst>
              <a:ext uri="{FF2B5EF4-FFF2-40B4-BE49-F238E27FC236}">
                <a16:creationId xmlns:a16="http://schemas.microsoft.com/office/drawing/2014/main" id="{10F8C31E-430A-4D47-9EEC-C4014D23D727}"/>
              </a:ext>
            </a:extLst>
          </p:cNvPr>
          <p:cNvSpPr>
            <a:spLocks noGrp="1" noChangeArrowheads="1"/>
          </p:cNvSpPr>
          <p:nvPr>
            <p:ph type="body" idx="1"/>
          </p:nvPr>
        </p:nvSpPr>
        <p:spPr>
          <a:xfrm>
            <a:off x="609600" y="2133600"/>
            <a:ext cx="7772400" cy="4114800"/>
          </a:xfrm>
        </p:spPr>
        <p:txBody>
          <a:bodyPr/>
          <a:lstStyle/>
          <a:p>
            <a:pPr eaLnBrk="1" hangingPunct="1"/>
            <a:r>
              <a:rPr lang="en-US" altLang="en-US" dirty="0">
                <a:latin typeface="Arial" panose="020B0604020202020204" pitchFamily="34" charset="0"/>
                <a:ea typeface="ＭＳ Ｐゴシック" panose="020B0600070205080204" pitchFamily="34" charset="-128"/>
              </a:rPr>
              <a:t>Start with a mechanistic model</a:t>
            </a:r>
          </a:p>
          <a:p>
            <a:pPr eaLnBrk="1" hangingPunct="1"/>
            <a:r>
              <a:rPr lang="en-US" altLang="en-US" dirty="0">
                <a:latin typeface="Arial" panose="020B0604020202020204" pitchFamily="34" charset="0"/>
                <a:ea typeface="ＭＳ Ｐゴシック" panose="020B0600070205080204" pitchFamily="34" charset="-128"/>
              </a:rPr>
              <a:t>Identify constraints and assumptions</a:t>
            </a:r>
          </a:p>
          <a:p>
            <a:pPr eaLnBrk="1" hangingPunct="1"/>
            <a:r>
              <a:rPr lang="en-US" altLang="en-US" dirty="0">
                <a:latin typeface="Arial" panose="020B0604020202020204" pitchFamily="34" charset="0"/>
                <a:ea typeface="ＭＳ Ｐゴシック" panose="020B0600070205080204" pitchFamily="34" charset="-128"/>
              </a:rPr>
              <a:t>Do the algebra ...</a:t>
            </a:r>
          </a:p>
          <a:p>
            <a:pPr eaLnBrk="1" hangingPunct="1"/>
            <a:r>
              <a:rPr lang="en-US" altLang="en-US" dirty="0">
                <a:latin typeface="Arial" panose="020B0604020202020204" pitchFamily="34" charset="0"/>
                <a:ea typeface="ＭＳ Ｐゴシック" panose="020B0600070205080204" pitchFamily="34" charset="-128"/>
              </a:rPr>
              <a:t>Solve for velocity (d[P]/dt)</a:t>
            </a:r>
          </a:p>
          <a:p>
            <a:pPr eaLnBrk="1" hangingPunct="1">
              <a:buFontTx/>
              <a:buNone/>
            </a:pPr>
            <a:endParaRPr lang="en-US" altLang="en-US" dirty="0">
              <a:ea typeface="ＭＳ Ｐゴシック" panose="020B0600070205080204" pitchFamily="34"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D9C44F2E-4367-E442-950A-14F7FB2567CE}"/>
              </a:ext>
            </a:extLst>
          </p:cNvPr>
          <p:cNvSpPr>
            <a:spLocks noGrp="1"/>
          </p:cNvSpPr>
          <p:nvPr>
            <p:ph type="title"/>
          </p:nvPr>
        </p:nvSpPr>
        <p:spPr>
          <a:xfrm>
            <a:off x="685800" y="304800"/>
            <a:ext cx="7772400" cy="11430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defRPr/>
            </a:pPr>
            <a:r>
              <a:rPr lang="en-US"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pic>
        <p:nvPicPr>
          <p:cNvPr id="39938" name="Picture 4">
            <a:extLst>
              <a:ext uri="{FF2B5EF4-FFF2-40B4-BE49-F238E27FC236}">
                <a16:creationId xmlns:a16="http://schemas.microsoft.com/office/drawing/2014/main" id="{650F0FD0-0076-4941-8EC4-EBA59317DA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1676400"/>
            <a:ext cx="30734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5">
            <a:extLst>
              <a:ext uri="{FF2B5EF4-FFF2-40B4-BE49-F238E27FC236}">
                <a16:creationId xmlns:a16="http://schemas.microsoft.com/office/drawing/2014/main" id="{2CDEF40E-657D-D544-9F1B-3A8DE8E5BD5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743200"/>
            <a:ext cx="30607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 Box 4">
            <a:extLst>
              <a:ext uri="{FF2B5EF4-FFF2-40B4-BE49-F238E27FC236}">
                <a16:creationId xmlns:a16="http://schemas.microsoft.com/office/drawing/2014/main" id="{99C58059-26F1-FB44-A5A4-61DC5AFA085B}"/>
              </a:ext>
            </a:extLst>
          </p:cNvPr>
          <p:cNvSpPr txBox="1">
            <a:spLocks noChangeArrowheads="1"/>
          </p:cNvSpPr>
          <p:nvPr/>
        </p:nvSpPr>
        <p:spPr bwMode="auto">
          <a:xfrm>
            <a:off x="3962400" y="1828800"/>
            <a:ext cx="5334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800">
                <a:latin typeface="Arial" panose="020B0604020202020204" pitchFamily="34" charset="0"/>
              </a:rPr>
              <a:t>Simplest enzyme mechanism</a:t>
            </a:r>
            <a:endParaRPr lang="en-US" altLang="en-US" sz="2800">
              <a:latin typeface="Arial" panose="020B0604020202020204" pitchFamily="34" charset="0"/>
              <a:sym typeface="Symbol" pitchFamily="2" charset="2"/>
            </a:endParaRPr>
          </a:p>
          <a:p>
            <a:r>
              <a:rPr lang="en-US" altLang="en-US" sz="2800">
                <a:latin typeface="Arial" panose="020B0604020202020204" pitchFamily="34" charset="0"/>
                <a:sym typeface="Symbol" pitchFamily="2" charset="2"/>
              </a:rPr>
              <a:t>	</a:t>
            </a:r>
          </a:p>
          <a:p>
            <a:pPr>
              <a:buFontTx/>
              <a:buChar char="-"/>
            </a:pPr>
            <a:r>
              <a:rPr lang="en-US" altLang="en-US" sz="2800">
                <a:latin typeface="Arial" panose="020B0604020202020204" pitchFamily="34" charset="0"/>
                <a:sym typeface="Symbol" pitchFamily="2" charset="2"/>
              </a:rPr>
              <a:t> One reactant (S)</a:t>
            </a:r>
          </a:p>
          <a:p>
            <a:pPr>
              <a:buFontTx/>
              <a:buChar char="-"/>
            </a:pPr>
            <a:r>
              <a:rPr lang="en-US" altLang="en-US" sz="2800">
                <a:latin typeface="Arial" panose="020B0604020202020204" pitchFamily="34" charset="0"/>
                <a:sym typeface="Symbol" pitchFamily="2" charset="2"/>
              </a:rPr>
              <a:t> One intermediate (ES)</a:t>
            </a:r>
          </a:p>
          <a:p>
            <a:pPr>
              <a:buFontTx/>
              <a:buChar char="-"/>
            </a:pPr>
            <a:r>
              <a:rPr lang="en-US" altLang="en-US" sz="2800">
                <a:latin typeface="Arial" panose="020B0604020202020204" pitchFamily="34" charset="0"/>
                <a:sym typeface="Symbol" pitchFamily="2" charset="2"/>
              </a:rPr>
              <a:t> One product (P)</a:t>
            </a:r>
            <a:endParaRPr lang="en-US" altLang="en-US" sz="2800">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FC5B716F-5C05-E144-81E9-0F4E6B6C7F74}"/>
              </a:ext>
            </a:extLst>
          </p:cNvPr>
          <p:cNvSpPr>
            <a:spLocks noGrp="1"/>
          </p:cNvSpPr>
          <p:nvPr>
            <p:ph type="title"/>
          </p:nvPr>
        </p:nvSpPr>
        <p:spPr>
          <a:xfrm>
            <a:off x="21931" y="-5638"/>
            <a:ext cx="4854869" cy="386638"/>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pic>
        <p:nvPicPr>
          <p:cNvPr id="41986" name="Picture 4">
            <a:extLst>
              <a:ext uri="{FF2B5EF4-FFF2-40B4-BE49-F238E27FC236}">
                <a16:creationId xmlns:a16="http://schemas.microsoft.com/office/drawing/2014/main" id="{9F10B4D2-B496-3F48-AD61-65717EAD60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1676400"/>
            <a:ext cx="30734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5">
            <a:extLst>
              <a:ext uri="{FF2B5EF4-FFF2-40B4-BE49-F238E27FC236}">
                <a16:creationId xmlns:a16="http://schemas.microsoft.com/office/drawing/2014/main" id="{CBD6EF71-E9DF-9442-8DDF-406754F5475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743200"/>
            <a:ext cx="30607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6">
            <a:extLst>
              <a:ext uri="{FF2B5EF4-FFF2-40B4-BE49-F238E27FC236}">
                <a16:creationId xmlns:a16="http://schemas.microsoft.com/office/drawing/2014/main" id="{8CE680C2-F8E0-2C45-94B1-1B1F5F125229}"/>
              </a:ext>
            </a:extLst>
          </p:cNvPr>
          <p:cNvSpPr>
            <a:spLocks noChangeArrowheads="1"/>
          </p:cNvSpPr>
          <p:nvPr/>
        </p:nvSpPr>
        <p:spPr bwMode="auto">
          <a:xfrm>
            <a:off x="3581400" y="381000"/>
            <a:ext cx="52578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buFont typeface="Arial" panose="020B0604020202020204" pitchFamily="34" charset="0"/>
              <a:buAutoNum type="arabicPeriod"/>
            </a:pPr>
            <a:r>
              <a:rPr lang="en-US" altLang="en-US" dirty="0">
                <a:latin typeface="Arial" panose="020B0604020202020204" pitchFamily="34" charset="0"/>
                <a:cs typeface="Arial" panose="020B0604020202020204" pitchFamily="34" charset="0"/>
              </a:rPr>
              <a:t>First step: The enzyme (E) and the substrate (S) reversibly and quickly form a non-covalent ES complex (Michaelis Complex).</a:t>
            </a:r>
          </a:p>
          <a:p>
            <a:pPr>
              <a:buFont typeface="Arial" panose="020B0604020202020204" pitchFamily="34" charset="0"/>
              <a:buAutoNum type="arabicPeriod"/>
            </a:pPr>
            <a:r>
              <a:rPr lang="en-US" altLang="en-US" dirty="0">
                <a:latin typeface="Arial" panose="020B0604020202020204" pitchFamily="34" charset="0"/>
                <a:cs typeface="Arial" panose="020B0604020202020204" pitchFamily="34" charset="0"/>
              </a:rPr>
              <a:t>Second step: The ES complex undergoes a chemical transformation and dissociates to give product (P) and enzyme (E).</a:t>
            </a:r>
          </a:p>
          <a:p>
            <a:pPr>
              <a:buFont typeface="Arial" panose="020B0604020202020204" pitchFamily="34" charset="0"/>
              <a:buAutoNum type="arabicPeriod"/>
            </a:pPr>
            <a:r>
              <a:rPr lang="en-US" altLang="en-US" dirty="0">
                <a:latin typeface="Arial" panose="020B0604020202020204" pitchFamily="34" charset="0"/>
                <a:cs typeface="Arial" panose="020B0604020202020204" pitchFamily="34" charset="0"/>
              </a:rPr>
              <a:t>v=k</a:t>
            </a:r>
            <a:r>
              <a:rPr lang="en-US" altLang="en-US" baseline="-25000" dirty="0">
                <a:latin typeface="Arial" panose="020B0604020202020204" pitchFamily="34" charset="0"/>
                <a:cs typeface="Arial" panose="020B0604020202020204" pitchFamily="34" charset="0"/>
              </a:rPr>
              <a:t>2</a:t>
            </a:r>
            <a:r>
              <a:rPr lang="en-US" altLang="en-US" dirty="0">
                <a:latin typeface="Arial" panose="020B0604020202020204" pitchFamily="34" charset="0"/>
                <a:cs typeface="Arial" panose="020B0604020202020204" pitchFamily="34" charset="0"/>
              </a:rPr>
              <a:t>[ES]</a:t>
            </a:r>
          </a:p>
          <a:p>
            <a:pPr>
              <a:buFont typeface="Arial" panose="020B0604020202020204" pitchFamily="34" charset="0"/>
              <a:buAutoNum type="arabicPeriod"/>
            </a:pPr>
            <a:r>
              <a:rPr lang="en-US" altLang="en-US" dirty="0">
                <a:latin typeface="Arial" panose="020B0604020202020204" pitchFamily="34" charset="0"/>
                <a:cs typeface="Arial" panose="020B0604020202020204" pitchFamily="34" charset="0"/>
              </a:rPr>
              <a:t>Many enzymatic reactions follow Michaelis–Menten kinetics, even though enzyme mechanisms are always more complicated than the Michaelis–Menten model.</a:t>
            </a:r>
          </a:p>
          <a:p>
            <a:pPr>
              <a:buFont typeface="Arial" panose="020B0604020202020204" pitchFamily="34" charset="0"/>
              <a:buAutoNum type="arabicPeriod"/>
            </a:pPr>
            <a:r>
              <a:rPr lang="en-US" altLang="en-US" dirty="0">
                <a:latin typeface="Arial" panose="020B0604020202020204" pitchFamily="34" charset="0"/>
                <a:cs typeface="Arial" panose="020B0604020202020204" pitchFamily="34" charset="0"/>
              </a:rPr>
              <a:t>For real enzymatic reactions use </a:t>
            </a:r>
            <a:r>
              <a:rPr lang="en-US" altLang="en-US" dirty="0" err="1">
                <a:latin typeface="Arial" panose="020B0604020202020204" pitchFamily="34" charset="0"/>
                <a:cs typeface="Arial" panose="020B0604020202020204" pitchFamily="34" charset="0"/>
              </a:rPr>
              <a:t>k</a:t>
            </a:r>
            <a:r>
              <a:rPr lang="en-US" altLang="en-US" baseline="-25000" dirty="0" err="1">
                <a:latin typeface="Arial" panose="020B0604020202020204" pitchFamily="34" charset="0"/>
                <a:cs typeface="Arial" panose="020B0604020202020204" pitchFamily="34" charset="0"/>
              </a:rPr>
              <a:t>cat</a:t>
            </a:r>
            <a:r>
              <a:rPr lang="en-US" altLang="en-US" dirty="0">
                <a:latin typeface="Arial" panose="020B0604020202020204" pitchFamily="34" charset="0"/>
                <a:cs typeface="Arial" panose="020B0604020202020204" pitchFamily="34" charset="0"/>
              </a:rPr>
              <a:t> instead of k</a:t>
            </a:r>
            <a:r>
              <a:rPr lang="en-US" altLang="en-US" baseline="-25000" dirty="0">
                <a:latin typeface="Arial" panose="020B0604020202020204" pitchFamily="34" charset="0"/>
                <a:cs typeface="Arial" panose="020B0604020202020204" pitchFamily="34" charset="0"/>
              </a:rPr>
              <a:t>2</a:t>
            </a:r>
            <a:r>
              <a:rPr lang="en-US" altLang="en-US" baseline="30000" dirty="0">
                <a:latin typeface="Arial" panose="020B0604020202020204" pitchFamily="34" charset="0"/>
                <a:cs typeface="Arial" panose="020B0604020202020204" pitchFamily="34" charset="0"/>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E4D02CF2-4CAC-BF43-9148-F69D792668A8}"/>
              </a:ext>
            </a:extLst>
          </p:cNvPr>
          <p:cNvSpPr>
            <a:spLocks noGrp="1" noChangeArrowheads="1"/>
          </p:cNvSpPr>
          <p:nvPr>
            <p:ph type="title"/>
          </p:nvPr>
        </p:nvSpPr>
        <p:spPr>
          <a:xfrm>
            <a:off x="685800" y="762000"/>
            <a:ext cx="8001000" cy="990600"/>
          </a:xfrm>
        </p:spPr>
        <p:txBody>
          <a:bodyPr/>
          <a:lstStyle/>
          <a:p>
            <a:pPr eaLnBrk="1" hangingPunct="1"/>
            <a:r>
              <a:rPr lang="en-US" altLang="en-US" sz="3600">
                <a:latin typeface="Arial" panose="020B0604020202020204" pitchFamily="34" charset="0"/>
                <a:ea typeface="ＭＳ Ｐゴシック" panose="020B0600070205080204" pitchFamily="34" charset="-128"/>
                <a:cs typeface="Arial" panose="020B0604020202020204" pitchFamily="34" charset="0"/>
              </a:rPr>
              <a:t>The Enzyme-Substrate Complex (ES) </a:t>
            </a:r>
          </a:p>
        </p:txBody>
      </p:sp>
      <p:sp>
        <p:nvSpPr>
          <p:cNvPr id="145412" name="Rectangle 3">
            <a:extLst>
              <a:ext uri="{FF2B5EF4-FFF2-40B4-BE49-F238E27FC236}">
                <a16:creationId xmlns:a16="http://schemas.microsoft.com/office/drawing/2014/main" id="{EC6313C8-4FAC-AD47-878A-C3EED699E896}"/>
              </a:ext>
            </a:extLst>
          </p:cNvPr>
          <p:cNvSpPr>
            <a:spLocks noGrp="1" noChangeArrowheads="1"/>
          </p:cNvSpPr>
          <p:nvPr>
            <p:ph type="body" idx="1"/>
          </p:nvPr>
        </p:nvSpPr>
        <p:spPr>
          <a:xfrm>
            <a:off x="533400" y="2133600"/>
            <a:ext cx="8458200" cy="1524000"/>
          </a:xfrm>
        </p:spPr>
        <p:txBody>
          <a:bodyPr/>
          <a:lstStyle/>
          <a:p>
            <a:pPr eaLnBrk="1" hangingPunct="1">
              <a:defRPr/>
            </a:pPr>
            <a:r>
              <a:rPr lang="en-US" sz="2800" dirty="0">
                <a:latin typeface="Arial" charset="0"/>
                <a:ea typeface="+mn-ea"/>
                <a:cs typeface="+mn-cs"/>
              </a:rPr>
              <a:t>The enzyme binds non-covalently to the substrate 	to form a non-covalent ES complex</a:t>
            </a:r>
          </a:p>
          <a:p>
            <a:pPr lvl="1" eaLnBrk="1" hangingPunct="1">
              <a:defRPr/>
            </a:pPr>
            <a:r>
              <a:rPr lang="en-US" dirty="0">
                <a:solidFill>
                  <a:srgbClr val="000000"/>
                </a:solidFill>
                <a:latin typeface="Arial" charset="0"/>
              </a:rPr>
              <a:t>the ES complex is known as the </a:t>
            </a:r>
            <a:r>
              <a:rPr lang="en-US" dirty="0" err="1">
                <a:solidFill>
                  <a:srgbClr val="000000"/>
                </a:solidFill>
                <a:latin typeface="Arial" charset="0"/>
              </a:rPr>
              <a:t>Michaelis</a:t>
            </a:r>
            <a:r>
              <a:rPr lang="en-US" dirty="0">
                <a:solidFill>
                  <a:srgbClr val="000000"/>
                </a:solidFill>
                <a:latin typeface="Arial" charset="0"/>
              </a:rPr>
              <a:t> complex.</a:t>
            </a:r>
          </a:p>
          <a:p>
            <a:pPr marL="860425" lvl="1" indent="-347663" eaLnBrk="1" hangingPunct="1">
              <a:defRPr/>
            </a:pPr>
            <a:r>
              <a:rPr lang="en-US" dirty="0">
                <a:latin typeface="Arial" charset="0"/>
              </a:rPr>
              <a:t>A </a:t>
            </a:r>
            <a:r>
              <a:rPr lang="en-US" dirty="0" err="1">
                <a:latin typeface="Arial" charset="0"/>
              </a:rPr>
              <a:t>Michaelis</a:t>
            </a:r>
            <a:r>
              <a:rPr lang="en-US" dirty="0">
                <a:latin typeface="Arial" charset="0"/>
              </a:rPr>
              <a:t> complex is stabilized by molecular interactions (non-covalent interactions).</a:t>
            </a:r>
          </a:p>
          <a:p>
            <a:pPr marL="860425" lvl="1" indent="-347663" eaLnBrk="1" hangingPunct="1">
              <a:defRPr/>
            </a:pPr>
            <a:r>
              <a:rPr lang="en-US" dirty="0">
                <a:latin typeface="Arial" charset="0"/>
              </a:rPr>
              <a:t>Michaelis complexes form quickly and dissociate quickly.</a:t>
            </a:r>
          </a:p>
        </p:txBody>
      </p:sp>
      <p:sp>
        <p:nvSpPr>
          <p:cNvPr id="4" name="Title 1">
            <a:extLst>
              <a:ext uri="{FF2B5EF4-FFF2-40B4-BE49-F238E27FC236}">
                <a16:creationId xmlns:a16="http://schemas.microsoft.com/office/drawing/2014/main" id="{A199B4F1-393E-E04F-959D-30EE6E651396}"/>
              </a:ext>
            </a:extLst>
          </p:cNvPr>
          <p:cNvSpPr txBox="1">
            <a:spLocks/>
          </p:cNvSpPr>
          <p:nvPr/>
        </p:nvSpPr>
        <p:spPr bwMode="auto">
          <a:xfrm>
            <a:off x="21931" y="-5638"/>
            <a:ext cx="4854869" cy="38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 Kinetics</a:t>
            </a:r>
            <a:endPar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910AE83B-2B93-7949-9720-1CFF9148619F}"/>
              </a:ext>
            </a:extLst>
          </p:cNvPr>
          <p:cNvSpPr>
            <a:spLocks noGrp="1"/>
          </p:cNvSpPr>
          <p:nvPr>
            <p:ph type="title"/>
          </p:nvPr>
        </p:nvSpPr>
        <p:spPr>
          <a:xfrm>
            <a:off x="434975" y="1143000"/>
            <a:ext cx="7772400" cy="1143000"/>
          </a:xfrm>
        </p:spPr>
        <p:txBody>
          <a:bodyPr/>
          <a:lstStyle/>
          <a:p>
            <a:pPr eaLnBrk="1" hangingPunct="1"/>
            <a:r>
              <a:rPr lang="en-US" altLang="en-US" dirty="0">
                <a:latin typeface="Arial" panose="020B0604020202020204" pitchFamily="34" charset="0"/>
                <a:ea typeface="ＭＳ Ｐゴシック" panose="020B0600070205080204" pitchFamily="34" charset="-128"/>
              </a:rPr>
              <a:t>E + S </a:t>
            </a:r>
            <a:r>
              <a:rPr lang="en-US" altLang="en-US" baseline="32000" dirty="0">
                <a:latin typeface="Arial" panose="020B0604020202020204" pitchFamily="34" charset="0"/>
                <a:ea typeface="ＭＳ Ｐゴシック" panose="020B0600070205080204" pitchFamily="34" charset="-128"/>
                <a:sym typeface="Symbol" pitchFamily="2" charset="2"/>
              </a:rPr>
              <a:t> </a:t>
            </a:r>
            <a:r>
              <a:rPr lang="en-US" altLang="en-US" dirty="0">
                <a:latin typeface="Arial" panose="020B0604020202020204" pitchFamily="34" charset="0"/>
                <a:ea typeface="ＭＳ Ｐゴシック" panose="020B0600070205080204" pitchFamily="34" charset="-128"/>
                <a:sym typeface="Symbol" pitchFamily="2" charset="2"/>
              </a:rPr>
              <a:t>ES  E + P</a:t>
            </a:r>
            <a:endParaRPr lang="en-US" altLang="en-US" b="1" dirty="0">
              <a:ea typeface="ＭＳ Ｐゴシック" panose="020B0600070205080204" pitchFamily="34" charset="-128"/>
            </a:endParaRPr>
          </a:p>
        </p:txBody>
      </p:sp>
      <p:sp>
        <p:nvSpPr>
          <p:cNvPr id="46082" name="Content Placeholder 2">
            <a:extLst>
              <a:ext uri="{FF2B5EF4-FFF2-40B4-BE49-F238E27FC236}">
                <a16:creationId xmlns:a16="http://schemas.microsoft.com/office/drawing/2014/main" id="{790EEC1D-0C3D-D448-B1A9-E311A9C17AF8}"/>
              </a:ext>
            </a:extLst>
          </p:cNvPr>
          <p:cNvSpPr>
            <a:spLocks noGrp="1"/>
          </p:cNvSpPr>
          <p:nvPr>
            <p:ph idx="1"/>
          </p:nvPr>
        </p:nvSpPr>
        <p:spPr>
          <a:xfrm>
            <a:off x="282575" y="4267200"/>
            <a:ext cx="8686800" cy="3352800"/>
          </a:xfrm>
        </p:spPr>
        <p:txBody>
          <a:bodyPr/>
          <a:lstStyle/>
          <a:p>
            <a:pPr eaLnBrk="1" hangingPunct="1"/>
            <a:r>
              <a:rPr lang="en-US" altLang="en-US" sz="2000" dirty="0">
                <a:latin typeface="Arial" panose="020B0604020202020204" pitchFamily="34" charset="0"/>
                <a:ea typeface="ＭＳ Ｐゴシック" panose="020B0600070205080204" pitchFamily="34" charset="-128"/>
                <a:cs typeface="Arial" panose="020B0604020202020204" pitchFamily="34" charset="0"/>
              </a:rPr>
              <a:t>The enzyme is either free ([E]) or bound ([ES]): [</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E</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o</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 [E]</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TOT</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[ES] + [E].</a:t>
            </a:r>
          </a:p>
          <a:p>
            <a:pPr eaLnBrk="1" hangingPunct="1"/>
            <a:r>
              <a:rPr lang="en-US" altLang="en-US" sz="2000" dirty="0">
                <a:latin typeface="Arial" panose="020B0604020202020204" pitchFamily="34" charset="0"/>
                <a:ea typeface="ＭＳ Ｐゴシック" panose="020B0600070205080204" pitchFamily="34" charset="-128"/>
                <a:cs typeface="Arial" panose="020B0604020202020204" pitchFamily="34" charset="0"/>
              </a:rPr>
              <a:t>At high [S] all of the enzyme is tied up as ES (i.e., [</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E</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o</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 [ES], (Le </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Chatelier's</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Principle)</a:t>
            </a:r>
          </a:p>
          <a:p>
            <a:pPr eaLnBrk="1" hangingPunct="1"/>
            <a:r>
              <a:rPr lang="en-US" altLang="en-US" sz="2000" dirty="0">
                <a:latin typeface="Arial" panose="020B0604020202020204" pitchFamily="34" charset="0"/>
                <a:ea typeface="ＭＳ Ｐゴシック" panose="020B0600070205080204" pitchFamily="34" charset="-128"/>
                <a:cs typeface="Arial" panose="020B0604020202020204" pitchFamily="34" charset="0"/>
              </a:rPr>
              <a:t>At high [S] the enzyme is working at full capacity (</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v</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o</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v</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max</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a:t>
            </a:r>
          </a:p>
          <a:p>
            <a:pPr eaLnBrk="1" hangingPunct="1"/>
            <a:r>
              <a:rPr lang="en-US" altLang="en-US" sz="2000" dirty="0">
                <a:latin typeface="Arial" panose="020B0604020202020204" pitchFamily="34" charset="0"/>
                <a:ea typeface="ＭＳ Ｐゴシック" panose="020B0600070205080204" pitchFamily="34" charset="-128"/>
                <a:cs typeface="Arial" panose="020B0604020202020204" pitchFamily="34" charset="0"/>
              </a:rPr>
              <a:t>The maximum velocity (</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v</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max</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is determined only by </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cat</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 </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and [</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E</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o</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a:t>
            </a:r>
          </a:p>
          <a:p>
            <a:pPr eaLnBrk="1" hangingPunct="1"/>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cat</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 turnover #: number of moles of substrate produced per time per enzyme molecule.</a:t>
            </a:r>
          </a:p>
          <a:p>
            <a:pPr eaLnBrk="1" hangingPunct="1"/>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6083" name="Rectangle 5">
            <a:extLst>
              <a:ext uri="{FF2B5EF4-FFF2-40B4-BE49-F238E27FC236}">
                <a16:creationId xmlns:a16="http://schemas.microsoft.com/office/drawing/2014/main" id="{E539B675-D325-484D-8BF1-0A0AB4EC0EF6}"/>
              </a:ext>
            </a:extLst>
          </p:cNvPr>
          <p:cNvSpPr>
            <a:spLocks noChangeArrowheads="1"/>
          </p:cNvSpPr>
          <p:nvPr/>
        </p:nvSpPr>
        <p:spPr bwMode="auto">
          <a:xfrm>
            <a:off x="3254375" y="1404938"/>
            <a:ext cx="52228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4000" baseline="-25000">
                <a:sym typeface="Symbol" pitchFamily="2" charset="2"/>
              </a:rPr>
              <a:t></a:t>
            </a:r>
          </a:p>
        </p:txBody>
      </p:sp>
      <p:sp>
        <p:nvSpPr>
          <p:cNvPr id="46084" name="Rectangle 5">
            <a:extLst>
              <a:ext uri="{FF2B5EF4-FFF2-40B4-BE49-F238E27FC236}">
                <a16:creationId xmlns:a16="http://schemas.microsoft.com/office/drawing/2014/main" id="{64A037D2-E62D-C842-9008-161656DD53CE}"/>
              </a:ext>
            </a:extLst>
          </p:cNvPr>
          <p:cNvSpPr>
            <a:spLocks noChangeArrowheads="1"/>
          </p:cNvSpPr>
          <p:nvPr/>
        </p:nvSpPr>
        <p:spPr bwMode="auto">
          <a:xfrm>
            <a:off x="4625975" y="1295400"/>
            <a:ext cx="574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b="1" dirty="0" err="1">
                <a:latin typeface="Arial" panose="020B0604020202020204" pitchFamily="34" charset="0"/>
                <a:cs typeface="Arial" panose="020B0604020202020204" pitchFamily="34" charset="0"/>
              </a:rPr>
              <a:t>k</a:t>
            </a:r>
            <a:r>
              <a:rPr lang="en-US" altLang="en-US" sz="2000" b="1" baseline="-25000" dirty="0" err="1">
                <a:latin typeface="Arial" panose="020B0604020202020204" pitchFamily="34" charset="0"/>
                <a:cs typeface="Arial" panose="020B0604020202020204" pitchFamily="34" charset="0"/>
              </a:rPr>
              <a:t>cat</a:t>
            </a:r>
            <a:r>
              <a:rPr lang="en-US" altLang="en-US" sz="2000" b="1" dirty="0">
                <a:latin typeface="Arial" panose="020B0604020202020204" pitchFamily="34" charset="0"/>
                <a:cs typeface="Arial" panose="020B0604020202020204" pitchFamily="34" charset="0"/>
              </a:rPr>
              <a:t> </a:t>
            </a:r>
            <a:endParaRPr lang="en-US" altLang="en-US" sz="2000" dirty="0">
              <a:cs typeface="Arial" panose="020B0604020202020204" pitchFamily="34" charset="0"/>
            </a:endParaRPr>
          </a:p>
        </p:txBody>
      </p:sp>
      <p:graphicFrame>
        <p:nvGraphicFramePr>
          <p:cNvPr id="46085" name="Object 2">
            <a:extLst>
              <a:ext uri="{FF2B5EF4-FFF2-40B4-BE49-F238E27FC236}">
                <a16:creationId xmlns:a16="http://schemas.microsoft.com/office/drawing/2014/main" id="{62505CE1-6E79-F04C-B950-F166B51B89CC}"/>
              </a:ext>
            </a:extLst>
          </p:cNvPr>
          <p:cNvGraphicFramePr>
            <a:graphicFrameLocks noChangeAspect="1"/>
          </p:cNvGraphicFramePr>
          <p:nvPr/>
        </p:nvGraphicFramePr>
        <p:xfrm>
          <a:off x="2492375" y="2286000"/>
          <a:ext cx="3941763" cy="1989138"/>
        </p:xfrm>
        <a:graphic>
          <a:graphicData uri="http://schemas.openxmlformats.org/presentationml/2006/ole">
            <mc:AlternateContent xmlns:mc="http://schemas.openxmlformats.org/markup-compatibility/2006">
              <mc:Choice xmlns:v="urn:schemas-microsoft-com:vml" Requires="v">
                <p:oleObj name="Equation" r:id="rId3" imgW="2044700" imgH="1028700" progId="Equation.3">
                  <p:embed/>
                </p:oleObj>
              </mc:Choice>
              <mc:Fallback>
                <p:oleObj name="Equation" r:id="rId3" imgW="2044700" imgH="10287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2375" y="2286000"/>
                        <a:ext cx="3941763" cy="19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6086" name="TextBox 1">
            <a:extLst>
              <a:ext uri="{FF2B5EF4-FFF2-40B4-BE49-F238E27FC236}">
                <a16:creationId xmlns:a16="http://schemas.microsoft.com/office/drawing/2014/main" id="{7BF17ACB-3F78-C946-924A-2B82E93A3DDD}"/>
              </a:ext>
            </a:extLst>
          </p:cNvPr>
          <p:cNvSpPr txBox="1">
            <a:spLocks noChangeArrowheads="1"/>
          </p:cNvSpPr>
          <p:nvPr/>
        </p:nvSpPr>
        <p:spPr bwMode="auto">
          <a:xfrm>
            <a:off x="53975" y="457200"/>
            <a:ext cx="59324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3600">
                <a:latin typeface="Arial" panose="020B0604020202020204" pitchFamily="34" charset="0"/>
                <a:cs typeface="Arial" panose="020B0604020202020204" pitchFamily="34" charset="0"/>
              </a:rPr>
              <a:t>k</a:t>
            </a:r>
            <a:r>
              <a:rPr lang="en-US" altLang="en-US" sz="3600" baseline="-25000">
                <a:latin typeface="Arial" panose="020B0604020202020204" pitchFamily="34" charset="0"/>
                <a:cs typeface="Arial" panose="020B0604020202020204" pitchFamily="34" charset="0"/>
              </a:rPr>
              <a:t>cat</a:t>
            </a:r>
            <a:r>
              <a:rPr lang="en-US" altLang="en-US" sz="3600">
                <a:latin typeface="Arial" panose="020B0604020202020204" pitchFamily="34" charset="0"/>
                <a:cs typeface="Arial" panose="020B0604020202020204" pitchFamily="34" charset="0"/>
              </a:rPr>
              <a:t> and the reaction velocity</a:t>
            </a:r>
          </a:p>
        </p:txBody>
      </p:sp>
      <p:sp>
        <p:nvSpPr>
          <p:cNvPr id="8" name="Title 1">
            <a:extLst>
              <a:ext uri="{FF2B5EF4-FFF2-40B4-BE49-F238E27FC236}">
                <a16:creationId xmlns:a16="http://schemas.microsoft.com/office/drawing/2014/main" id="{80E233AC-1996-A748-9C5D-8538DDE71AF8}"/>
              </a:ext>
            </a:extLst>
          </p:cNvPr>
          <p:cNvSpPr txBox="1">
            <a:spLocks/>
          </p:cNvSpPr>
          <p:nvPr/>
        </p:nvSpPr>
        <p:spPr bwMode="auto">
          <a:xfrm>
            <a:off x="-15589" y="0"/>
            <a:ext cx="4854869" cy="38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sp>
        <p:nvSpPr>
          <p:cNvPr id="9" name="Rectangle 5">
            <a:extLst>
              <a:ext uri="{FF2B5EF4-FFF2-40B4-BE49-F238E27FC236}">
                <a16:creationId xmlns:a16="http://schemas.microsoft.com/office/drawing/2014/main" id="{DEAD819A-84BA-3F44-BE86-BE04DE3EB47D}"/>
              </a:ext>
            </a:extLst>
          </p:cNvPr>
          <p:cNvSpPr>
            <a:spLocks noChangeArrowheads="1"/>
          </p:cNvSpPr>
          <p:nvPr/>
        </p:nvSpPr>
        <p:spPr bwMode="auto">
          <a:xfrm>
            <a:off x="3271309" y="1143000"/>
            <a:ext cx="4924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b="1" dirty="0">
                <a:latin typeface="Arial" panose="020B0604020202020204" pitchFamily="34" charset="0"/>
                <a:cs typeface="Arial" panose="020B0604020202020204" pitchFamily="34" charset="0"/>
              </a:rPr>
              <a:t>k</a:t>
            </a:r>
            <a:r>
              <a:rPr lang="en-US" altLang="en-US" sz="2000" b="1" baseline="-25000" dirty="0">
                <a:latin typeface="Arial" panose="020B0604020202020204" pitchFamily="34" charset="0"/>
                <a:cs typeface="Arial" panose="020B0604020202020204" pitchFamily="34" charset="0"/>
              </a:rPr>
              <a:t>1</a:t>
            </a:r>
            <a:r>
              <a:rPr lang="en-US" altLang="en-US" sz="2000" b="1" dirty="0">
                <a:latin typeface="Arial" panose="020B0604020202020204" pitchFamily="34" charset="0"/>
                <a:cs typeface="Arial" panose="020B0604020202020204" pitchFamily="34" charset="0"/>
              </a:rPr>
              <a:t> </a:t>
            </a:r>
            <a:endParaRPr lang="en-US" altLang="en-US" sz="2000" dirty="0">
              <a:cs typeface="Arial" panose="020B0604020202020204" pitchFamily="34" charset="0"/>
            </a:endParaRPr>
          </a:p>
        </p:txBody>
      </p:sp>
      <p:sp>
        <p:nvSpPr>
          <p:cNvPr id="11" name="Rectangle 5">
            <a:extLst>
              <a:ext uri="{FF2B5EF4-FFF2-40B4-BE49-F238E27FC236}">
                <a16:creationId xmlns:a16="http://schemas.microsoft.com/office/drawing/2014/main" id="{59B7DE7B-0317-3A49-B660-1DC684A58F89}"/>
              </a:ext>
            </a:extLst>
          </p:cNvPr>
          <p:cNvSpPr>
            <a:spLocks noChangeArrowheads="1"/>
          </p:cNvSpPr>
          <p:nvPr/>
        </p:nvSpPr>
        <p:spPr bwMode="auto">
          <a:xfrm>
            <a:off x="3352800" y="1871779"/>
            <a:ext cx="5501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b="1" dirty="0">
                <a:latin typeface="Arial" panose="020B0604020202020204" pitchFamily="34" charset="0"/>
                <a:cs typeface="Arial" panose="020B0604020202020204" pitchFamily="34" charset="0"/>
              </a:rPr>
              <a:t>k</a:t>
            </a:r>
            <a:r>
              <a:rPr lang="en-US" altLang="en-US" sz="2000" b="1" baseline="-25000" dirty="0">
                <a:latin typeface="Arial" panose="020B0604020202020204" pitchFamily="34" charset="0"/>
                <a:cs typeface="Arial" panose="020B0604020202020204" pitchFamily="34" charset="0"/>
              </a:rPr>
              <a:t>-1</a:t>
            </a:r>
            <a:r>
              <a:rPr lang="en-US" altLang="en-US" sz="2000" b="1" dirty="0">
                <a:latin typeface="Arial" panose="020B0604020202020204" pitchFamily="34" charset="0"/>
                <a:cs typeface="Arial" panose="020B0604020202020204" pitchFamily="34" charset="0"/>
              </a:rPr>
              <a:t> </a:t>
            </a:r>
            <a:endParaRPr lang="en-US" altLang="en-US" sz="2000" dirty="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724295ED-8D1F-4942-B67B-0581AEE85143}"/>
              </a:ext>
            </a:extLst>
          </p:cNvPr>
          <p:cNvSpPr>
            <a:spLocks noGrp="1"/>
          </p:cNvSpPr>
          <p:nvPr>
            <p:ph type="title"/>
          </p:nvPr>
        </p:nvSpPr>
        <p:spPr>
          <a:xfrm>
            <a:off x="685800" y="914400"/>
            <a:ext cx="7772400" cy="1143000"/>
          </a:xfrm>
        </p:spPr>
        <p:txBody>
          <a:bodyPr/>
          <a:lstStyle/>
          <a:p>
            <a:pPr eaLnBrk="1" hangingPunct="1"/>
            <a:r>
              <a:rPr lang="en-US" altLang="en-US" dirty="0">
                <a:latin typeface="Arial" panose="020B0604020202020204" pitchFamily="34" charset="0"/>
                <a:ea typeface="ＭＳ Ｐゴシック" panose="020B0600070205080204" pitchFamily="34" charset="-128"/>
              </a:rPr>
              <a:t>E + S </a:t>
            </a:r>
            <a:r>
              <a:rPr lang="en-US" altLang="en-US" baseline="32000" dirty="0">
                <a:latin typeface="Arial" panose="020B0604020202020204" pitchFamily="34" charset="0"/>
                <a:ea typeface="ＭＳ Ｐゴシック" panose="020B0600070205080204" pitchFamily="34" charset="-128"/>
                <a:sym typeface="Symbol" pitchFamily="2" charset="2"/>
              </a:rPr>
              <a:t> </a:t>
            </a:r>
            <a:r>
              <a:rPr lang="en-US" altLang="en-US" dirty="0">
                <a:latin typeface="Arial" panose="020B0604020202020204" pitchFamily="34" charset="0"/>
                <a:ea typeface="ＭＳ Ｐゴシック" panose="020B0600070205080204" pitchFamily="34" charset="-128"/>
                <a:sym typeface="Symbol" pitchFamily="2" charset="2"/>
              </a:rPr>
              <a:t>ES  E + P</a:t>
            </a:r>
            <a:endParaRPr lang="en-US" altLang="en-US" b="1" dirty="0">
              <a:ea typeface="ＭＳ Ｐゴシック" panose="020B0600070205080204" pitchFamily="34" charset="-128"/>
            </a:endParaRPr>
          </a:p>
        </p:txBody>
      </p:sp>
      <p:sp>
        <p:nvSpPr>
          <p:cNvPr id="48130" name="Content Placeholder 2">
            <a:extLst>
              <a:ext uri="{FF2B5EF4-FFF2-40B4-BE49-F238E27FC236}">
                <a16:creationId xmlns:a16="http://schemas.microsoft.com/office/drawing/2014/main" id="{3D3F5424-5DE3-C54B-88BA-F8C080989973}"/>
              </a:ext>
            </a:extLst>
          </p:cNvPr>
          <p:cNvSpPr>
            <a:spLocks noGrp="1"/>
          </p:cNvSpPr>
          <p:nvPr>
            <p:ph idx="1"/>
          </p:nvPr>
        </p:nvSpPr>
        <p:spPr>
          <a:xfrm>
            <a:off x="228600" y="2286000"/>
            <a:ext cx="8915400" cy="4114800"/>
          </a:xfrm>
        </p:spPr>
        <p:txBody>
          <a:bodyPr/>
          <a:lstStyle/>
          <a:p>
            <a:pPr eaLnBrk="1" hangingPunct="1"/>
            <a:r>
              <a:rPr lang="en-US" altLang="en-US" sz="2800" dirty="0">
                <a:latin typeface="Arial" panose="020B0604020202020204" pitchFamily="34" charset="0"/>
                <a:ea typeface="ＭＳ Ｐゴシック" panose="020B0600070205080204" pitchFamily="34" charset="-128"/>
                <a:cs typeface="Arial" panose="020B0604020202020204" pitchFamily="34" charset="0"/>
              </a:rPr>
              <a:t>For any enzyme it is possible (pretty easy) to determine </a:t>
            </a:r>
            <a:r>
              <a:rPr lang="en-US" altLang="en-US" sz="28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800" baseline="-25000" dirty="0" err="1">
                <a:latin typeface="Arial" panose="020B0604020202020204" pitchFamily="34" charset="0"/>
                <a:ea typeface="ＭＳ Ｐゴシック" panose="020B0600070205080204" pitchFamily="34" charset="-128"/>
                <a:cs typeface="Arial" panose="020B0604020202020204" pitchFamily="34" charset="0"/>
              </a:rPr>
              <a:t>cat</a:t>
            </a:r>
            <a:r>
              <a:rPr lang="en-US" altLang="en-US" sz="2800" dirty="0">
                <a:latin typeface="Arial" panose="020B0604020202020204" pitchFamily="34" charset="0"/>
                <a:ea typeface="ＭＳ Ｐゴシック" panose="020B0600070205080204" pitchFamily="34" charset="-128"/>
                <a:cs typeface="Arial" panose="020B0604020202020204" pitchFamily="34" charset="0"/>
              </a:rPr>
              <a:t>. </a:t>
            </a:r>
            <a:br>
              <a:rPr lang="en-US" altLang="en-US" sz="2800" dirty="0">
                <a:latin typeface="Arial" panose="020B0604020202020204" pitchFamily="34" charset="0"/>
                <a:ea typeface="ＭＳ Ｐゴシック" panose="020B0600070205080204" pitchFamily="34" charset="-128"/>
                <a:cs typeface="Arial" panose="020B0604020202020204" pitchFamily="34" charset="0"/>
              </a:rPr>
            </a:br>
            <a:endParaRPr lang="en-US" altLang="en-US" sz="28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2800" dirty="0">
                <a:latin typeface="Arial" panose="020B0604020202020204" pitchFamily="34" charset="0"/>
                <a:ea typeface="ＭＳ Ｐゴシック" panose="020B0600070205080204" pitchFamily="34" charset="-128"/>
                <a:cs typeface="Arial" panose="020B0604020202020204" pitchFamily="34" charset="0"/>
              </a:rPr>
              <a:t>To understand and compare enzymes we need to know how well the enzyme binds to S (</a:t>
            </a:r>
            <a:r>
              <a:rPr lang="en-US" altLang="en-US" sz="2800" dirty="0" err="1">
                <a:latin typeface="Arial" panose="020B0604020202020204" pitchFamily="34" charset="0"/>
                <a:ea typeface="ＭＳ Ｐゴシック" panose="020B0600070205080204" pitchFamily="34" charset="-128"/>
                <a:cs typeface="Arial" panose="020B0604020202020204" pitchFamily="34" charset="0"/>
              </a:rPr>
              <a:t>i.e</a:t>
            </a:r>
            <a:r>
              <a:rPr lang="en-US" altLang="en-US" sz="2800" dirty="0">
                <a:latin typeface="Arial" panose="020B0604020202020204" pitchFamily="34" charset="0"/>
                <a:ea typeface="ＭＳ Ｐゴシック" panose="020B0600070205080204" pitchFamily="34" charset="-128"/>
                <a:cs typeface="Arial" panose="020B0604020202020204" pitchFamily="34" charset="0"/>
              </a:rPr>
              <a:t>, what happens in the first part of the reaction.) </a:t>
            </a:r>
            <a:r>
              <a:rPr lang="en-US" altLang="en-US" sz="28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800" baseline="-25000" dirty="0" err="1">
                <a:latin typeface="Arial" panose="020B0604020202020204" pitchFamily="34" charset="0"/>
                <a:ea typeface="ＭＳ Ｐゴシック" panose="020B0600070205080204" pitchFamily="34" charset="-128"/>
                <a:cs typeface="Arial" panose="020B0604020202020204" pitchFamily="34" charset="0"/>
              </a:rPr>
              <a:t>cat</a:t>
            </a:r>
            <a:r>
              <a:rPr lang="en-US" altLang="en-US" sz="2800" dirty="0">
                <a:latin typeface="Arial" panose="020B0604020202020204" pitchFamily="34" charset="0"/>
                <a:ea typeface="ＭＳ Ｐゴシック" panose="020B0600070205080204" pitchFamily="34" charset="-128"/>
                <a:cs typeface="Arial" panose="020B0604020202020204" pitchFamily="34" charset="0"/>
              </a:rPr>
              <a:t> does not tell us anything about how well the enzyme binds to the substrate.</a:t>
            </a:r>
          </a:p>
        </p:txBody>
      </p:sp>
      <p:sp>
        <p:nvSpPr>
          <p:cNvPr id="48131" name="Rectangle 5">
            <a:extLst>
              <a:ext uri="{FF2B5EF4-FFF2-40B4-BE49-F238E27FC236}">
                <a16:creationId xmlns:a16="http://schemas.microsoft.com/office/drawing/2014/main" id="{E83578DA-B88D-0A4B-A4A9-A15F99FAB313}"/>
              </a:ext>
            </a:extLst>
          </p:cNvPr>
          <p:cNvSpPr>
            <a:spLocks noChangeArrowheads="1"/>
          </p:cNvSpPr>
          <p:nvPr/>
        </p:nvSpPr>
        <p:spPr bwMode="auto">
          <a:xfrm>
            <a:off x="3505200" y="1207233"/>
            <a:ext cx="55562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4400" baseline="-25000" dirty="0">
                <a:sym typeface="Symbol" pitchFamily="2" charset="2"/>
              </a:rPr>
              <a:t></a:t>
            </a:r>
          </a:p>
        </p:txBody>
      </p:sp>
      <p:sp>
        <p:nvSpPr>
          <p:cNvPr id="48132" name="Rectangle 5">
            <a:extLst>
              <a:ext uri="{FF2B5EF4-FFF2-40B4-BE49-F238E27FC236}">
                <a16:creationId xmlns:a16="http://schemas.microsoft.com/office/drawing/2014/main" id="{4CE77D29-FC0A-A041-8177-D61A8F550E1B}"/>
              </a:ext>
            </a:extLst>
          </p:cNvPr>
          <p:cNvSpPr>
            <a:spLocks noChangeArrowheads="1"/>
          </p:cNvSpPr>
          <p:nvPr/>
        </p:nvSpPr>
        <p:spPr bwMode="auto">
          <a:xfrm>
            <a:off x="4859021" y="964453"/>
            <a:ext cx="574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b="1" dirty="0" err="1">
                <a:latin typeface="Arial" panose="020B0604020202020204" pitchFamily="34" charset="0"/>
                <a:cs typeface="Arial" panose="020B0604020202020204" pitchFamily="34" charset="0"/>
              </a:rPr>
              <a:t>k</a:t>
            </a:r>
            <a:r>
              <a:rPr lang="en-US" altLang="en-US" sz="2000" b="1" baseline="-25000" dirty="0" err="1">
                <a:latin typeface="Arial" panose="020B0604020202020204" pitchFamily="34" charset="0"/>
                <a:cs typeface="Arial" panose="020B0604020202020204" pitchFamily="34" charset="0"/>
              </a:rPr>
              <a:t>cat</a:t>
            </a:r>
            <a:r>
              <a:rPr lang="en-US" altLang="en-US" sz="2000" b="1" dirty="0">
                <a:latin typeface="Arial" panose="020B0604020202020204" pitchFamily="34" charset="0"/>
                <a:cs typeface="Arial" panose="020B0604020202020204" pitchFamily="34" charset="0"/>
              </a:rPr>
              <a:t> </a:t>
            </a:r>
            <a:endParaRPr lang="en-US" altLang="en-US" sz="2000" dirty="0">
              <a:cs typeface="Arial" panose="020B0604020202020204" pitchFamily="34" charset="0"/>
            </a:endParaRPr>
          </a:p>
        </p:txBody>
      </p:sp>
      <p:sp>
        <p:nvSpPr>
          <p:cNvPr id="6" name="Title 1">
            <a:extLst>
              <a:ext uri="{FF2B5EF4-FFF2-40B4-BE49-F238E27FC236}">
                <a16:creationId xmlns:a16="http://schemas.microsoft.com/office/drawing/2014/main" id="{FAF7999D-C2A8-9343-BE22-E8725F50E5FE}"/>
              </a:ext>
            </a:extLst>
          </p:cNvPr>
          <p:cNvSpPr txBox="1">
            <a:spLocks/>
          </p:cNvSpPr>
          <p:nvPr/>
        </p:nvSpPr>
        <p:spPr bwMode="auto">
          <a:xfrm>
            <a:off x="-15589" y="0"/>
            <a:ext cx="4854869" cy="38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sp>
        <p:nvSpPr>
          <p:cNvPr id="7" name="Rectangle 5">
            <a:extLst>
              <a:ext uri="{FF2B5EF4-FFF2-40B4-BE49-F238E27FC236}">
                <a16:creationId xmlns:a16="http://schemas.microsoft.com/office/drawing/2014/main" id="{2232DCAD-4FBD-E94C-8912-94EF5A0CABBA}"/>
              </a:ext>
            </a:extLst>
          </p:cNvPr>
          <p:cNvSpPr>
            <a:spLocks noChangeArrowheads="1"/>
          </p:cNvSpPr>
          <p:nvPr/>
        </p:nvSpPr>
        <p:spPr bwMode="auto">
          <a:xfrm>
            <a:off x="3505200" y="1004711"/>
            <a:ext cx="4924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b="1" dirty="0">
                <a:latin typeface="Arial" panose="020B0604020202020204" pitchFamily="34" charset="0"/>
                <a:cs typeface="Arial" panose="020B0604020202020204" pitchFamily="34" charset="0"/>
              </a:rPr>
              <a:t>k</a:t>
            </a:r>
            <a:r>
              <a:rPr lang="en-US" altLang="en-US" sz="2000" b="1" baseline="-25000" dirty="0">
                <a:latin typeface="Arial" panose="020B0604020202020204" pitchFamily="34" charset="0"/>
                <a:cs typeface="Arial" panose="020B0604020202020204" pitchFamily="34" charset="0"/>
              </a:rPr>
              <a:t>1</a:t>
            </a:r>
            <a:r>
              <a:rPr lang="en-US" altLang="en-US" sz="2000" b="1" dirty="0">
                <a:latin typeface="Arial" panose="020B0604020202020204" pitchFamily="34" charset="0"/>
                <a:cs typeface="Arial" panose="020B0604020202020204" pitchFamily="34" charset="0"/>
              </a:rPr>
              <a:t> </a:t>
            </a:r>
            <a:endParaRPr lang="en-US" altLang="en-US" sz="2000" dirty="0">
              <a:cs typeface="Arial" panose="020B0604020202020204" pitchFamily="34" charset="0"/>
            </a:endParaRPr>
          </a:p>
        </p:txBody>
      </p:sp>
      <p:sp>
        <p:nvSpPr>
          <p:cNvPr id="8" name="Rectangle 5">
            <a:extLst>
              <a:ext uri="{FF2B5EF4-FFF2-40B4-BE49-F238E27FC236}">
                <a16:creationId xmlns:a16="http://schemas.microsoft.com/office/drawing/2014/main" id="{C5C5D1CD-AC57-9643-A79C-AC0C4D3B3AC6}"/>
              </a:ext>
            </a:extLst>
          </p:cNvPr>
          <p:cNvSpPr>
            <a:spLocks noChangeArrowheads="1"/>
          </p:cNvSpPr>
          <p:nvPr/>
        </p:nvSpPr>
        <p:spPr bwMode="auto">
          <a:xfrm>
            <a:off x="3547700" y="1771590"/>
            <a:ext cx="5501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b="1" dirty="0">
                <a:latin typeface="Arial" panose="020B0604020202020204" pitchFamily="34" charset="0"/>
                <a:cs typeface="Arial" panose="020B0604020202020204" pitchFamily="34" charset="0"/>
              </a:rPr>
              <a:t>k</a:t>
            </a:r>
            <a:r>
              <a:rPr lang="en-US" altLang="en-US" sz="2000" b="1" baseline="-25000" dirty="0">
                <a:latin typeface="Arial" panose="020B0604020202020204" pitchFamily="34" charset="0"/>
                <a:cs typeface="Arial" panose="020B0604020202020204" pitchFamily="34" charset="0"/>
              </a:rPr>
              <a:t>-1</a:t>
            </a:r>
            <a:r>
              <a:rPr lang="en-US" altLang="en-US" sz="2000" b="1" dirty="0">
                <a:latin typeface="Arial" panose="020B0604020202020204" pitchFamily="34" charset="0"/>
                <a:cs typeface="Arial" panose="020B0604020202020204" pitchFamily="34" charset="0"/>
              </a:rPr>
              <a:t> </a:t>
            </a:r>
            <a:endParaRPr lang="en-US" altLang="en-US" sz="2000" dirty="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4327CF32-FE9E-DF42-9CF3-1EA67AF82150}"/>
              </a:ext>
            </a:extLst>
          </p:cNvPr>
          <p:cNvSpPr>
            <a:spLocks noGrp="1"/>
          </p:cNvSpPr>
          <p:nvPr>
            <p:ph type="title"/>
          </p:nvPr>
        </p:nvSpPr>
        <p:spPr>
          <a:xfrm>
            <a:off x="5029200" y="-152400"/>
            <a:ext cx="3657600" cy="1143000"/>
          </a:xfrm>
        </p:spPr>
        <p:txBody>
          <a:bodyPr/>
          <a:lstStyle/>
          <a:p>
            <a:pPr algn="l" eaLnBrk="1" hangingPunct="1"/>
            <a:r>
              <a:rPr lang="en-US" altLang="en-US" sz="3600">
                <a:latin typeface="Arial" panose="020B0604020202020204" pitchFamily="34" charset="0"/>
                <a:ea typeface="ＭＳ Ｐゴシック" panose="020B0600070205080204" pitchFamily="34" charset="-128"/>
                <a:cs typeface="Arial" panose="020B0604020202020204" pitchFamily="34" charset="0"/>
              </a:rPr>
              <a:t>Assumptions</a:t>
            </a:r>
          </a:p>
        </p:txBody>
      </p:sp>
      <p:pic>
        <p:nvPicPr>
          <p:cNvPr id="50178" name="Picture 4">
            <a:extLst>
              <a:ext uri="{FF2B5EF4-FFF2-40B4-BE49-F238E27FC236}">
                <a16:creationId xmlns:a16="http://schemas.microsoft.com/office/drawing/2014/main" id="{FAF3D527-B973-1947-8F2A-3083267818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81200"/>
            <a:ext cx="30734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5">
            <a:extLst>
              <a:ext uri="{FF2B5EF4-FFF2-40B4-BE49-F238E27FC236}">
                <a16:creationId xmlns:a16="http://schemas.microsoft.com/office/drawing/2014/main" id="{78DCE57C-21BB-1648-B1FD-2FCC95D095B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400" y="3048000"/>
            <a:ext cx="30607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Rectangle 6">
            <a:extLst>
              <a:ext uri="{FF2B5EF4-FFF2-40B4-BE49-F238E27FC236}">
                <a16:creationId xmlns:a16="http://schemas.microsoft.com/office/drawing/2014/main" id="{A65F7419-DE66-FB49-B3EA-CAE6DB7736C6}"/>
              </a:ext>
            </a:extLst>
          </p:cNvPr>
          <p:cNvSpPr>
            <a:spLocks noChangeArrowheads="1"/>
          </p:cNvSpPr>
          <p:nvPr/>
        </p:nvSpPr>
        <p:spPr bwMode="auto">
          <a:xfrm>
            <a:off x="3276600" y="685800"/>
            <a:ext cx="5867400"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buFont typeface="Arial" panose="020B0604020202020204" pitchFamily="34" charset="0"/>
              <a:buAutoNum type="arabicPeriod"/>
            </a:pPr>
            <a:r>
              <a:rPr lang="en-US" altLang="en-US" dirty="0">
                <a:latin typeface="Arial" panose="020B0604020202020204" pitchFamily="34" charset="0"/>
                <a:cs typeface="Arial" panose="020B0604020202020204" pitchFamily="34" charset="0"/>
              </a:rPr>
              <a:t>k</a:t>
            </a:r>
            <a:r>
              <a:rPr lang="en-US" altLang="en-US" baseline="-25000" dirty="0">
                <a:latin typeface="Arial" panose="020B0604020202020204" pitchFamily="34" charset="0"/>
                <a:cs typeface="Arial" panose="020B0604020202020204" pitchFamily="34" charset="0"/>
              </a:rPr>
              <a:t>1</a:t>
            </a:r>
            <a:r>
              <a:rPr lang="en-US" altLang="en-US" dirty="0">
                <a:latin typeface="Arial" panose="020B0604020202020204" pitchFamily="34" charset="0"/>
                <a:cs typeface="Arial" panose="020B0604020202020204" pitchFamily="34" charset="0"/>
              </a:rPr>
              <a:t>,k</a:t>
            </a:r>
            <a:r>
              <a:rPr lang="en-US" altLang="en-US" baseline="-25000" dirty="0">
                <a:latin typeface="Arial" panose="020B0604020202020204" pitchFamily="34" charset="0"/>
                <a:cs typeface="Arial" panose="020B0604020202020204" pitchFamily="34" charset="0"/>
              </a:rPr>
              <a:t>-1</a:t>
            </a:r>
            <a:r>
              <a:rPr lang="en-US" altLang="en-US" dirty="0">
                <a:latin typeface="Arial" panose="020B0604020202020204" pitchFamily="34" charset="0"/>
                <a:cs typeface="Arial" panose="020B0604020202020204" pitchFamily="34" charset="0"/>
              </a:rPr>
              <a:t>&gt;&gt;k</a:t>
            </a:r>
            <a:r>
              <a:rPr lang="en-US" altLang="en-US" baseline="-25000" dirty="0">
                <a:latin typeface="Arial" panose="020B0604020202020204" pitchFamily="34" charset="0"/>
                <a:cs typeface="Arial" panose="020B0604020202020204" pitchFamily="34" charset="0"/>
              </a:rPr>
              <a:t>2</a:t>
            </a:r>
            <a:r>
              <a:rPr lang="en-US" altLang="en-US" dirty="0">
                <a:latin typeface="Arial" panose="020B0604020202020204" pitchFamily="34" charset="0"/>
                <a:cs typeface="Arial" panose="020B0604020202020204" pitchFamily="34" charset="0"/>
              </a:rPr>
              <a:t> (i.e., the first step is fast and is always at equilibrium). </a:t>
            </a:r>
            <a:endParaRPr lang="en-US" altLang="en-US" baseline="-25000" dirty="0">
              <a:latin typeface="Arial" panose="020B0604020202020204" pitchFamily="34" charset="0"/>
              <a:cs typeface="Arial" panose="020B0604020202020204" pitchFamily="34" charset="0"/>
            </a:endParaRPr>
          </a:p>
          <a:p>
            <a:pPr>
              <a:buFont typeface="Arial" panose="020B0604020202020204" pitchFamily="34" charset="0"/>
              <a:buAutoNum type="arabicPeriod"/>
            </a:pPr>
            <a:r>
              <a:rPr lang="en-US" altLang="en-US" dirty="0">
                <a:latin typeface="Arial" panose="020B0604020202020204" pitchFamily="34" charset="0"/>
                <a:cs typeface="Arial" panose="020B0604020202020204" pitchFamily="34" charset="0"/>
              </a:rPr>
              <a:t>d[ES]/dt ≈ 0 (i.e., the system is at steady state.)</a:t>
            </a:r>
            <a:br>
              <a:rPr lang="en-US" altLang="en-US" dirty="0">
                <a:latin typeface="Arial" panose="020B0604020202020204" pitchFamily="34" charset="0"/>
                <a:cs typeface="Arial" panose="020B0604020202020204" pitchFamily="34" charset="0"/>
              </a:rPr>
            </a:br>
            <a:br>
              <a:rPr lang="en-US" altLang="en-US" dirty="0">
                <a:latin typeface="Arial" panose="020B0604020202020204" pitchFamily="34" charset="0"/>
                <a:cs typeface="Arial" panose="020B0604020202020204" pitchFamily="34" charset="0"/>
              </a:rPr>
            </a:br>
            <a:br>
              <a:rPr lang="en-US" altLang="en-US" dirty="0">
                <a:latin typeface="Arial" panose="020B0604020202020204" pitchFamily="34" charset="0"/>
                <a:cs typeface="Arial" panose="020B0604020202020204" pitchFamily="34" charset="0"/>
              </a:rPr>
            </a:br>
            <a:br>
              <a:rPr lang="en-US" altLang="en-US" dirty="0">
                <a:latin typeface="Arial" panose="020B0604020202020204" pitchFamily="34" charset="0"/>
                <a:cs typeface="Arial" panose="020B0604020202020204" pitchFamily="34" charset="0"/>
              </a:rPr>
            </a:br>
            <a:br>
              <a:rPr lang="en-US" altLang="en-US" dirty="0">
                <a:latin typeface="Arial" panose="020B0604020202020204" pitchFamily="34" charset="0"/>
                <a:cs typeface="Arial" panose="020B0604020202020204" pitchFamily="34" charset="0"/>
              </a:rPr>
            </a:br>
            <a:endParaRPr lang="en-US" altLang="en-US" dirty="0">
              <a:latin typeface="Arial" panose="020B0604020202020204" pitchFamily="34" charset="0"/>
              <a:cs typeface="Arial" panose="020B0604020202020204" pitchFamily="34" charset="0"/>
            </a:endParaRPr>
          </a:p>
          <a:p>
            <a:pPr>
              <a:buFont typeface="Arial" panose="020B0604020202020204" pitchFamily="34" charset="0"/>
              <a:buAutoNum type="arabicPeriod"/>
            </a:pPr>
            <a:r>
              <a:rPr lang="en-US" altLang="en-US" dirty="0">
                <a:latin typeface="Arial" panose="020B0604020202020204" pitchFamily="34" charset="0"/>
                <a:cs typeface="Arial" panose="020B0604020202020204" pitchFamily="34" charset="0"/>
              </a:rPr>
              <a:t>There is a single reaction/dissociation step (i.e., k</a:t>
            </a:r>
            <a:r>
              <a:rPr lang="en-US" altLang="en-US" baseline="-25000" dirty="0">
                <a:latin typeface="Arial" panose="020B0604020202020204" pitchFamily="34" charset="0"/>
                <a:cs typeface="Arial" panose="020B0604020202020204" pitchFamily="34" charset="0"/>
              </a:rPr>
              <a:t>2</a:t>
            </a:r>
            <a:r>
              <a:rPr lang="en-US" altLang="en-US" dirty="0">
                <a:latin typeface="Arial" panose="020B0604020202020204" pitchFamily="34" charset="0"/>
                <a:cs typeface="Arial" panose="020B0604020202020204" pitchFamily="34" charset="0"/>
              </a:rPr>
              <a:t>=</a:t>
            </a:r>
            <a:r>
              <a:rPr lang="en-US" altLang="en-US" dirty="0" err="1">
                <a:latin typeface="Arial" panose="020B0604020202020204" pitchFamily="34" charset="0"/>
                <a:cs typeface="Arial" panose="020B0604020202020204" pitchFamily="34" charset="0"/>
              </a:rPr>
              <a:t>k</a:t>
            </a:r>
            <a:r>
              <a:rPr lang="en-US" altLang="en-US" baseline="-25000" dirty="0" err="1">
                <a:latin typeface="Arial" panose="020B0604020202020204" pitchFamily="34" charset="0"/>
                <a:cs typeface="Arial" panose="020B0604020202020204" pitchFamily="34" charset="0"/>
              </a:rPr>
              <a:t>cat</a:t>
            </a:r>
            <a:r>
              <a:rPr lang="en-US" altLang="en-US" dirty="0">
                <a:latin typeface="Arial" panose="020B0604020202020204" pitchFamily="34" charset="0"/>
                <a:cs typeface="Arial" panose="020B0604020202020204" pitchFamily="34" charset="0"/>
              </a:rPr>
              <a:t>).</a:t>
            </a:r>
          </a:p>
          <a:p>
            <a:pPr>
              <a:buFont typeface="Arial" panose="020B0604020202020204" pitchFamily="34" charset="0"/>
              <a:buAutoNum type="arabicPeriod"/>
            </a:pPr>
            <a:r>
              <a:rPr lang="en-US" altLang="en-US" dirty="0" err="1">
                <a:latin typeface="Arial" panose="020B0604020202020204" pitchFamily="34" charset="0"/>
                <a:cs typeface="Arial" panose="020B0604020202020204" pitchFamily="34" charset="0"/>
              </a:rPr>
              <a:t>E</a:t>
            </a:r>
            <a:r>
              <a:rPr lang="en-US" altLang="en-US" baseline="-25000" dirty="0" err="1">
                <a:latin typeface="Arial" panose="020B0604020202020204" pitchFamily="34" charset="0"/>
                <a:cs typeface="Arial" panose="020B0604020202020204" pitchFamily="34" charset="0"/>
              </a:rPr>
              <a:t>Tot</a:t>
            </a:r>
            <a:r>
              <a:rPr lang="en-US" altLang="en-US" dirty="0">
                <a:latin typeface="Arial" panose="020B0604020202020204" pitchFamily="34" charset="0"/>
                <a:cs typeface="Arial" panose="020B0604020202020204" pitchFamily="34" charset="0"/>
              </a:rPr>
              <a:t> = [E] + [ES]</a:t>
            </a:r>
          </a:p>
          <a:p>
            <a:pPr>
              <a:buFont typeface="Arial" panose="020B0604020202020204" pitchFamily="34" charset="0"/>
              <a:buAutoNum type="arabicPeriod"/>
            </a:pPr>
            <a:r>
              <a:rPr lang="en-US" altLang="en-US" dirty="0">
                <a:latin typeface="Arial" panose="020B0604020202020204" pitchFamily="34" charset="0"/>
                <a:cs typeface="Arial" panose="020B0604020202020204" pitchFamily="34" charset="0"/>
              </a:rPr>
              <a:t>There is no back reaction of P to ES (i.e. [P] ≈ 0). This assumption allows us to ignore k</a:t>
            </a:r>
            <a:r>
              <a:rPr lang="en-US" altLang="en-US" baseline="-25000" dirty="0">
                <a:latin typeface="Arial" panose="020B0604020202020204" pitchFamily="34" charset="0"/>
                <a:cs typeface="Arial" panose="020B0604020202020204" pitchFamily="34" charset="0"/>
              </a:rPr>
              <a:t>-2</a:t>
            </a:r>
            <a:r>
              <a:rPr lang="en-US" altLang="en-US" dirty="0">
                <a:latin typeface="Arial" panose="020B0604020202020204" pitchFamily="34" charset="0"/>
                <a:cs typeface="Arial" panose="020B0604020202020204" pitchFamily="34" charset="0"/>
              </a:rPr>
              <a:t>. We measure initial velocities, when [P] ≈ 0.</a:t>
            </a:r>
          </a:p>
          <a:p>
            <a:pPr>
              <a:buFont typeface="Arial" panose="020B0604020202020204" pitchFamily="34" charset="0"/>
              <a:buAutoNum type="arabicPeriod"/>
            </a:pPr>
            <a:endParaRPr lang="en-US" altLang="en-US" dirty="0">
              <a:latin typeface="Arial" panose="020B0604020202020204" pitchFamily="34" charset="0"/>
              <a:cs typeface="Arial" panose="020B0604020202020204" pitchFamily="34" charset="0"/>
            </a:endParaRPr>
          </a:p>
        </p:txBody>
      </p:sp>
      <p:graphicFrame>
        <p:nvGraphicFramePr>
          <p:cNvPr id="50181" name="Object 2">
            <a:extLst>
              <a:ext uri="{FF2B5EF4-FFF2-40B4-BE49-F238E27FC236}">
                <a16:creationId xmlns:a16="http://schemas.microsoft.com/office/drawing/2014/main" id="{92D801DA-CD4E-6046-9E67-5FA15E01D6CA}"/>
              </a:ext>
            </a:extLst>
          </p:cNvPr>
          <p:cNvGraphicFramePr>
            <a:graphicFrameLocks noChangeAspect="1"/>
          </p:cNvGraphicFramePr>
          <p:nvPr/>
        </p:nvGraphicFramePr>
        <p:xfrm>
          <a:off x="3733800" y="2286000"/>
          <a:ext cx="4064000" cy="1571625"/>
        </p:xfrm>
        <a:graphic>
          <a:graphicData uri="http://schemas.openxmlformats.org/presentationml/2006/ole">
            <mc:AlternateContent xmlns:mc="http://schemas.openxmlformats.org/markup-compatibility/2006">
              <mc:Choice xmlns:v="urn:schemas-microsoft-com:vml" Requires="v">
                <p:oleObj name="Equation" r:id="rId5" imgW="2108200" imgH="812800" progId="Equation.3">
                  <p:embed/>
                </p:oleObj>
              </mc:Choice>
              <mc:Fallback>
                <p:oleObj name="Equation" r:id="rId5" imgW="2108200" imgH="8128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2286000"/>
                        <a:ext cx="406400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 name="Title 1">
            <a:extLst>
              <a:ext uri="{FF2B5EF4-FFF2-40B4-BE49-F238E27FC236}">
                <a16:creationId xmlns:a16="http://schemas.microsoft.com/office/drawing/2014/main" id="{51E150B5-0CEA-794B-975B-8656336A51CE}"/>
              </a:ext>
            </a:extLst>
          </p:cNvPr>
          <p:cNvSpPr txBox="1">
            <a:spLocks/>
          </p:cNvSpPr>
          <p:nvPr/>
        </p:nvSpPr>
        <p:spPr bwMode="auto">
          <a:xfrm>
            <a:off x="-15589" y="0"/>
            <a:ext cx="4854869" cy="38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3">
            <a:extLst>
              <a:ext uri="{FF2B5EF4-FFF2-40B4-BE49-F238E27FC236}">
                <a16:creationId xmlns:a16="http://schemas.microsoft.com/office/drawing/2014/main" id="{DD82302D-A7C8-B64B-B8ED-E55B48C0C98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E100FF34-E000-DF42-8349-C1472614D4B0}" type="slidenum">
              <a:rPr lang="en-US" altLang="en-US" sz="1400">
                <a:latin typeface="Franklin Gothic Book" panose="020B0503020102020204" pitchFamily="34" charset="0"/>
              </a:rPr>
              <a:pPr/>
              <a:t>2</a:t>
            </a:fld>
            <a:endParaRPr lang="en-US" altLang="en-US" sz="1400">
              <a:latin typeface="Franklin Gothic Book" panose="020B0503020102020204" pitchFamily="34" charset="0"/>
            </a:endParaRPr>
          </a:p>
        </p:txBody>
      </p:sp>
      <p:sp>
        <p:nvSpPr>
          <p:cNvPr id="18434" name="Text Box 2">
            <a:extLst>
              <a:ext uri="{FF2B5EF4-FFF2-40B4-BE49-F238E27FC236}">
                <a16:creationId xmlns:a16="http://schemas.microsoft.com/office/drawing/2014/main" id="{745F7563-C4C9-564B-A0A5-D7449EEEB72C}"/>
              </a:ext>
            </a:extLst>
          </p:cNvPr>
          <p:cNvSpPr txBox="1">
            <a:spLocks noChangeArrowheads="1"/>
          </p:cNvSpPr>
          <p:nvPr/>
        </p:nvSpPr>
        <p:spPr bwMode="auto">
          <a:xfrm>
            <a:off x="152400" y="152400"/>
            <a:ext cx="8610600"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spcBef>
                <a:spcPct val="50000"/>
              </a:spcBef>
            </a:pPr>
            <a:r>
              <a:rPr lang="en-US" altLang="en-US" sz="3200">
                <a:latin typeface="Arial" panose="020B0604020202020204" pitchFamily="34" charset="0"/>
                <a:cs typeface="Arial" panose="020B0604020202020204" pitchFamily="34" charset="0"/>
              </a:rPr>
              <a:t>Reaction Rates (reaction velocities): To measure a reaction rate we monitor the disappearance of reactants or appearance of products.</a:t>
            </a:r>
          </a:p>
          <a:p>
            <a:pPr algn="ctr">
              <a:spcBef>
                <a:spcPct val="50000"/>
              </a:spcBef>
            </a:pPr>
            <a:r>
              <a:rPr lang="en-US" altLang="en-US" sz="3200">
                <a:latin typeface="Arial" panose="020B0604020202020204" pitchFamily="34" charset="0"/>
                <a:cs typeface="Arial" panose="020B0604020202020204" pitchFamily="34" charset="0"/>
              </a:rPr>
              <a:t>e.g.,  </a:t>
            </a:r>
            <a:r>
              <a:rPr lang="en-US" altLang="en-US" sz="4000">
                <a:latin typeface="Arial" panose="020B0604020202020204" pitchFamily="34" charset="0"/>
                <a:cs typeface="Arial" panose="020B0604020202020204" pitchFamily="34" charset="0"/>
              </a:rPr>
              <a:t>2NO</a:t>
            </a:r>
            <a:r>
              <a:rPr lang="en-US" altLang="en-US" sz="4000" baseline="-25000">
                <a:latin typeface="Arial" panose="020B0604020202020204" pitchFamily="34" charset="0"/>
                <a:cs typeface="Arial" panose="020B0604020202020204" pitchFamily="34" charset="0"/>
              </a:rPr>
              <a:t>2</a:t>
            </a:r>
            <a:r>
              <a:rPr lang="en-US" altLang="en-US" sz="4000">
                <a:latin typeface="Arial" panose="020B0604020202020204" pitchFamily="34" charset="0"/>
                <a:cs typeface="Arial" panose="020B0604020202020204" pitchFamily="34" charset="0"/>
              </a:rPr>
              <a:t> + F</a:t>
            </a:r>
            <a:r>
              <a:rPr lang="en-US" altLang="en-US" sz="4000" baseline="-25000">
                <a:latin typeface="Arial" panose="020B0604020202020204" pitchFamily="34" charset="0"/>
                <a:cs typeface="Arial" panose="020B0604020202020204" pitchFamily="34" charset="0"/>
              </a:rPr>
              <a:t>2</a:t>
            </a:r>
            <a:r>
              <a:rPr lang="en-US" altLang="en-US" sz="4000">
                <a:latin typeface="Arial" panose="020B0604020202020204" pitchFamily="34" charset="0"/>
                <a:cs typeface="Arial" panose="020B0604020202020204" pitchFamily="34" charset="0"/>
              </a:rPr>
              <a:t> → 2NO</a:t>
            </a:r>
            <a:r>
              <a:rPr lang="en-US" altLang="en-US" sz="4000" baseline="-25000">
                <a:latin typeface="Arial" panose="020B0604020202020204" pitchFamily="34" charset="0"/>
                <a:cs typeface="Arial" panose="020B0604020202020204" pitchFamily="34" charset="0"/>
              </a:rPr>
              <a:t>2</a:t>
            </a:r>
            <a:r>
              <a:rPr lang="en-US" altLang="en-US" sz="4000">
                <a:latin typeface="Arial" panose="020B0604020202020204" pitchFamily="34" charset="0"/>
                <a:cs typeface="Arial" panose="020B0604020202020204" pitchFamily="34" charset="0"/>
              </a:rPr>
              <a:t>F</a:t>
            </a:r>
            <a:endParaRPr lang="en-US" altLang="en-US" sz="4000" baseline="-25000">
              <a:latin typeface="Arial" panose="020B0604020202020204" pitchFamily="34" charset="0"/>
              <a:cs typeface="Arial" panose="020B0604020202020204" pitchFamily="34" charset="0"/>
            </a:endParaRPr>
          </a:p>
        </p:txBody>
      </p:sp>
      <p:sp>
        <p:nvSpPr>
          <p:cNvPr id="18435" name="Text Box 3">
            <a:extLst>
              <a:ext uri="{FF2B5EF4-FFF2-40B4-BE49-F238E27FC236}">
                <a16:creationId xmlns:a16="http://schemas.microsoft.com/office/drawing/2014/main" id="{DB539906-A6A2-8146-99EF-8AEE4E6A6792}"/>
              </a:ext>
            </a:extLst>
          </p:cNvPr>
          <p:cNvSpPr txBox="1">
            <a:spLocks noChangeArrowheads="1"/>
          </p:cNvSpPr>
          <p:nvPr/>
        </p:nvSpPr>
        <p:spPr bwMode="auto">
          <a:xfrm>
            <a:off x="1016000" y="2457450"/>
            <a:ext cx="7112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spcBef>
                <a:spcPct val="50000"/>
              </a:spcBef>
            </a:pPr>
            <a:endParaRPr lang="en-US" altLang="en-US">
              <a:latin typeface="Times New Roman" panose="02020603050405020304" pitchFamily="18" charset="0"/>
            </a:endParaRPr>
          </a:p>
        </p:txBody>
      </p:sp>
      <p:pic>
        <p:nvPicPr>
          <p:cNvPr id="18436" name="Picture 10">
            <a:extLst>
              <a:ext uri="{FF2B5EF4-FFF2-40B4-BE49-F238E27FC236}">
                <a16:creationId xmlns:a16="http://schemas.microsoft.com/office/drawing/2014/main" id="{209F9E50-CF71-4E48-B579-BF5BE4F3BD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352800"/>
            <a:ext cx="49244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1">
            <a:extLst>
              <a:ext uri="{FF2B5EF4-FFF2-40B4-BE49-F238E27FC236}">
                <a16:creationId xmlns:a16="http://schemas.microsoft.com/office/drawing/2014/main" id="{2AA4002B-DF37-ED4A-BB45-93352832F7DE}"/>
              </a:ext>
            </a:extLst>
          </p:cNvPr>
          <p:cNvSpPr txBox="1">
            <a:spLocks noChangeArrowheads="1"/>
          </p:cNvSpPr>
          <p:nvPr/>
        </p:nvSpPr>
        <p:spPr bwMode="auto">
          <a:xfrm>
            <a:off x="5257800" y="4495800"/>
            <a:ext cx="252986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dirty="0">
                <a:latin typeface="Arial" panose="020B0604020202020204" pitchFamily="34" charset="0"/>
                <a:cs typeface="Arial" panose="020B0604020202020204" pitchFamily="34" charset="0"/>
              </a:rPr>
              <a:t>Measure </a:t>
            </a:r>
          </a:p>
          <a:p>
            <a:r>
              <a:rPr lang="en-US" altLang="en-US" dirty="0">
                <a:latin typeface="Arial" panose="020B0604020202020204" pitchFamily="34" charset="0"/>
                <a:cs typeface="Arial" panose="020B0604020202020204" pitchFamily="34" charset="0"/>
              </a:rPr>
              <a:t>initial velocity =&gt; </a:t>
            </a:r>
          </a:p>
          <a:p>
            <a:r>
              <a:rPr lang="en-US" altLang="en-US" dirty="0">
                <a:latin typeface="Arial" panose="020B0604020202020204" pitchFamily="34" charset="0"/>
                <a:cs typeface="Arial" panose="020B0604020202020204" pitchFamily="34" charset="0"/>
              </a:rPr>
              <a:t>[product] = 0, </a:t>
            </a:r>
          </a:p>
          <a:p>
            <a:r>
              <a:rPr lang="en-US" altLang="en-US" dirty="0">
                <a:latin typeface="Arial" panose="020B0604020202020204" pitchFamily="34" charset="0"/>
                <a:cs typeface="Arial" panose="020B0604020202020204" pitchFamily="34" charset="0"/>
              </a:rPr>
              <a:t>no back reaction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14" descr="Conc-time">
            <a:extLst>
              <a:ext uri="{FF2B5EF4-FFF2-40B4-BE49-F238E27FC236}">
                <a16:creationId xmlns:a16="http://schemas.microsoft.com/office/drawing/2014/main" id="{51026775-87B3-3C4E-BE73-526AA162BE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88" y="1219200"/>
            <a:ext cx="52578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22F33D96-0F01-A84F-8370-B9E88D6E71C7}"/>
              </a:ext>
            </a:extLst>
          </p:cNvPr>
          <p:cNvSpPr/>
          <p:nvPr/>
        </p:nvSpPr>
        <p:spPr bwMode="auto">
          <a:xfrm>
            <a:off x="990600" y="1917700"/>
            <a:ext cx="228600" cy="4572000"/>
          </a:xfrm>
          <a:prstGeom prst="rect">
            <a:avLst/>
          </a:prstGeom>
          <a:noFill/>
          <a:ln w="12700" cap="flat" cmpd="sng" algn="ctr">
            <a:solidFill>
              <a:schemeClr val="tx1">
                <a:alpha val="68000"/>
              </a:schemeClr>
            </a:solidFill>
            <a:prstDash val="solid"/>
            <a:round/>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a:defRPr/>
            </a:pPr>
            <a:endParaRPr lang="en-US">
              <a:solidFill>
                <a:schemeClr val="tx1"/>
              </a:solidFill>
            </a:endParaRPr>
          </a:p>
        </p:txBody>
      </p:sp>
      <p:sp>
        <p:nvSpPr>
          <p:cNvPr id="7" name="Title 1">
            <a:extLst>
              <a:ext uri="{FF2B5EF4-FFF2-40B4-BE49-F238E27FC236}">
                <a16:creationId xmlns:a16="http://schemas.microsoft.com/office/drawing/2014/main" id="{958E7665-7C24-4446-827A-4D7E80D3522C}"/>
              </a:ext>
            </a:extLst>
          </p:cNvPr>
          <p:cNvSpPr txBox="1">
            <a:spLocks/>
          </p:cNvSpPr>
          <p:nvPr/>
        </p:nvSpPr>
        <p:spPr bwMode="auto">
          <a:xfrm>
            <a:off x="-15589" y="0"/>
            <a:ext cx="4854869" cy="38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sp>
        <p:nvSpPr>
          <p:cNvPr id="52230" name="Rectangle 3">
            <a:extLst>
              <a:ext uri="{FF2B5EF4-FFF2-40B4-BE49-F238E27FC236}">
                <a16:creationId xmlns:a16="http://schemas.microsoft.com/office/drawing/2014/main" id="{7BFEF6EE-8065-4142-92A8-47EC33DD68DC}"/>
              </a:ext>
            </a:extLst>
          </p:cNvPr>
          <p:cNvSpPr>
            <a:spLocks noChangeArrowheads="1"/>
          </p:cNvSpPr>
          <p:nvPr/>
        </p:nvSpPr>
        <p:spPr bwMode="auto">
          <a:xfrm>
            <a:off x="4840288" y="2978150"/>
            <a:ext cx="427672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ctr"/>
            <a:r>
              <a:rPr lang="en-US" altLang="en-US" sz="3000">
                <a:solidFill>
                  <a:schemeClr val="tx2"/>
                </a:solidFill>
                <a:latin typeface="Arial" panose="020B0604020202020204" pitchFamily="34" charset="0"/>
                <a:cs typeface="Arial" panose="020B0604020202020204" pitchFamily="34" charset="0"/>
              </a:rPr>
              <a:t>The time dependence of everything (in a </a:t>
            </a:r>
            <a:r>
              <a:rPr lang="en-US" altLang="en-US" sz="3000">
                <a:latin typeface="Arial" panose="020B0604020202020204" pitchFamily="34" charset="0"/>
                <a:cs typeface="Arial" panose="020B0604020202020204" pitchFamily="34" charset="0"/>
              </a:rPr>
              <a:t>Michaelis-Menten reaction)</a:t>
            </a:r>
            <a:endParaRPr lang="en-US" altLang="en-US" sz="3000">
              <a:solidFill>
                <a:schemeClr val="tx2"/>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F9483656-F911-7E14-C812-794B0BF791F5}"/>
              </a:ext>
            </a:extLst>
          </p:cNvPr>
          <p:cNvSpPr txBox="1">
            <a:spLocks/>
          </p:cNvSpPr>
          <p:nvPr/>
        </p:nvSpPr>
        <p:spPr bwMode="auto">
          <a:xfrm>
            <a:off x="2286000" y="533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eaLnBrk="1" hangingPunct="1"/>
            <a:r>
              <a:rPr lang="en-US" altLang="en-US" kern="0">
                <a:latin typeface="Arial" panose="020B0604020202020204" pitchFamily="34" charset="0"/>
                <a:ea typeface="ＭＳ Ｐゴシック" panose="020B0600070205080204" pitchFamily="34" charset="-128"/>
              </a:rPr>
              <a:t>E + S </a:t>
            </a:r>
            <a:r>
              <a:rPr lang="en-US" altLang="en-US" kern="0" baseline="32000">
                <a:latin typeface="Arial" panose="020B0604020202020204" pitchFamily="34" charset="0"/>
                <a:ea typeface="ＭＳ Ｐゴシック" panose="020B0600070205080204" pitchFamily="34" charset="-128"/>
                <a:sym typeface="Symbol" pitchFamily="2" charset="2"/>
              </a:rPr>
              <a:t> </a:t>
            </a:r>
            <a:r>
              <a:rPr lang="en-US" altLang="en-US" kern="0">
                <a:latin typeface="Arial" panose="020B0604020202020204" pitchFamily="34" charset="0"/>
                <a:ea typeface="ＭＳ Ｐゴシック" panose="020B0600070205080204" pitchFamily="34" charset="-128"/>
                <a:sym typeface="Symbol" pitchFamily="2" charset="2"/>
              </a:rPr>
              <a:t>ES  E + P</a:t>
            </a:r>
            <a:endParaRPr lang="en-US" altLang="en-US" b="1" kern="0" dirty="0">
              <a:ea typeface="ＭＳ Ｐゴシック" panose="020B0600070205080204" pitchFamily="34" charset="-128"/>
            </a:endParaRPr>
          </a:p>
        </p:txBody>
      </p:sp>
      <p:sp>
        <p:nvSpPr>
          <p:cNvPr id="10" name="Rectangle 5">
            <a:extLst>
              <a:ext uri="{FF2B5EF4-FFF2-40B4-BE49-F238E27FC236}">
                <a16:creationId xmlns:a16="http://schemas.microsoft.com/office/drawing/2014/main" id="{F2DEA385-31F3-5019-6D1B-20AC81F96535}"/>
              </a:ext>
            </a:extLst>
          </p:cNvPr>
          <p:cNvSpPr>
            <a:spLocks noChangeArrowheads="1"/>
          </p:cNvSpPr>
          <p:nvPr/>
        </p:nvSpPr>
        <p:spPr bwMode="auto">
          <a:xfrm>
            <a:off x="5105400" y="826233"/>
            <a:ext cx="55562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4400" baseline="-25000" dirty="0">
                <a:sym typeface="Symbol" pitchFamily="2" charset="2"/>
              </a:rPr>
              <a:t></a:t>
            </a:r>
          </a:p>
        </p:txBody>
      </p:sp>
      <p:sp>
        <p:nvSpPr>
          <p:cNvPr id="11" name="Rectangle 5">
            <a:extLst>
              <a:ext uri="{FF2B5EF4-FFF2-40B4-BE49-F238E27FC236}">
                <a16:creationId xmlns:a16="http://schemas.microsoft.com/office/drawing/2014/main" id="{47E7C68E-D239-8031-D3FF-7587B7B10DF7}"/>
              </a:ext>
            </a:extLst>
          </p:cNvPr>
          <p:cNvSpPr>
            <a:spLocks noChangeArrowheads="1"/>
          </p:cNvSpPr>
          <p:nvPr/>
        </p:nvSpPr>
        <p:spPr bwMode="auto">
          <a:xfrm>
            <a:off x="6459221" y="583453"/>
            <a:ext cx="574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b="1" dirty="0" err="1">
                <a:latin typeface="Arial" panose="020B0604020202020204" pitchFamily="34" charset="0"/>
                <a:cs typeface="Arial" panose="020B0604020202020204" pitchFamily="34" charset="0"/>
              </a:rPr>
              <a:t>k</a:t>
            </a:r>
            <a:r>
              <a:rPr lang="en-US" altLang="en-US" sz="2000" b="1" baseline="-25000" dirty="0" err="1">
                <a:latin typeface="Arial" panose="020B0604020202020204" pitchFamily="34" charset="0"/>
                <a:cs typeface="Arial" panose="020B0604020202020204" pitchFamily="34" charset="0"/>
              </a:rPr>
              <a:t>cat</a:t>
            </a:r>
            <a:r>
              <a:rPr lang="en-US" altLang="en-US" sz="2000" b="1" dirty="0">
                <a:latin typeface="Arial" panose="020B0604020202020204" pitchFamily="34" charset="0"/>
                <a:cs typeface="Arial" panose="020B0604020202020204" pitchFamily="34" charset="0"/>
              </a:rPr>
              <a:t> </a:t>
            </a:r>
            <a:endParaRPr lang="en-US" altLang="en-US" sz="2000" dirty="0">
              <a:cs typeface="Arial" panose="020B0604020202020204" pitchFamily="34" charset="0"/>
            </a:endParaRPr>
          </a:p>
        </p:txBody>
      </p:sp>
      <p:sp>
        <p:nvSpPr>
          <p:cNvPr id="12" name="Title 1">
            <a:extLst>
              <a:ext uri="{FF2B5EF4-FFF2-40B4-BE49-F238E27FC236}">
                <a16:creationId xmlns:a16="http://schemas.microsoft.com/office/drawing/2014/main" id="{EC65E06D-0C36-ACFE-3455-00EF1FE4F78C}"/>
              </a:ext>
            </a:extLst>
          </p:cNvPr>
          <p:cNvSpPr txBox="1">
            <a:spLocks/>
          </p:cNvSpPr>
          <p:nvPr/>
        </p:nvSpPr>
        <p:spPr bwMode="auto">
          <a:xfrm>
            <a:off x="-15589" y="0"/>
            <a:ext cx="4854869" cy="38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sp>
        <p:nvSpPr>
          <p:cNvPr id="13" name="Rectangle 5">
            <a:extLst>
              <a:ext uri="{FF2B5EF4-FFF2-40B4-BE49-F238E27FC236}">
                <a16:creationId xmlns:a16="http://schemas.microsoft.com/office/drawing/2014/main" id="{27393CBA-4D27-5DF5-2EF9-02FE9210E27C}"/>
              </a:ext>
            </a:extLst>
          </p:cNvPr>
          <p:cNvSpPr>
            <a:spLocks noChangeArrowheads="1"/>
          </p:cNvSpPr>
          <p:nvPr/>
        </p:nvSpPr>
        <p:spPr bwMode="auto">
          <a:xfrm>
            <a:off x="5105400" y="623711"/>
            <a:ext cx="4924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b="1" dirty="0">
                <a:latin typeface="Arial" panose="020B0604020202020204" pitchFamily="34" charset="0"/>
                <a:cs typeface="Arial" panose="020B0604020202020204" pitchFamily="34" charset="0"/>
              </a:rPr>
              <a:t>k</a:t>
            </a:r>
            <a:r>
              <a:rPr lang="en-US" altLang="en-US" sz="2000" b="1" baseline="-25000" dirty="0">
                <a:latin typeface="Arial" panose="020B0604020202020204" pitchFamily="34" charset="0"/>
                <a:cs typeface="Arial" panose="020B0604020202020204" pitchFamily="34" charset="0"/>
              </a:rPr>
              <a:t>1</a:t>
            </a:r>
            <a:r>
              <a:rPr lang="en-US" altLang="en-US" sz="2000" b="1" dirty="0">
                <a:latin typeface="Arial" panose="020B0604020202020204" pitchFamily="34" charset="0"/>
                <a:cs typeface="Arial" panose="020B0604020202020204" pitchFamily="34" charset="0"/>
              </a:rPr>
              <a:t> </a:t>
            </a:r>
            <a:endParaRPr lang="en-US" altLang="en-US" sz="2000" dirty="0">
              <a:cs typeface="Arial" panose="020B0604020202020204" pitchFamily="34" charset="0"/>
            </a:endParaRPr>
          </a:p>
        </p:txBody>
      </p:sp>
      <p:sp>
        <p:nvSpPr>
          <p:cNvPr id="14" name="Rectangle 5">
            <a:extLst>
              <a:ext uri="{FF2B5EF4-FFF2-40B4-BE49-F238E27FC236}">
                <a16:creationId xmlns:a16="http://schemas.microsoft.com/office/drawing/2014/main" id="{C6773363-4FE0-2433-6B6D-3CED4623BCFC}"/>
              </a:ext>
            </a:extLst>
          </p:cNvPr>
          <p:cNvSpPr>
            <a:spLocks noChangeArrowheads="1"/>
          </p:cNvSpPr>
          <p:nvPr/>
        </p:nvSpPr>
        <p:spPr bwMode="auto">
          <a:xfrm>
            <a:off x="5147900" y="1390590"/>
            <a:ext cx="5501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b="1" dirty="0">
                <a:latin typeface="Arial" panose="020B0604020202020204" pitchFamily="34" charset="0"/>
                <a:cs typeface="Arial" panose="020B0604020202020204" pitchFamily="34" charset="0"/>
              </a:rPr>
              <a:t>k</a:t>
            </a:r>
            <a:r>
              <a:rPr lang="en-US" altLang="en-US" sz="2000" b="1" baseline="-25000" dirty="0">
                <a:latin typeface="Arial" panose="020B0604020202020204" pitchFamily="34" charset="0"/>
                <a:cs typeface="Arial" panose="020B0604020202020204" pitchFamily="34" charset="0"/>
              </a:rPr>
              <a:t>-1</a:t>
            </a:r>
            <a:r>
              <a:rPr lang="en-US" altLang="en-US" sz="2000" b="1" dirty="0">
                <a:latin typeface="Arial" panose="020B0604020202020204" pitchFamily="34" charset="0"/>
                <a:cs typeface="Arial" panose="020B0604020202020204" pitchFamily="34" charset="0"/>
              </a:rPr>
              <a:t> </a:t>
            </a:r>
            <a:endParaRPr lang="en-US" altLang="en-US" sz="2000" dirty="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Box 4">
            <a:extLst>
              <a:ext uri="{FF2B5EF4-FFF2-40B4-BE49-F238E27FC236}">
                <a16:creationId xmlns:a16="http://schemas.microsoft.com/office/drawing/2014/main" id="{978190B8-C5AF-7044-BF5E-7F50D579A447}"/>
              </a:ext>
            </a:extLst>
          </p:cNvPr>
          <p:cNvSpPr txBox="1">
            <a:spLocks noChangeArrowheads="1"/>
          </p:cNvSpPr>
          <p:nvPr/>
        </p:nvSpPr>
        <p:spPr bwMode="auto">
          <a:xfrm>
            <a:off x="0" y="1752600"/>
            <a:ext cx="9296400" cy="711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dirty="0">
                <a:latin typeface="Arial" panose="020B0604020202020204" pitchFamily="34" charset="0"/>
                <a:cs typeface="Arial" panose="020B0604020202020204" pitchFamily="34" charset="0"/>
              </a:rPr>
              <a:t>Now: we derive the Michaelis-Menten Equation</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d[ES]/dt 	= k</a:t>
            </a:r>
            <a:r>
              <a:rPr lang="en-US" altLang="en-US" baseline="-25000" dirty="0">
                <a:latin typeface="Arial" panose="020B0604020202020204" pitchFamily="34" charset="0"/>
                <a:cs typeface="Arial" panose="020B0604020202020204" pitchFamily="34" charset="0"/>
              </a:rPr>
              <a:t>1</a:t>
            </a:r>
            <a:r>
              <a:rPr lang="en-US" altLang="en-US" dirty="0">
                <a:latin typeface="Arial" panose="020B0604020202020204" pitchFamily="34" charset="0"/>
                <a:cs typeface="Arial" panose="020B0604020202020204" pitchFamily="34" charset="0"/>
              </a:rPr>
              <a:t>[E][S] –k</a:t>
            </a:r>
            <a:r>
              <a:rPr lang="en-US" altLang="en-US" baseline="-25000" dirty="0">
                <a:latin typeface="Arial" panose="020B0604020202020204" pitchFamily="34" charset="0"/>
                <a:cs typeface="Arial" panose="020B0604020202020204" pitchFamily="34" charset="0"/>
              </a:rPr>
              <a:t>-1</a:t>
            </a:r>
            <a:r>
              <a:rPr lang="en-US" altLang="en-US" dirty="0">
                <a:latin typeface="Arial" panose="020B0604020202020204" pitchFamily="34" charset="0"/>
                <a:cs typeface="Arial" panose="020B0604020202020204" pitchFamily="34" charset="0"/>
              </a:rPr>
              <a:t>[ES] – k</a:t>
            </a:r>
            <a:r>
              <a:rPr lang="en-US" altLang="en-US" baseline="-25000" dirty="0">
                <a:latin typeface="Arial" panose="020B0604020202020204" pitchFamily="34" charset="0"/>
                <a:cs typeface="Arial" panose="020B0604020202020204" pitchFamily="34" charset="0"/>
              </a:rPr>
              <a:t>2</a:t>
            </a:r>
            <a:r>
              <a:rPr lang="en-US" altLang="en-US" dirty="0">
                <a:latin typeface="Arial" panose="020B0604020202020204" pitchFamily="34" charset="0"/>
                <a:cs typeface="Arial" panose="020B0604020202020204" pitchFamily="34" charset="0"/>
              </a:rPr>
              <a:t>[ES]</a:t>
            </a:r>
          </a:p>
          <a:p>
            <a:r>
              <a:rPr lang="en-US" altLang="en-US" dirty="0">
                <a:latin typeface="Arial" panose="020B0604020202020204" pitchFamily="34" charset="0"/>
                <a:cs typeface="Arial" panose="020B0604020202020204" pitchFamily="34" charset="0"/>
              </a:rPr>
              <a:t>		= 0    (steady state assumption, see previous graph)</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solve for [ES]    (do the algebra)</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[ES] = [E][S] k</a:t>
            </a:r>
            <a:r>
              <a:rPr lang="en-US" altLang="en-US" baseline="-25000" dirty="0">
                <a:latin typeface="Arial" panose="020B0604020202020204" pitchFamily="34" charset="0"/>
                <a:cs typeface="Arial" panose="020B0604020202020204" pitchFamily="34" charset="0"/>
              </a:rPr>
              <a:t>1</a:t>
            </a:r>
            <a:r>
              <a:rPr lang="en-US" altLang="en-US" dirty="0">
                <a:latin typeface="Arial" panose="020B0604020202020204" pitchFamily="34" charset="0"/>
                <a:cs typeface="Arial" panose="020B0604020202020204" pitchFamily="34" charset="0"/>
              </a:rPr>
              <a:t>/(k</a:t>
            </a:r>
            <a:r>
              <a:rPr lang="en-US" altLang="en-US" baseline="-25000" dirty="0">
                <a:latin typeface="Arial" panose="020B0604020202020204" pitchFamily="34" charset="0"/>
                <a:cs typeface="Arial" panose="020B0604020202020204" pitchFamily="34" charset="0"/>
              </a:rPr>
              <a:t>-1</a:t>
            </a:r>
            <a:r>
              <a:rPr lang="en-US" altLang="en-US" dirty="0">
                <a:latin typeface="Arial" panose="020B0604020202020204" pitchFamily="34" charset="0"/>
                <a:cs typeface="Arial" panose="020B0604020202020204" pitchFamily="34" charset="0"/>
              </a:rPr>
              <a:t> + k</a:t>
            </a:r>
            <a:r>
              <a:rPr lang="en-US" altLang="en-US" baseline="-25000" dirty="0">
                <a:latin typeface="Arial" panose="020B0604020202020204" pitchFamily="34" charset="0"/>
                <a:cs typeface="Arial" panose="020B0604020202020204" pitchFamily="34" charset="0"/>
              </a:rPr>
              <a:t>2</a:t>
            </a:r>
            <a:r>
              <a:rPr lang="en-US" altLang="en-US" dirty="0">
                <a:latin typeface="Arial" panose="020B0604020202020204" pitchFamily="34" charset="0"/>
                <a:cs typeface="Arial" panose="020B0604020202020204" pitchFamily="34" charset="0"/>
              </a:rPr>
              <a:t>)</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Define K</a:t>
            </a:r>
            <a:r>
              <a:rPr lang="en-US" altLang="en-US" baseline="-25000" dirty="0">
                <a:latin typeface="Arial" panose="020B0604020202020204" pitchFamily="34" charset="0"/>
                <a:cs typeface="Arial" panose="020B0604020202020204" pitchFamily="34" charset="0"/>
              </a:rPr>
              <a:t>M </a:t>
            </a:r>
            <a:r>
              <a:rPr lang="en-US" altLang="en-US" dirty="0">
                <a:latin typeface="Arial" panose="020B0604020202020204" pitchFamily="34" charset="0"/>
                <a:cs typeface="Arial" panose="020B0604020202020204" pitchFamily="34" charset="0"/>
              </a:rPr>
              <a:t>(</a:t>
            </a:r>
            <a:r>
              <a:rPr lang="en-US" altLang="en-US" dirty="0" err="1">
                <a:latin typeface="Arial" panose="020B0604020202020204" pitchFamily="34" charset="0"/>
                <a:cs typeface="Arial" panose="020B0604020202020204" pitchFamily="34" charset="0"/>
              </a:rPr>
              <a:t>Michealis</a:t>
            </a:r>
            <a:r>
              <a:rPr lang="en-US" altLang="en-US" dirty="0">
                <a:latin typeface="Arial" panose="020B0604020202020204" pitchFamily="34" charset="0"/>
                <a:cs typeface="Arial" panose="020B0604020202020204" pitchFamily="34" charset="0"/>
              </a:rPr>
              <a:t> Constant)</a:t>
            </a:r>
          </a:p>
          <a:p>
            <a:r>
              <a:rPr lang="en-US" altLang="en-US" dirty="0">
                <a:latin typeface="Arial" panose="020B0604020202020204" pitchFamily="34" charset="0"/>
                <a:cs typeface="Arial" panose="020B0604020202020204" pitchFamily="34" charset="0"/>
              </a:rPr>
              <a:t>K</a:t>
            </a:r>
            <a:r>
              <a:rPr lang="en-US" altLang="en-US" baseline="-25000" dirty="0">
                <a:latin typeface="Arial" panose="020B0604020202020204" pitchFamily="34" charset="0"/>
                <a:cs typeface="Arial" panose="020B0604020202020204" pitchFamily="34" charset="0"/>
              </a:rPr>
              <a:t>M</a:t>
            </a:r>
            <a:r>
              <a:rPr lang="en-US" altLang="en-US" dirty="0">
                <a:latin typeface="Arial" panose="020B0604020202020204" pitchFamily="34" charset="0"/>
                <a:cs typeface="Arial" panose="020B0604020202020204" pitchFamily="34" charset="0"/>
              </a:rPr>
              <a:t> 	 =  (k</a:t>
            </a:r>
            <a:r>
              <a:rPr lang="en-US" altLang="en-US" baseline="-25000" dirty="0">
                <a:latin typeface="Arial" panose="020B0604020202020204" pitchFamily="34" charset="0"/>
                <a:cs typeface="Arial" panose="020B0604020202020204" pitchFamily="34" charset="0"/>
              </a:rPr>
              <a:t>-1</a:t>
            </a:r>
            <a:r>
              <a:rPr lang="en-US" altLang="en-US" dirty="0">
                <a:latin typeface="Arial" panose="020B0604020202020204" pitchFamily="34" charset="0"/>
                <a:cs typeface="Arial" panose="020B0604020202020204" pitchFamily="34" charset="0"/>
              </a:rPr>
              <a:t> + k</a:t>
            </a:r>
            <a:r>
              <a:rPr lang="en-US" altLang="en-US" baseline="-25000" dirty="0">
                <a:latin typeface="Arial" panose="020B0604020202020204" pitchFamily="34" charset="0"/>
                <a:cs typeface="Arial" panose="020B0604020202020204" pitchFamily="34" charset="0"/>
              </a:rPr>
              <a:t>2</a:t>
            </a:r>
            <a:r>
              <a:rPr lang="en-US" altLang="en-US" dirty="0">
                <a:latin typeface="Arial" panose="020B0604020202020204" pitchFamily="34" charset="0"/>
                <a:cs typeface="Arial" panose="020B0604020202020204" pitchFamily="34" charset="0"/>
              </a:rPr>
              <a:t>)/k</a:t>
            </a:r>
            <a:r>
              <a:rPr lang="en-US" altLang="en-US" baseline="-25000" dirty="0">
                <a:latin typeface="Arial" panose="020B0604020202020204" pitchFamily="34" charset="0"/>
                <a:cs typeface="Arial" panose="020B0604020202020204" pitchFamily="34" charset="0"/>
              </a:rPr>
              <a:t>1</a:t>
            </a:r>
            <a:r>
              <a:rPr lang="en-US" altLang="en-US" dirty="0">
                <a:latin typeface="Arial" panose="020B0604020202020204" pitchFamily="34" charset="0"/>
                <a:cs typeface="Arial" panose="020B0604020202020204" pitchFamily="34" charset="0"/>
              </a:rPr>
              <a:t>  =&gt; 		[ES] = [E][S]/K</a:t>
            </a:r>
            <a:r>
              <a:rPr lang="en-US" altLang="en-US" baseline="-25000" dirty="0">
                <a:latin typeface="Arial" panose="020B0604020202020204" pitchFamily="34" charset="0"/>
                <a:cs typeface="Arial" panose="020B0604020202020204" pitchFamily="34" charset="0"/>
              </a:rPr>
              <a:t>M</a:t>
            </a:r>
          </a:p>
          <a:p>
            <a:r>
              <a:rPr lang="en-US" altLang="en-US" dirty="0">
                <a:latin typeface="Arial" panose="020B0604020202020204" pitchFamily="34" charset="0"/>
                <a:cs typeface="Arial" panose="020B0604020202020204" pitchFamily="34" charset="0"/>
              </a:rPr>
              <a:t> </a:t>
            </a:r>
          </a:p>
          <a:p>
            <a:r>
              <a:rPr lang="en-US" altLang="en-US" dirty="0">
                <a:latin typeface="Arial" panose="020B0604020202020204" pitchFamily="34" charset="0"/>
                <a:cs typeface="Arial" panose="020B0604020202020204" pitchFamily="34" charset="0"/>
              </a:rPr>
              <a:t>rearrange to give K</a:t>
            </a:r>
            <a:r>
              <a:rPr lang="en-US" altLang="en-US" baseline="-25000" dirty="0">
                <a:latin typeface="Arial" panose="020B0604020202020204" pitchFamily="34" charset="0"/>
                <a:cs typeface="Arial" panose="020B0604020202020204" pitchFamily="34" charset="0"/>
              </a:rPr>
              <a:t>M</a:t>
            </a:r>
            <a:r>
              <a:rPr lang="en-US" altLang="en-US" dirty="0">
                <a:latin typeface="Arial" panose="020B0604020202020204" pitchFamily="34" charset="0"/>
                <a:cs typeface="Arial" panose="020B0604020202020204" pitchFamily="34" charset="0"/>
              </a:rPr>
              <a:t> = [E][S]/[ES]</a:t>
            </a:r>
          </a:p>
          <a:p>
            <a:r>
              <a:rPr lang="en-US" altLang="en-US" dirty="0">
                <a:latin typeface="Arial" panose="020B0604020202020204" pitchFamily="34" charset="0"/>
                <a:cs typeface="Arial" panose="020B0604020202020204" pitchFamily="34" charset="0"/>
              </a:rPr>
              <a:t>  	</a:t>
            </a:r>
          </a:p>
          <a:p>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4BF10916-1A7C-9D40-B660-6684CA22E6BE}"/>
              </a:ext>
            </a:extLst>
          </p:cNvPr>
          <p:cNvSpPr txBox="1">
            <a:spLocks/>
          </p:cNvSpPr>
          <p:nvPr/>
        </p:nvSpPr>
        <p:spPr bwMode="auto">
          <a:xfrm>
            <a:off x="-15589" y="0"/>
            <a:ext cx="4854869" cy="38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 Kinetics</a:t>
            </a:r>
          </a:p>
        </p:txBody>
      </p:sp>
      <p:sp>
        <p:nvSpPr>
          <p:cNvPr id="2" name="Title 1">
            <a:extLst>
              <a:ext uri="{FF2B5EF4-FFF2-40B4-BE49-F238E27FC236}">
                <a16:creationId xmlns:a16="http://schemas.microsoft.com/office/drawing/2014/main" id="{1DF898E1-B8C7-DA37-F372-BE7B69E80CAF}"/>
              </a:ext>
            </a:extLst>
          </p:cNvPr>
          <p:cNvSpPr txBox="1">
            <a:spLocks/>
          </p:cNvSpPr>
          <p:nvPr/>
        </p:nvSpPr>
        <p:spPr bwMode="auto">
          <a:xfrm>
            <a:off x="953080" y="544481"/>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eaLnBrk="1" hangingPunct="1"/>
            <a:r>
              <a:rPr lang="en-US" altLang="en-US" kern="0" dirty="0">
                <a:latin typeface="Arial" panose="020B0604020202020204" pitchFamily="34" charset="0"/>
                <a:ea typeface="ＭＳ Ｐゴシック" panose="020B0600070205080204" pitchFamily="34" charset="-128"/>
              </a:rPr>
              <a:t>E + S </a:t>
            </a:r>
            <a:r>
              <a:rPr lang="en-US" altLang="en-US" kern="0" baseline="32000" dirty="0">
                <a:latin typeface="Arial" panose="020B0604020202020204" pitchFamily="34" charset="0"/>
                <a:ea typeface="ＭＳ Ｐゴシック" panose="020B0600070205080204" pitchFamily="34" charset="-128"/>
                <a:sym typeface="Symbol" pitchFamily="2" charset="2"/>
              </a:rPr>
              <a:t> </a:t>
            </a:r>
            <a:r>
              <a:rPr lang="en-US" altLang="en-US" kern="0" dirty="0">
                <a:latin typeface="Arial" panose="020B0604020202020204" pitchFamily="34" charset="0"/>
                <a:ea typeface="ＭＳ Ｐゴシック" panose="020B0600070205080204" pitchFamily="34" charset="-128"/>
                <a:sym typeface="Symbol" pitchFamily="2" charset="2"/>
              </a:rPr>
              <a:t>ES  E + P</a:t>
            </a:r>
            <a:endParaRPr lang="en-US" altLang="en-US" b="1" kern="0" dirty="0">
              <a:ea typeface="ＭＳ Ｐゴシック" panose="020B0600070205080204" pitchFamily="34" charset="-128"/>
            </a:endParaRPr>
          </a:p>
        </p:txBody>
      </p:sp>
      <p:sp>
        <p:nvSpPr>
          <p:cNvPr id="3" name="Rectangle 5">
            <a:extLst>
              <a:ext uri="{FF2B5EF4-FFF2-40B4-BE49-F238E27FC236}">
                <a16:creationId xmlns:a16="http://schemas.microsoft.com/office/drawing/2014/main" id="{85782938-D371-ABF6-AF17-9BBF782CC385}"/>
              </a:ext>
            </a:extLst>
          </p:cNvPr>
          <p:cNvSpPr>
            <a:spLocks noChangeArrowheads="1"/>
          </p:cNvSpPr>
          <p:nvPr/>
        </p:nvSpPr>
        <p:spPr bwMode="auto">
          <a:xfrm>
            <a:off x="5144080" y="582581"/>
            <a:ext cx="574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b="1" dirty="0" err="1">
                <a:latin typeface="Arial" panose="020B0604020202020204" pitchFamily="34" charset="0"/>
                <a:cs typeface="Arial" panose="020B0604020202020204" pitchFamily="34" charset="0"/>
              </a:rPr>
              <a:t>k</a:t>
            </a:r>
            <a:r>
              <a:rPr lang="en-US" altLang="en-US" sz="2000" b="1" baseline="-25000" dirty="0" err="1">
                <a:latin typeface="Arial" panose="020B0604020202020204" pitchFamily="34" charset="0"/>
                <a:cs typeface="Arial" panose="020B0604020202020204" pitchFamily="34" charset="0"/>
              </a:rPr>
              <a:t>cat</a:t>
            </a:r>
            <a:r>
              <a:rPr lang="en-US" altLang="en-US" sz="2000" b="1" dirty="0">
                <a:latin typeface="Arial" panose="020B0604020202020204" pitchFamily="34" charset="0"/>
                <a:cs typeface="Arial" panose="020B0604020202020204" pitchFamily="34" charset="0"/>
              </a:rPr>
              <a:t> </a:t>
            </a:r>
            <a:endParaRPr lang="en-US" altLang="en-US" sz="2000" dirty="0">
              <a:cs typeface="Arial" panose="020B0604020202020204" pitchFamily="34" charset="0"/>
            </a:endParaRPr>
          </a:p>
        </p:txBody>
      </p:sp>
      <p:sp>
        <p:nvSpPr>
          <p:cNvPr id="4" name="Rectangle 5">
            <a:extLst>
              <a:ext uri="{FF2B5EF4-FFF2-40B4-BE49-F238E27FC236}">
                <a16:creationId xmlns:a16="http://schemas.microsoft.com/office/drawing/2014/main" id="{CA20BC43-FDD7-FCE0-C45A-AE9BF81AB926}"/>
              </a:ext>
            </a:extLst>
          </p:cNvPr>
          <p:cNvSpPr>
            <a:spLocks noChangeArrowheads="1"/>
          </p:cNvSpPr>
          <p:nvPr/>
        </p:nvSpPr>
        <p:spPr bwMode="auto">
          <a:xfrm>
            <a:off x="3789414" y="544481"/>
            <a:ext cx="4924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b="1" dirty="0">
                <a:latin typeface="Arial" panose="020B0604020202020204" pitchFamily="34" charset="0"/>
                <a:cs typeface="Arial" panose="020B0604020202020204" pitchFamily="34" charset="0"/>
              </a:rPr>
              <a:t>k</a:t>
            </a:r>
            <a:r>
              <a:rPr lang="en-US" altLang="en-US" sz="2000" b="1" baseline="-25000" dirty="0">
                <a:latin typeface="Arial" panose="020B0604020202020204" pitchFamily="34" charset="0"/>
                <a:cs typeface="Arial" panose="020B0604020202020204" pitchFamily="34" charset="0"/>
              </a:rPr>
              <a:t>1</a:t>
            </a:r>
            <a:r>
              <a:rPr lang="en-US" altLang="en-US" sz="2000" b="1" dirty="0">
                <a:latin typeface="Arial" panose="020B0604020202020204" pitchFamily="34" charset="0"/>
                <a:cs typeface="Arial" panose="020B0604020202020204" pitchFamily="34" charset="0"/>
              </a:rPr>
              <a:t> </a:t>
            </a:r>
            <a:endParaRPr lang="en-US" altLang="en-US" sz="2000" dirty="0">
              <a:cs typeface="Arial" panose="020B0604020202020204" pitchFamily="34" charset="0"/>
            </a:endParaRPr>
          </a:p>
        </p:txBody>
      </p:sp>
      <p:sp>
        <p:nvSpPr>
          <p:cNvPr id="5" name="Rectangle 5">
            <a:extLst>
              <a:ext uri="{FF2B5EF4-FFF2-40B4-BE49-F238E27FC236}">
                <a16:creationId xmlns:a16="http://schemas.microsoft.com/office/drawing/2014/main" id="{0DF0EF2A-A03E-AF50-0723-034050E41651}"/>
              </a:ext>
            </a:extLst>
          </p:cNvPr>
          <p:cNvSpPr>
            <a:spLocks noChangeArrowheads="1"/>
          </p:cNvSpPr>
          <p:nvPr/>
        </p:nvSpPr>
        <p:spPr bwMode="auto">
          <a:xfrm>
            <a:off x="3870905" y="1273260"/>
            <a:ext cx="5501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b="1" dirty="0">
                <a:latin typeface="Arial" panose="020B0604020202020204" pitchFamily="34" charset="0"/>
                <a:cs typeface="Arial" panose="020B0604020202020204" pitchFamily="34" charset="0"/>
              </a:rPr>
              <a:t>k</a:t>
            </a:r>
            <a:r>
              <a:rPr lang="en-US" altLang="en-US" sz="2000" b="1" baseline="-25000" dirty="0">
                <a:latin typeface="Arial" panose="020B0604020202020204" pitchFamily="34" charset="0"/>
                <a:cs typeface="Arial" panose="020B0604020202020204" pitchFamily="34" charset="0"/>
              </a:rPr>
              <a:t>-1</a:t>
            </a:r>
            <a:r>
              <a:rPr lang="en-US" altLang="en-US" sz="2000" b="1" dirty="0">
                <a:latin typeface="Arial" panose="020B0604020202020204" pitchFamily="34" charset="0"/>
                <a:cs typeface="Arial" panose="020B0604020202020204" pitchFamily="34" charset="0"/>
              </a:rPr>
              <a:t> </a:t>
            </a:r>
            <a:endParaRPr lang="en-US" altLang="en-US" sz="2000" dirty="0">
              <a:cs typeface="Arial" panose="020B0604020202020204" pitchFamily="34"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4573F88-C2FB-544E-9135-FC836C72D30B}"/>
              </a:ext>
            </a:extLst>
          </p:cNvPr>
          <p:cNvSpPr txBox="1">
            <a:spLocks/>
          </p:cNvSpPr>
          <p:nvPr/>
        </p:nvSpPr>
        <p:spPr bwMode="auto">
          <a:xfrm>
            <a:off x="-15589" y="0"/>
            <a:ext cx="4854869" cy="38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F387D7D-E8FE-0F2C-54A2-624573DFAC49}"/>
                  </a:ext>
                </a:extLst>
              </p:cNvPr>
              <p:cNvSpPr txBox="1"/>
              <p:nvPr/>
            </p:nvSpPr>
            <p:spPr>
              <a:xfrm>
                <a:off x="190500" y="1828800"/>
                <a:ext cx="8763000" cy="4667432"/>
              </a:xfrm>
              <a:prstGeom prst="rect">
                <a:avLst/>
              </a:prstGeom>
              <a:noFill/>
            </p:spPr>
            <p:txBody>
              <a:bodyPr wrap="square">
                <a:spAutoFit/>
              </a:bodyPr>
              <a:lstStyle/>
              <a:p>
                <a:pPr marL="0" marR="0" indent="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3600" i="1" smtClean="0">
                              <a:effectLst/>
                              <a:latin typeface="Cambria Math" panose="02040503050406030204" pitchFamily="18" charset="0"/>
                              <a:ea typeface="Times New Roman" panose="02020603050405020304" pitchFamily="18" charset="0"/>
                            </a:rPr>
                          </m:ctrlPr>
                        </m:sSubPr>
                        <m:e>
                          <m:r>
                            <a:rPr lang="en-US" sz="3600" i="1">
                              <a:effectLst/>
                              <a:latin typeface="Cambria Math" panose="02040503050406030204" pitchFamily="18" charset="0"/>
                              <a:ea typeface="Times New Roman" panose="02020603050405020304" pitchFamily="18" charset="0"/>
                            </a:rPr>
                            <m:t>𝑣</m:t>
                          </m:r>
                        </m:e>
                        <m:sub>
                          <m:r>
                            <a:rPr lang="en-US" sz="3600" i="1">
                              <a:effectLst/>
                              <a:latin typeface="Cambria Math" panose="02040503050406030204" pitchFamily="18" charset="0"/>
                              <a:ea typeface="Times New Roman" panose="02020603050405020304" pitchFamily="18" charset="0"/>
                            </a:rPr>
                            <m:t>𝑜</m:t>
                          </m:r>
                        </m:sub>
                      </m:sSub>
                      <m:r>
                        <a:rPr lang="en-US" sz="3600" i="1">
                          <a:effectLst/>
                          <a:latin typeface="Cambria Math" panose="02040503050406030204" pitchFamily="18" charset="0"/>
                          <a:ea typeface="Times New Roman" panose="02020603050405020304" pitchFamily="18" charset="0"/>
                        </a:rPr>
                        <m:t>= </m:t>
                      </m:r>
                      <m:f>
                        <m:fPr>
                          <m:ctrlPr>
                            <a:rPr lang="en-US" sz="3600" i="1">
                              <a:effectLst/>
                              <a:latin typeface="Cambria Math" panose="02040503050406030204" pitchFamily="18" charset="0"/>
                              <a:ea typeface="Times New Roman" panose="02020603050405020304" pitchFamily="18" charset="0"/>
                            </a:rPr>
                          </m:ctrlPr>
                        </m:fPr>
                        <m:num>
                          <m:sSub>
                            <m:sSubPr>
                              <m:ctrlPr>
                                <a:rPr lang="en-US" sz="3600" i="1">
                                  <a:effectLst/>
                                  <a:latin typeface="Cambria Math" panose="02040503050406030204" pitchFamily="18" charset="0"/>
                                  <a:ea typeface="Times New Roman" panose="02020603050405020304" pitchFamily="18" charset="0"/>
                                </a:rPr>
                              </m:ctrlPr>
                            </m:sSubPr>
                            <m:e>
                              <m:r>
                                <a:rPr lang="en-US" sz="3600" i="1">
                                  <a:effectLst/>
                                  <a:latin typeface="Cambria Math" panose="02040503050406030204" pitchFamily="18" charset="0"/>
                                  <a:ea typeface="Times New Roman" panose="02020603050405020304" pitchFamily="18" charset="0"/>
                                </a:rPr>
                                <m:t>𝑣</m:t>
                              </m:r>
                            </m:e>
                            <m:sub>
                              <m:r>
                                <a:rPr lang="en-US" sz="3600" i="1">
                                  <a:effectLst/>
                                  <a:latin typeface="Cambria Math" panose="02040503050406030204" pitchFamily="18" charset="0"/>
                                  <a:ea typeface="Times New Roman" panose="02020603050405020304" pitchFamily="18" charset="0"/>
                                </a:rPr>
                                <m:t>𝑚𝑎𝑥</m:t>
                              </m:r>
                            </m:sub>
                          </m:sSub>
                          <m:r>
                            <a:rPr lang="en-US" sz="3600" i="1">
                              <a:effectLst/>
                              <a:latin typeface="Cambria Math" panose="02040503050406030204" pitchFamily="18" charset="0"/>
                              <a:ea typeface="Times New Roman" panose="02020603050405020304" pitchFamily="18" charset="0"/>
                            </a:rPr>
                            <m:t> [</m:t>
                          </m:r>
                          <m:r>
                            <a:rPr lang="en-US" sz="3600" i="1">
                              <a:effectLst/>
                              <a:latin typeface="Cambria Math" panose="02040503050406030204" pitchFamily="18" charset="0"/>
                              <a:ea typeface="Times New Roman" panose="02020603050405020304" pitchFamily="18" charset="0"/>
                            </a:rPr>
                            <m:t>𝑆</m:t>
                          </m:r>
                          <m:r>
                            <a:rPr lang="en-US" sz="3600" i="1">
                              <a:effectLst/>
                              <a:latin typeface="Cambria Math" panose="02040503050406030204" pitchFamily="18" charset="0"/>
                              <a:ea typeface="Times New Roman" panose="02020603050405020304" pitchFamily="18" charset="0"/>
                            </a:rPr>
                            <m:t>]</m:t>
                          </m:r>
                        </m:num>
                        <m:den>
                          <m:sSub>
                            <m:sSubPr>
                              <m:ctrlPr>
                                <a:rPr lang="en-US" sz="3600" i="1">
                                  <a:effectLst/>
                                  <a:latin typeface="Cambria Math" panose="02040503050406030204" pitchFamily="18" charset="0"/>
                                  <a:ea typeface="Times New Roman" panose="02020603050405020304" pitchFamily="18" charset="0"/>
                                </a:rPr>
                              </m:ctrlPr>
                            </m:sSubPr>
                            <m:e>
                              <m:r>
                                <a:rPr lang="en-US" sz="3600" i="1">
                                  <a:effectLst/>
                                  <a:latin typeface="Cambria Math" panose="02040503050406030204" pitchFamily="18" charset="0"/>
                                  <a:ea typeface="Times New Roman" panose="02020603050405020304" pitchFamily="18" charset="0"/>
                                </a:rPr>
                                <m:t>𝐾</m:t>
                              </m:r>
                            </m:e>
                            <m:sub>
                              <m:r>
                                <a:rPr lang="en-US" sz="3600" i="1">
                                  <a:effectLst/>
                                  <a:latin typeface="Cambria Math" panose="02040503050406030204" pitchFamily="18" charset="0"/>
                                  <a:ea typeface="Times New Roman" panose="02020603050405020304" pitchFamily="18" charset="0"/>
                                </a:rPr>
                                <m:t>𝑀</m:t>
                              </m:r>
                            </m:sub>
                          </m:sSub>
                          <m:r>
                            <a:rPr lang="en-US" sz="3600" i="1">
                              <a:effectLst/>
                              <a:latin typeface="Cambria Math" panose="02040503050406030204" pitchFamily="18" charset="0"/>
                              <a:ea typeface="Times New Roman" panose="02020603050405020304" pitchFamily="18" charset="0"/>
                            </a:rPr>
                            <m:t>+[</m:t>
                          </m:r>
                          <m:r>
                            <a:rPr lang="en-US" sz="3600" i="1">
                              <a:effectLst/>
                              <a:latin typeface="Cambria Math" panose="02040503050406030204" pitchFamily="18" charset="0"/>
                              <a:ea typeface="Times New Roman" panose="02020603050405020304" pitchFamily="18" charset="0"/>
                            </a:rPr>
                            <m:t>𝑆</m:t>
                          </m:r>
                          <m:r>
                            <a:rPr lang="en-US" sz="3600" i="1">
                              <a:effectLst/>
                              <a:latin typeface="Cambria Math" panose="02040503050406030204" pitchFamily="18" charset="0"/>
                              <a:ea typeface="Times New Roman" panose="02020603050405020304" pitchFamily="18" charset="0"/>
                            </a:rPr>
                            <m:t>]</m:t>
                          </m:r>
                        </m:den>
                      </m:f>
                    </m:oMath>
                  </m:oMathPara>
                </a14:m>
                <a:endParaRPr lang="en-US" sz="1800" dirty="0">
                  <a:effectLst/>
                  <a:latin typeface="Calibri" panose="020F0502020204030204" pitchFamily="34" charset="0"/>
                  <a:ea typeface="Times New Roman" panose="02020603050405020304" pitchFamily="18" charset="0"/>
                </a:endParaRPr>
              </a:p>
              <a:p>
                <a:pPr marL="0" marR="0" indent="0" algn="ctr">
                  <a:lnSpc>
                    <a:spcPct val="150000"/>
                  </a:lnSpc>
                  <a:spcBef>
                    <a:spcPts val="0"/>
                  </a:spcBef>
                  <a:spcAft>
                    <a:spcPts val="0"/>
                  </a:spcAft>
                </a:pPr>
                <a:r>
                  <a:rPr lang="en-US" sz="2400" dirty="0">
                    <a:effectLst/>
                    <a:latin typeface="Calibri" panose="020F0502020204030204" pitchFamily="34" charset="0"/>
                    <a:ea typeface="Times New Roman" panose="02020603050405020304" pitchFamily="18" charset="0"/>
                  </a:rPr>
                  <a:t>This is the Michaelis-</a:t>
                </a:r>
                <a:r>
                  <a:rPr lang="en-US" sz="2400" dirty="0" err="1">
                    <a:effectLst/>
                    <a:latin typeface="Calibri" panose="020F0502020204030204" pitchFamily="34" charset="0"/>
                    <a:ea typeface="Times New Roman" panose="02020603050405020304" pitchFamily="18" charset="0"/>
                  </a:rPr>
                  <a:t>Menton</a:t>
                </a:r>
                <a:r>
                  <a:rPr lang="en-US" sz="2400" dirty="0">
                    <a:effectLst/>
                    <a:latin typeface="Calibri" panose="020F0502020204030204" pitchFamily="34" charset="0"/>
                    <a:ea typeface="Times New Roman" panose="02020603050405020304" pitchFamily="18" charset="0"/>
                  </a:rPr>
                  <a:t> Equation (page 547 </a:t>
                </a:r>
                <a:r>
                  <a:rPr lang="en-US" sz="2400" dirty="0" err="1">
                    <a:effectLst/>
                    <a:latin typeface="Calibri" panose="020F0502020204030204" pitchFamily="34" charset="0"/>
                    <a:ea typeface="Times New Roman" panose="02020603050405020304" pitchFamily="18" charset="0"/>
                  </a:rPr>
                  <a:t>Lehninger</a:t>
                </a:r>
                <a:r>
                  <a:rPr lang="en-US" sz="2400" dirty="0">
                    <a:effectLst/>
                    <a:latin typeface="Calibri" panose="020F0502020204030204" pitchFamily="34" charset="0"/>
                    <a:ea typeface="Times New Roman" panose="02020603050405020304" pitchFamily="18" charset="0"/>
                  </a:rPr>
                  <a:t>)</a:t>
                </a:r>
                <a:endParaRPr lang="en-US" sz="1800" dirty="0">
                  <a:effectLst/>
                  <a:latin typeface="Calibri" panose="020F0502020204030204" pitchFamily="34" charset="0"/>
                  <a:ea typeface="Times New Roman" panose="02020603050405020304" pitchFamily="18" charset="0"/>
                </a:endParaRPr>
              </a:p>
              <a:p>
                <a:pPr marL="0" marR="0" indent="0" algn="ctr">
                  <a:lnSpc>
                    <a:spcPct val="150000"/>
                  </a:lnSpc>
                  <a:spcBef>
                    <a:spcPts val="0"/>
                  </a:spcBef>
                  <a:spcAft>
                    <a:spcPts val="0"/>
                  </a:spcAft>
                </a:pPr>
                <a:r>
                  <a:rPr lang="en-US" sz="2400" dirty="0">
                    <a:effectLst/>
                    <a:latin typeface="Calibri" panose="020F0502020204030204" pitchFamily="34" charset="0"/>
                    <a:ea typeface="Times New Roman" panose="02020603050405020304" pitchFamily="18" charset="0"/>
                  </a:rPr>
                  <a:t>When [S] = K</a:t>
                </a:r>
                <a:r>
                  <a:rPr lang="en-US" sz="2400" baseline="-25000" dirty="0">
                    <a:effectLst/>
                    <a:latin typeface="Calibri" panose="020F0502020204030204" pitchFamily="34" charset="0"/>
                    <a:ea typeface="Times New Roman" panose="02020603050405020304" pitchFamily="18" charset="0"/>
                  </a:rPr>
                  <a:t>M</a:t>
                </a:r>
                <a:r>
                  <a:rPr lang="en-US" sz="2400" dirty="0">
                    <a:effectLst/>
                    <a:latin typeface="Calibri" panose="020F0502020204030204" pitchFamily="34" charset="0"/>
                    <a:ea typeface="Times New Roman" panose="02020603050405020304" pitchFamily="18" charset="0"/>
                  </a:rPr>
                  <a:t>, the velocity is half </a:t>
                </a:r>
                <a:r>
                  <a:rPr lang="en-US" sz="2400" dirty="0" err="1">
                    <a:effectLst/>
                    <a:latin typeface="Calibri" panose="020F0502020204030204" pitchFamily="34" charset="0"/>
                    <a:ea typeface="Times New Roman" panose="02020603050405020304" pitchFamily="18" charset="0"/>
                  </a:rPr>
                  <a:t>v</a:t>
                </a:r>
                <a:r>
                  <a:rPr lang="en-US" sz="2400" baseline="-25000" dirty="0" err="1">
                    <a:effectLst/>
                    <a:latin typeface="Calibri" panose="020F0502020204030204" pitchFamily="34" charset="0"/>
                    <a:ea typeface="Times New Roman" panose="02020603050405020304" pitchFamily="18" charset="0"/>
                  </a:rPr>
                  <a:t>max</a:t>
                </a:r>
                <a:r>
                  <a:rPr lang="en-US" sz="24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endParaRPr>
              </a:p>
              <a:p>
                <a:pPr marL="0" marR="0" indent="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3600" i="1">
                              <a:effectLst/>
                              <a:latin typeface="Cambria Math" panose="02040503050406030204" pitchFamily="18" charset="0"/>
                              <a:ea typeface="Times New Roman" panose="02020603050405020304" pitchFamily="18" charset="0"/>
                            </a:rPr>
                          </m:ctrlPr>
                        </m:sSubPr>
                        <m:e>
                          <m:r>
                            <a:rPr lang="en-US" sz="3600" i="1">
                              <a:effectLst/>
                              <a:latin typeface="Cambria Math" panose="02040503050406030204" pitchFamily="18" charset="0"/>
                              <a:ea typeface="Times New Roman" panose="02020603050405020304" pitchFamily="18" charset="0"/>
                            </a:rPr>
                            <m:t>𝑣</m:t>
                          </m:r>
                        </m:e>
                        <m:sub>
                          <m:r>
                            <a:rPr lang="en-US" sz="3600" i="1">
                              <a:effectLst/>
                              <a:latin typeface="Cambria Math" panose="02040503050406030204" pitchFamily="18" charset="0"/>
                              <a:ea typeface="Times New Roman" panose="02020603050405020304" pitchFamily="18" charset="0"/>
                            </a:rPr>
                            <m:t>𝑜</m:t>
                          </m:r>
                        </m:sub>
                      </m:sSub>
                      <m:r>
                        <a:rPr lang="en-US" sz="3600" i="1">
                          <a:effectLst/>
                          <a:latin typeface="Cambria Math" panose="02040503050406030204" pitchFamily="18" charset="0"/>
                          <a:ea typeface="Times New Roman" panose="02020603050405020304" pitchFamily="18" charset="0"/>
                        </a:rPr>
                        <m:t>= </m:t>
                      </m:r>
                      <m:f>
                        <m:fPr>
                          <m:ctrlPr>
                            <a:rPr lang="en-US" sz="3600" i="1">
                              <a:effectLst/>
                              <a:latin typeface="Cambria Math" panose="02040503050406030204" pitchFamily="18" charset="0"/>
                              <a:ea typeface="Times New Roman" panose="02020603050405020304" pitchFamily="18" charset="0"/>
                            </a:rPr>
                          </m:ctrlPr>
                        </m:fPr>
                        <m:num>
                          <m:sSub>
                            <m:sSubPr>
                              <m:ctrlPr>
                                <a:rPr lang="en-US" sz="3600" i="1">
                                  <a:effectLst/>
                                  <a:latin typeface="Cambria Math" panose="02040503050406030204" pitchFamily="18" charset="0"/>
                                  <a:ea typeface="Times New Roman" panose="02020603050405020304" pitchFamily="18" charset="0"/>
                                </a:rPr>
                              </m:ctrlPr>
                            </m:sSubPr>
                            <m:e>
                              <m:r>
                                <a:rPr lang="en-US" sz="3600" i="1">
                                  <a:effectLst/>
                                  <a:latin typeface="Cambria Math" panose="02040503050406030204" pitchFamily="18" charset="0"/>
                                  <a:ea typeface="Times New Roman" panose="02020603050405020304" pitchFamily="18" charset="0"/>
                                </a:rPr>
                                <m:t>𝑣</m:t>
                              </m:r>
                            </m:e>
                            <m:sub>
                              <m:r>
                                <a:rPr lang="en-US" sz="3600" i="1">
                                  <a:effectLst/>
                                  <a:latin typeface="Cambria Math" panose="02040503050406030204" pitchFamily="18" charset="0"/>
                                  <a:ea typeface="Times New Roman" panose="02020603050405020304" pitchFamily="18" charset="0"/>
                                </a:rPr>
                                <m:t>𝑚𝑎𝑥</m:t>
                              </m:r>
                            </m:sub>
                          </m:sSub>
                          <m:r>
                            <a:rPr lang="en-US" sz="3600" i="1">
                              <a:effectLst/>
                              <a:latin typeface="Cambria Math" panose="02040503050406030204" pitchFamily="18" charset="0"/>
                              <a:ea typeface="Times New Roman" panose="02020603050405020304" pitchFamily="18" charset="0"/>
                            </a:rPr>
                            <m:t> [</m:t>
                          </m:r>
                          <m:r>
                            <a:rPr lang="en-US" sz="3600" i="1">
                              <a:effectLst/>
                              <a:latin typeface="Cambria Math" panose="02040503050406030204" pitchFamily="18" charset="0"/>
                              <a:ea typeface="Times New Roman" panose="02020603050405020304" pitchFamily="18" charset="0"/>
                            </a:rPr>
                            <m:t>𝑆</m:t>
                          </m:r>
                          <m:r>
                            <a:rPr lang="en-US" sz="3600" i="1">
                              <a:effectLst/>
                              <a:latin typeface="Cambria Math" panose="02040503050406030204" pitchFamily="18" charset="0"/>
                              <a:ea typeface="Times New Roman" panose="02020603050405020304" pitchFamily="18" charset="0"/>
                            </a:rPr>
                            <m:t>]</m:t>
                          </m:r>
                        </m:num>
                        <m:den>
                          <m:r>
                            <a:rPr lang="en-US" sz="3600" i="1">
                              <a:effectLst/>
                              <a:latin typeface="Cambria Math" panose="02040503050406030204" pitchFamily="18" charset="0"/>
                              <a:ea typeface="Times New Roman" panose="02020603050405020304" pitchFamily="18" charset="0"/>
                            </a:rPr>
                            <m:t>[</m:t>
                          </m:r>
                          <m:r>
                            <a:rPr lang="en-US" sz="3600" i="1">
                              <a:effectLst/>
                              <a:latin typeface="Cambria Math" panose="02040503050406030204" pitchFamily="18" charset="0"/>
                              <a:ea typeface="Times New Roman" panose="02020603050405020304" pitchFamily="18" charset="0"/>
                            </a:rPr>
                            <m:t>𝑆</m:t>
                          </m:r>
                          <m:r>
                            <a:rPr lang="en-US" sz="3600" i="1">
                              <a:effectLst/>
                              <a:latin typeface="Cambria Math" panose="02040503050406030204" pitchFamily="18" charset="0"/>
                              <a:ea typeface="Times New Roman" panose="02020603050405020304" pitchFamily="18" charset="0"/>
                            </a:rPr>
                            <m:t>]+[</m:t>
                          </m:r>
                          <m:r>
                            <a:rPr lang="en-US" sz="3600" i="1">
                              <a:effectLst/>
                              <a:latin typeface="Cambria Math" panose="02040503050406030204" pitchFamily="18" charset="0"/>
                              <a:ea typeface="Times New Roman" panose="02020603050405020304" pitchFamily="18" charset="0"/>
                            </a:rPr>
                            <m:t>𝑆</m:t>
                          </m:r>
                          <m:r>
                            <a:rPr lang="en-US" sz="3600" i="1">
                              <a:effectLst/>
                              <a:latin typeface="Cambria Math" panose="02040503050406030204" pitchFamily="18" charset="0"/>
                              <a:ea typeface="Times New Roman" panose="02020603050405020304" pitchFamily="18" charset="0"/>
                            </a:rPr>
                            <m:t>]</m:t>
                          </m:r>
                        </m:den>
                      </m:f>
                      <m:r>
                        <a:rPr lang="en-US" sz="3600" i="1">
                          <a:effectLst/>
                          <a:latin typeface="Cambria Math" panose="02040503050406030204" pitchFamily="18" charset="0"/>
                          <a:ea typeface="Times New Roman" panose="02020603050405020304" pitchFamily="18" charset="0"/>
                        </a:rPr>
                        <m:t>=</m:t>
                      </m:r>
                      <m:f>
                        <m:fPr>
                          <m:ctrlPr>
                            <a:rPr lang="en-US" sz="3600" i="1">
                              <a:effectLst/>
                              <a:latin typeface="Cambria Math" panose="02040503050406030204" pitchFamily="18" charset="0"/>
                              <a:ea typeface="Times New Roman" panose="02020603050405020304" pitchFamily="18" charset="0"/>
                            </a:rPr>
                          </m:ctrlPr>
                        </m:fPr>
                        <m:num>
                          <m:sSub>
                            <m:sSubPr>
                              <m:ctrlPr>
                                <a:rPr lang="en-US" sz="3600" i="1">
                                  <a:effectLst/>
                                  <a:latin typeface="Cambria Math" panose="02040503050406030204" pitchFamily="18" charset="0"/>
                                  <a:ea typeface="Times New Roman" panose="02020603050405020304" pitchFamily="18" charset="0"/>
                                </a:rPr>
                              </m:ctrlPr>
                            </m:sSubPr>
                            <m:e>
                              <m:r>
                                <a:rPr lang="en-US" sz="3600" i="1">
                                  <a:effectLst/>
                                  <a:latin typeface="Cambria Math" panose="02040503050406030204" pitchFamily="18" charset="0"/>
                                  <a:ea typeface="Times New Roman" panose="02020603050405020304" pitchFamily="18" charset="0"/>
                                </a:rPr>
                                <m:t>𝑣</m:t>
                              </m:r>
                            </m:e>
                            <m:sub>
                              <m:r>
                                <a:rPr lang="en-US" sz="3600" i="1">
                                  <a:effectLst/>
                                  <a:latin typeface="Cambria Math" panose="02040503050406030204" pitchFamily="18" charset="0"/>
                                  <a:ea typeface="Times New Roman" panose="02020603050405020304" pitchFamily="18" charset="0"/>
                                </a:rPr>
                                <m:t>𝑚𝑎𝑥</m:t>
                              </m:r>
                            </m:sub>
                          </m:sSub>
                        </m:num>
                        <m:den>
                          <m:r>
                            <a:rPr lang="en-US" sz="3600" i="1">
                              <a:effectLst/>
                              <a:latin typeface="Cambria Math" panose="02040503050406030204" pitchFamily="18" charset="0"/>
                              <a:ea typeface="Times New Roman" panose="02020603050405020304" pitchFamily="18" charset="0"/>
                            </a:rPr>
                            <m:t>2</m:t>
                          </m:r>
                        </m:den>
                      </m:f>
                      <m:r>
                        <a:rPr lang="en-US" sz="3600" i="1">
                          <a:effectLst/>
                          <a:latin typeface="Cambria Math" panose="02040503050406030204" pitchFamily="18" charset="0"/>
                          <a:ea typeface="Times New Roman" panose="02020603050405020304" pitchFamily="18" charset="0"/>
                        </a:rPr>
                        <m:t>  </m:t>
                      </m:r>
                    </m:oMath>
                  </m:oMathPara>
                </a14:m>
                <a:endParaRPr lang="en-US" sz="1800" dirty="0">
                  <a:effectLst/>
                  <a:latin typeface="Calibri" panose="020F0502020204030204" pitchFamily="34" charset="0"/>
                  <a:ea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4F387D7D-E8FE-0F2C-54A2-624573DFAC49}"/>
                  </a:ext>
                </a:extLst>
              </p:cNvPr>
              <p:cNvSpPr txBox="1">
                <a:spLocks noRot="1" noChangeAspect="1" noMove="1" noResize="1" noEditPoints="1" noAdjustHandles="1" noChangeArrowheads="1" noChangeShapeType="1" noTextEdit="1"/>
              </p:cNvSpPr>
              <p:nvPr/>
            </p:nvSpPr>
            <p:spPr>
              <a:xfrm>
                <a:off x="190500" y="1828800"/>
                <a:ext cx="8763000" cy="4667432"/>
              </a:xfrm>
              <a:prstGeom prst="rect">
                <a:avLst/>
              </a:prstGeom>
              <a:blipFill>
                <a:blip r:embed="rId2"/>
                <a:stretch>
                  <a:fillRect/>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99284879-7F8B-1A4D-44DF-DBDA4D0A98DA}"/>
              </a:ext>
            </a:extLst>
          </p:cNvPr>
          <p:cNvSpPr txBox="1">
            <a:spLocks/>
          </p:cNvSpPr>
          <p:nvPr/>
        </p:nvSpPr>
        <p:spPr bwMode="auto">
          <a:xfrm>
            <a:off x="1371600" y="6477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eaLnBrk="1" hangingPunct="1"/>
            <a:r>
              <a:rPr lang="en-US" altLang="en-US" kern="0">
                <a:latin typeface="Arial" panose="020B0604020202020204" pitchFamily="34" charset="0"/>
                <a:ea typeface="ＭＳ Ｐゴシック" panose="020B0600070205080204" pitchFamily="34" charset="-128"/>
              </a:rPr>
              <a:t>E + S </a:t>
            </a:r>
            <a:r>
              <a:rPr lang="en-US" altLang="en-US" kern="0" baseline="32000">
                <a:latin typeface="Arial" panose="020B0604020202020204" pitchFamily="34" charset="0"/>
                <a:ea typeface="ＭＳ Ｐゴシック" panose="020B0600070205080204" pitchFamily="34" charset="-128"/>
                <a:sym typeface="Symbol" pitchFamily="2" charset="2"/>
              </a:rPr>
              <a:t> </a:t>
            </a:r>
            <a:r>
              <a:rPr lang="en-US" altLang="en-US" kern="0">
                <a:latin typeface="Arial" panose="020B0604020202020204" pitchFamily="34" charset="0"/>
                <a:ea typeface="ＭＳ Ｐゴシック" panose="020B0600070205080204" pitchFamily="34" charset="-128"/>
                <a:sym typeface="Symbol" pitchFamily="2" charset="2"/>
              </a:rPr>
              <a:t>ES  E + P</a:t>
            </a:r>
            <a:endParaRPr lang="en-US" altLang="en-US" b="1" kern="0" dirty="0">
              <a:ea typeface="ＭＳ Ｐゴシック" panose="020B0600070205080204" pitchFamily="34" charset="-128"/>
            </a:endParaRPr>
          </a:p>
        </p:txBody>
      </p:sp>
      <p:sp>
        <p:nvSpPr>
          <p:cNvPr id="5" name="Rectangle 5">
            <a:extLst>
              <a:ext uri="{FF2B5EF4-FFF2-40B4-BE49-F238E27FC236}">
                <a16:creationId xmlns:a16="http://schemas.microsoft.com/office/drawing/2014/main" id="{ED34E696-46A0-A0FC-5577-2007C075A2A0}"/>
              </a:ext>
            </a:extLst>
          </p:cNvPr>
          <p:cNvSpPr>
            <a:spLocks noChangeArrowheads="1"/>
          </p:cNvSpPr>
          <p:nvPr/>
        </p:nvSpPr>
        <p:spPr bwMode="auto">
          <a:xfrm>
            <a:off x="5562600" y="685800"/>
            <a:ext cx="574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b="1" dirty="0" err="1">
                <a:latin typeface="Arial" panose="020B0604020202020204" pitchFamily="34" charset="0"/>
                <a:cs typeface="Arial" panose="020B0604020202020204" pitchFamily="34" charset="0"/>
              </a:rPr>
              <a:t>k</a:t>
            </a:r>
            <a:r>
              <a:rPr lang="en-US" altLang="en-US" sz="2000" b="1" baseline="-25000" dirty="0" err="1">
                <a:latin typeface="Arial" panose="020B0604020202020204" pitchFamily="34" charset="0"/>
                <a:cs typeface="Arial" panose="020B0604020202020204" pitchFamily="34" charset="0"/>
              </a:rPr>
              <a:t>cat</a:t>
            </a:r>
            <a:r>
              <a:rPr lang="en-US" altLang="en-US" sz="2000" b="1" dirty="0">
                <a:latin typeface="Arial" panose="020B0604020202020204" pitchFamily="34" charset="0"/>
                <a:cs typeface="Arial" panose="020B0604020202020204" pitchFamily="34" charset="0"/>
              </a:rPr>
              <a:t> </a:t>
            </a:r>
            <a:endParaRPr lang="en-US" altLang="en-US" sz="2000" dirty="0">
              <a:cs typeface="Arial" panose="020B0604020202020204" pitchFamily="34" charset="0"/>
            </a:endParaRPr>
          </a:p>
        </p:txBody>
      </p:sp>
      <p:sp>
        <p:nvSpPr>
          <p:cNvPr id="6" name="Rectangle 5">
            <a:extLst>
              <a:ext uri="{FF2B5EF4-FFF2-40B4-BE49-F238E27FC236}">
                <a16:creationId xmlns:a16="http://schemas.microsoft.com/office/drawing/2014/main" id="{ED18C555-D6C4-E9CF-5CAD-36D8814E7C07}"/>
              </a:ext>
            </a:extLst>
          </p:cNvPr>
          <p:cNvSpPr>
            <a:spLocks noChangeArrowheads="1"/>
          </p:cNvSpPr>
          <p:nvPr/>
        </p:nvSpPr>
        <p:spPr bwMode="auto">
          <a:xfrm>
            <a:off x="4207934" y="647700"/>
            <a:ext cx="4924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b="1" dirty="0">
                <a:latin typeface="Arial" panose="020B0604020202020204" pitchFamily="34" charset="0"/>
                <a:cs typeface="Arial" panose="020B0604020202020204" pitchFamily="34" charset="0"/>
              </a:rPr>
              <a:t>k</a:t>
            </a:r>
            <a:r>
              <a:rPr lang="en-US" altLang="en-US" sz="2000" b="1" baseline="-25000" dirty="0">
                <a:latin typeface="Arial" panose="020B0604020202020204" pitchFamily="34" charset="0"/>
                <a:cs typeface="Arial" panose="020B0604020202020204" pitchFamily="34" charset="0"/>
              </a:rPr>
              <a:t>1</a:t>
            </a:r>
            <a:r>
              <a:rPr lang="en-US" altLang="en-US" sz="2000" b="1" dirty="0">
                <a:latin typeface="Arial" panose="020B0604020202020204" pitchFamily="34" charset="0"/>
                <a:cs typeface="Arial" panose="020B0604020202020204" pitchFamily="34" charset="0"/>
              </a:rPr>
              <a:t> </a:t>
            </a:r>
            <a:endParaRPr lang="en-US" altLang="en-US" sz="2000" dirty="0">
              <a:cs typeface="Arial" panose="020B0604020202020204" pitchFamily="34" charset="0"/>
            </a:endParaRPr>
          </a:p>
        </p:txBody>
      </p:sp>
      <p:sp>
        <p:nvSpPr>
          <p:cNvPr id="7" name="Rectangle 5">
            <a:extLst>
              <a:ext uri="{FF2B5EF4-FFF2-40B4-BE49-F238E27FC236}">
                <a16:creationId xmlns:a16="http://schemas.microsoft.com/office/drawing/2014/main" id="{A6045C36-16BB-93D7-E51F-486126ADC3FC}"/>
              </a:ext>
            </a:extLst>
          </p:cNvPr>
          <p:cNvSpPr>
            <a:spLocks noChangeArrowheads="1"/>
          </p:cNvSpPr>
          <p:nvPr/>
        </p:nvSpPr>
        <p:spPr bwMode="auto">
          <a:xfrm>
            <a:off x="4289425" y="1376479"/>
            <a:ext cx="5501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b="1" dirty="0">
                <a:latin typeface="Arial" panose="020B0604020202020204" pitchFamily="34" charset="0"/>
                <a:cs typeface="Arial" panose="020B0604020202020204" pitchFamily="34" charset="0"/>
              </a:rPr>
              <a:t>k</a:t>
            </a:r>
            <a:r>
              <a:rPr lang="en-US" altLang="en-US" sz="2000" b="1" baseline="-25000" dirty="0">
                <a:latin typeface="Arial" panose="020B0604020202020204" pitchFamily="34" charset="0"/>
                <a:cs typeface="Arial" panose="020B0604020202020204" pitchFamily="34" charset="0"/>
              </a:rPr>
              <a:t>-1</a:t>
            </a:r>
            <a:r>
              <a:rPr lang="en-US" altLang="en-US" sz="2000" b="1" dirty="0">
                <a:latin typeface="Arial" panose="020B0604020202020204" pitchFamily="34" charset="0"/>
                <a:cs typeface="Arial" panose="020B0604020202020204" pitchFamily="34" charset="0"/>
              </a:rPr>
              <a:t> </a:t>
            </a:r>
            <a:endParaRPr lang="en-US" altLang="en-US" sz="2000" dirty="0">
              <a:cs typeface="Arial" panose="020B0604020202020204" pitchFamily="34"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figure 6-11">
            <a:extLst>
              <a:ext uri="{FF2B5EF4-FFF2-40B4-BE49-F238E27FC236}">
                <a16:creationId xmlns:a16="http://schemas.microsoft.com/office/drawing/2014/main" id="{8DAE272F-0B1A-4C42-8E58-7C49B793CF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87513"/>
            <a:ext cx="5791200"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TextBox 2">
            <a:extLst>
              <a:ext uri="{FF2B5EF4-FFF2-40B4-BE49-F238E27FC236}">
                <a16:creationId xmlns:a16="http://schemas.microsoft.com/office/drawing/2014/main" id="{6017FAC0-8E95-1C4E-BAD6-095B0F31366B}"/>
              </a:ext>
            </a:extLst>
          </p:cNvPr>
          <p:cNvSpPr txBox="1">
            <a:spLocks noChangeArrowheads="1"/>
          </p:cNvSpPr>
          <p:nvPr/>
        </p:nvSpPr>
        <p:spPr bwMode="auto">
          <a:xfrm>
            <a:off x="1155700" y="838200"/>
            <a:ext cx="7988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K</a:t>
            </a:r>
            <a:r>
              <a:rPr lang="en-US" altLang="en-US" baseline="-25000">
                <a:latin typeface="Arial" panose="020B0604020202020204" pitchFamily="34" charset="0"/>
                <a:cs typeface="Arial" panose="020B0604020202020204" pitchFamily="34" charset="0"/>
              </a:rPr>
              <a:t>M</a:t>
            </a:r>
            <a:r>
              <a:rPr lang="en-US" altLang="en-US">
                <a:latin typeface="Arial" panose="020B0604020202020204" pitchFamily="34" charset="0"/>
                <a:cs typeface="Arial" panose="020B0604020202020204" pitchFamily="34" charset="0"/>
              </a:rPr>
              <a:t> is the substrate concentration required to reach half-maximal velocity (v</a:t>
            </a:r>
            <a:r>
              <a:rPr lang="en-US" altLang="en-US" baseline="-25000">
                <a:latin typeface="Arial" panose="020B0604020202020204" pitchFamily="34" charset="0"/>
                <a:cs typeface="Arial" panose="020B0604020202020204" pitchFamily="34" charset="0"/>
              </a:rPr>
              <a:t>max</a:t>
            </a:r>
            <a:r>
              <a:rPr lang="en-US" altLang="en-US">
                <a:latin typeface="Arial" panose="020B0604020202020204" pitchFamily="34" charset="0"/>
                <a:cs typeface="Arial" panose="020B0604020202020204" pitchFamily="34" charset="0"/>
              </a:rPr>
              <a:t>/2). </a:t>
            </a:r>
            <a:endParaRPr lang="en-US" altLang="en-US">
              <a:cs typeface="Arial" panose="020B0604020202020204" pitchFamily="34" charset="0"/>
            </a:endParaRPr>
          </a:p>
        </p:txBody>
      </p:sp>
      <p:sp>
        <p:nvSpPr>
          <p:cNvPr id="4" name="Title 1">
            <a:extLst>
              <a:ext uri="{FF2B5EF4-FFF2-40B4-BE49-F238E27FC236}">
                <a16:creationId xmlns:a16="http://schemas.microsoft.com/office/drawing/2014/main" id="{485BCE3D-1FF1-D248-A3B7-DC9627F4567D}"/>
              </a:ext>
            </a:extLst>
          </p:cNvPr>
          <p:cNvSpPr txBox="1">
            <a:spLocks/>
          </p:cNvSpPr>
          <p:nvPr/>
        </p:nvSpPr>
        <p:spPr bwMode="auto">
          <a:xfrm>
            <a:off x="-15589" y="0"/>
            <a:ext cx="4854869" cy="38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06703892-1C08-9344-8B41-A67997520258}"/>
              </a:ext>
            </a:extLst>
          </p:cNvPr>
          <p:cNvSpPr>
            <a:spLocks noGrp="1"/>
          </p:cNvSpPr>
          <p:nvPr>
            <p:ph type="title"/>
          </p:nvPr>
        </p:nvSpPr>
        <p:spPr>
          <a:xfrm>
            <a:off x="762000" y="533400"/>
            <a:ext cx="7772400" cy="1143000"/>
          </a:xfrm>
        </p:spPr>
        <p:txBody>
          <a:bodyPr/>
          <a:lstStyle/>
          <a:p>
            <a:pPr eaLnBrk="1" hangingPunct="1"/>
            <a:r>
              <a:rPr lang="en-US" altLang="en-US" sz="4000">
                <a:latin typeface="Arial" panose="020B0604020202020204" pitchFamily="34" charset="0"/>
                <a:ea typeface="ＭＳ Ｐゴシック" panose="020B0600070205080204" pitchFamily="34" charset="-128"/>
                <a:cs typeface="Arial" panose="020B0604020202020204" pitchFamily="34" charset="0"/>
              </a:rPr>
              <a:t>Significance of K</a:t>
            </a:r>
            <a:r>
              <a:rPr lang="en-US" altLang="en-US" sz="4000" baseline="-25000">
                <a:latin typeface="Arial" panose="020B0604020202020204" pitchFamily="34" charset="0"/>
                <a:ea typeface="ＭＳ Ｐゴシック" panose="020B0600070205080204" pitchFamily="34" charset="-128"/>
                <a:cs typeface="Arial" panose="020B0604020202020204" pitchFamily="34" charset="0"/>
              </a:rPr>
              <a:t>M</a:t>
            </a:r>
          </a:p>
        </p:txBody>
      </p:sp>
      <p:sp>
        <p:nvSpPr>
          <p:cNvPr id="59394" name="Content Placeholder 2">
            <a:extLst>
              <a:ext uri="{FF2B5EF4-FFF2-40B4-BE49-F238E27FC236}">
                <a16:creationId xmlns:a16="http://schemas.microsoft.com/office/drawing/2014/main" id="{AE00B2A6-0F0B-8542-96EA-D8C3F08B5AFB}"/>
              </a:ext>
            </a:extLst>
          </p:cNvPr>
          <p:cNvSpPr>
            <a:spLocks noGrp="1"/>
          </p:cNvSpPr>
          <p:nvPr>
            <p:ph idx="1"/>
          </p:nvPr>
        </p:nvSpPr>
        <p:spPr>
          <a:xfrm>
            <a:off x="304800" y="1676400"/>
            <a:ext cx="8686800" cy="4114800"/>
          </a:xfrm>
        </p:spPr>
        <p:txBody>
          <a:bodyPr/>
          <a:lstStyle/>
          <a:p>
            <a:pPr eaLnBrk="1" hangingPunct="1"/>
            <a:r>
              <a:rPr lang="en-US" altLang="en-US" sz="2000" dirty="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M</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 [E][S]/[ES] and 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M </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 (k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-1</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 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2</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1</a:t>
            </a:r>
            <a:r>
              <a:rPr lang="en-US" altLang="en-US" sz="2000" dirty="0">
                <a:latin typeface="Arial" panose="020B0604020202020204" pitchFamily="34" charset="0"/>
                <a:ea typeface="ＭＳ Ｐゴシック" panose="020B0600070205080204" pitchFamily="34" charset="-128"/>
              </a:rPr>
              <a:t>.</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a:t>
            </a:r>
          </a:p>
          <a:p>
            <a:pPr eaLnBrk="1" hangingPunct="1"/>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2000" dirty="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M </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is the apparent dissociation constant of the ES complex. A dissociation constant (</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d</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is the reciprocal of an equilibrium constant (</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d</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e</a:t>
            </a:r>
            <a:r>
              <a:rPr lang="en-US" altLang="en-US" sz="2000" baseline="30000" dirty="0">
                <a:latin typeface="Arial" panose="020B0604020202020204" pitchFamily="34" charset="0"/>
                <a:ea typeface="ＭＳ Ｐゴシック" panose="020B0600070205080204" pitchFamily="34" charset="-128"/>
                <a:cs typeface="Arial" panose="020B0604020202020204" pitchFamily="34" charset="0"/>
              </a:rPr>
              <a:t>-1</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M</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is </a:t>
            </a:r>
            <a:r>
              <a:rPr lang="en-US" altLang="en-US" sz="2000" dirty="0">
                <a:latin typeface="Arial" panose="020B0604020202020204" pitchFamily="34" charset="0"/>
                <a:ea typeface="ＭＳ Ｐゴシック" panose="020B0600070205080204" pitchFamily="34" charset="-128"/>
              </a:rPr>
              <a:t>a measure of a substrate</a:t>
            </a:r>
            <a:r>
              <a:rPr lang="ja-JP" altLang="en-US" sz="2000">
                <a:latin typeface="Arial" panose="020B0604020202020204" pitchFamily="34" charset="0"/>
                <a:ea typeface="ＭＳ Ｐゴシック" panose="020B0600070205080204" pitchFamily="34" charset="-128"/>
              </a:rPr>
              <a:t>’</a:t>
            </a:r>
            <a:r>
              <a:rPr lang="en-US" altLang="ja-JP" sz="2000" dirty="0">
                <a:latin typeface="Arial" panose="020B0604020202020204" pitchFamily="34" charset="0"/>
                <a:ea typeface="ＭＳ Ｐゴシック" panose="020B0600070205080204" pitchFamily="34" charset="-128"/>
              </a:rPr>
              <a:t>s affinity for the enzyme (small </a:t>
            </a:r>
            <a:r>
              <a:rPr lang="en-US" altLang="ja-JP" sz="2000" dirty="0" err="1">
                <a:latin typeface="Arial" panose="020B0604020202020204" pitchFamily="34" charset="0"/>
                <a:ea typeface="ＭＳ Ｐゴシック" panose="020B0600070205080204" pitchFamily="34" charset="-128"/>
              </a:rPr>
              <a:t>K</a:t>
            </a:r>
            <a:r>
              <a:rPr lang="en-US" altLang="ja-JP" sz="2000" baseline="-25000" dirty="0" err="1">
                <a:latin typeface="Arial" panose="020B0604020202020204" pitchFamily="34" charset="0"/>
                <a:ea typeface="ＭＳ Ｐゴシック" panose="020B0600070205080204" pitchFamily="34" charset="-128"/>
              </a:rPr>
              <a:t>d</a:t>
            </a:r>
            <a:r>
              <a:rPr lang="en-US" altLang="ja-JP" sz="2000" dirty="0">
                <a:latin typeface="Arial" panose="020B0604020202020204" pitchFamily="34" charset="0"/>
                <a:ea typeface="ＭＳ Ｐゴシック" panose="020B0600070205080204" pitchFamily="34" charset="-128"/>
              </a:rPr>
              <a:t> = high affinity).</a:t>
            </a:r>
            <a:br>
              <a:rPr lang="en-US" altLang="ja-JP" sz="2000" dirty="0">
                <a:latin typeface="Arial" panose="020B0604020202020204" pitchFamily="34" charset="0"/>
                <a:ea typeface="ＭＳ Ｐゴシック" panose="020B0600070205080204" pitchFamily="34" charset="-128"/>
              </a:rPr>
            </a:br>
            <a:endParaRPr lang="en-US" altLang="ja-JP" sz="20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2000" dirty="0">
                <a:latin typeface="Arial" panose="020B0604020202020204" pitchFamily="34" charset="0"/>
                <a:ea typeface="ＭＳ Ｐゴシック" panose="020B0600070205080204" pitchFamily="34" charset="-128"/>
                <a:cs typeface="Arial" panose="020B0604020202020204" pitchFamily="34" charset="0"/>
              </a:rPr>
              <a:t>If 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1</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-1</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&gt;&gt; </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cat</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the 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M</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is approximated by </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d</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(see previous slide)</a:t>
            </a:r>
            <a:br>
              <a:rPr lang="en-US" altLang="en-US" sz="2000" dirty="0">
                <a:latin typeface="Arial" panose="020B0604020202020204" pitchFamily="34" charset="0"/>
                <a:ea typeface="ＭＳ Ｐゴシック" panose="020B0600070205080204" pitchFamily="34" charset="-128"/>
                <a:cs typeface="Arial" panose="020B0604020202020204" pitchFamily="34" charset="0"/>
              </a:rPr>
            </a:br>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2000" dirty="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M</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is the substrate concentration required to reach half-maximal velocity (</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v</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max</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/2). A small 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M</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means the substrate binds tightly to the enzyme and saturates (max</a:t>
            </a:r>
            <a:r>
              <a:rPr lang="ja-JP" altLang="en-US" sz="2000">
                <a:latin typeface="Arial" panose="020B0604020202020204" pitchFamily="34" charset="0"/>
                <a:ea typeface="ＭＳ Ｐゴシック" panose="020B0600070205080204" pitchFamily="34" charset="-128"/>
                <a:cs typeface="Arial" panose="020B0604020202020204" pitchFamily="34" charset="0"/>
              </a:rPr>
              <a:t>’</a:t>
            </a:r>
            <a:r>
              <a:rPr lang="en-US" altLang="ja-JP" sz="2000" dirty="0">
                <a:latin typeface="Arial" panose="020B0604020202020204" pitchFamily="34" charset="0"/>
                <a:ea typeface="ＭＳ Ｐゴシック" panose="020B0600070205080204" pitchFamily="34" charset="-128"/>
                <a:cs typeface="Arial" panose="020B0604020202020204" pitchFamily="34" charset="0"/>
              </a:rPr>
              <a:t>s out) the enzyme.</a:t>
            </a:r>
            <a:br>
              <a:rPr lang="en-US" altLang="ja-JP" sz="2000" dirty="0">
                <a:latin typeface="Arial" panose="020B0604020202020204" pitchFamily="34" charset="0"/>
                <a:ea typeface="ＭＳ Ｐゴシック" panose="020B0600070205080204" pitchFamily="34" charset="-128"/>
                <a:cs typeface="Arial" panose="020B0604020202020204" pitchFamily="34" charset="0"/>
              </a:rPr>
            </a:br>
            <a:endParaRPr lang="en-US" altLang="ja-JP" sz="20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2000" dirty="0">
                <a:latin typeface="Arial" panose="020B0604020202020204" pitchFamily="34" charset="0"/>
                <a:ea typeface="ＭＳ Ｐゴシック" panose="020B0600070205080204" pitchFamily="34" charset="-128"/>
                <a:cs typeface="Arial" panose="020B0604020202020204" pitchFamily="34" charset="0"/>
              </a:rPr>
              <a:t>The m</a:t>
            </a:r>
            <a:r>
              <a:rPr lang="en-US" altLang="en-US" sz="2000" dirty="0">
                <a:latin typeface="Arial" panose="020B0604020202020204" pitchFamily="34" charset="0"/>
                <a:ea typeface="ＭＳ Ｐゴシック" panose="020B0600070205080204" pitchFamily="34" charset="-128"/>
              </a:rPr>
              <a:t>icroscopic meaning of </a:t>
            </a:r>
            <a:r>
              <a:rPr lang="en-US" altLang="en-US" sz="2000" i="1" dirty="0">
                <a:latin typeface="Arial" panose="020B0604020202020204" pitchFamily="34" charset="0"/>
                <a:ea typeface="ＭＳ Ｐゴシック" panose="020B0600070205080204" pitchFamily="34" charset="-128"/>
              </a:rPr>
              <a:t>K</a:t>
            </a:r>
            <a:r>
              <a:rPr lang="en-US" altLang="en-US" sz="2000" i="1" baseline="-25000" dirty="0">
                <a:latin typeface="Arial" panose="020B0604020202020204" pitchFamily="34" charset="0"/>
                <a:ea typeface="ＭＳ Ｐゴシック" panose="020B0600070205080204" pitchFamily="34" charset="-128"/>
              </a:rPr>
              <a:t>M</a:t>
            </a:r>
            <a:r>
              <a:rPr lang="en-US" altLang="en-US" sz="2000" dirty="0">
                <a:latin typeface="Arial" panose="020B0604020202020204" pitchFamily="34" charset="0"/>
                <a:ea typeface="ＭＳ Ｐゴシック" panose="020B0600070205080204" pitchFamily="34" charset="-128"/>
              </a:rPr>
              <a:t> depends on the details of the mechanism.</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a:t>
            </a:r>
            <a:br>
              <a:rPr lang="en-US" altLang="en-US" sz="2000" dirty="0">
                <a:latin typeface="Arial" panose="020B0604020202020204" pitchFamily="34" charset="0"/>
                <a:ea typeface="ＭＳ Ｐゴシック" panose="020B0600070205080204" pitchFamily="34" charset="-128"/>
                <a:cs typeface="Arial" panose="020B0604020202020204" pitchFamily="34" charset="0"/>
              </a:rPr>
            </a:br>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buFontTx/>
              <a:buNone/>
            </a:pPr>
            <a:r>
              <a:rPr lang="en-US" altLang="en-US" sz="2000" dirty="0">
                <a:latin typeface="Arial" panose="020B0604020202020204" pitchFamily="34" charset="0"/>
                <a:ea typeface="ＭＳ Ｐゴシック" panose="020B0600070205080204" pitchFamily="34" charset="-128"/>
                <a:cs typeface="Arial" panose="020B0604020202020204" pitchFamily="34" charset="0"/>
              </a:rPr>
              <a:t> </a:t>
            </a:r>
          </a:p>
        </p:txBody>
      </p:sp>
      <p:sp>
        <p:nvSpPr>
          <p:cNvPr id="4" name="Title 1">
            <a:extLst>
              <a:ext uri="{FF2B5EF4-FFF2-40B4-BE49-F238E27FC236}">
                <a16:creationId xmlns:a16="http://schemas.microsoft.com/office/drawing/2014/main" id="{F2FFC04F-1D70-5E49-B0DE-E7B919892078}"/>
              </a:ext>
            </a:extLst>
          </p:cNvPr>
          <p:cNvSpPr txBox="1">
            <a:spLocks/>
          </p:cNvSpPr>
          <p:nvPr/>
        </p:nvSpPr>
        <p:spPr bwMode="auto">
          <a:xfrm>
            <a:off x="-15589" y="0"/>
            <a:ext cx="4854869" cy="38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6C57D-B93E-96F1-2CF5-49EC45FA3858}"/>
              </a:ext>
            </a:extLst>
          </p:cNvPr>
          <p:cNvSpPr>
            <a:spLocks noGrp="1"/>
          </p:cNvSpPr>
          <p:nvPr>
            <p:ph type="title"/>
          </p:nvPr>
        </p:nvSpPr>
        <p:spPr>
          <a:xfrm>
            <a:off x="673608" y="414338"/>
            <a:ext cx="7772400" cy="609600"/>
          </a:xfrm>
        </p:spPr>
        <p:txBody>
          <a:bodyPr/>
          <a:lstStyle/>
          <a:p>
            <a:pPr marL="0" marR="0">
              <a:spcBef>
                <a:spcPts val="0"/>
              </a:spcBef>
              <a:spcAft>
                <a:spcPts val="0"/>
              </a:spcAft>
            </a:pPr>
            <a:r>
              <a:rPr lang="en-US" sz="2800" kern="100" dirty="0">
                <a:effectLst/>
                <a:latin typeface="Arial" panose="020B0604020202020204" pitchFamily="34" charset="0"/>
                <a:ea typeface="Calibri" panose="020F0502020204030204" pitchFamily="34" charset="0"/>
                <a:cs typeface="Arial" panose="020B0604020202020204" pitchFamily="34" charset="0"/>
              </a:rPr>
              <a:t>The Significance of the Dissociation Constant</a:t>
            </a:r>
            <a:r>
              <a:rPr lang="en-US" sz="2800" kern="100" dirty="0">
                <a:latin typeface="Arial" panose="020B0604020202020204" pitchFamily="34" charset="0"/>
                <a:ea typeface="Calibri" panose="020F0502020204030204" pitchFamily="34" charset="0"/>
                <a:cs typeface="Arial" panose="020B0604020202020204" pitchFamily="34" charset="0"/>
              </a:rPr>
              <a:t> (</a:t>
            </a:r>
            <a:r>
              <a:rPr lang="en-US" sz="2800" kern="100" dirty="0" err="1">
                <a:latin typeface="Arial" panose="020B0604020202020204" pitchFamily="34" charset="0"/>
                <a:ea typeface="Calibri" panose="020F0502020204030204" pitchFamily="34" charset="0"/>
                <a:cs typeface="Arial" panose="020B0604020202020204" pitchFamily="34" charset="0"/>
              </a:rPr>
              <a:t>K</a:t>
            </a:r>
            <a:r>
              <a:rPr lang="en-US" sz="2800" kern="100" baseline="-25000" dirty="0" err="1">
                <a:latin typeface="Arial" panose="020B0604020202020204" pitchFamily="34" charset="0"/>
                <a:ea typeface="Calibri" panose="020F0502020204030204" pitchFamily="34" charset="0"/>
                <a:cs typeface="Arial" panose="020B0604020202020204" pitchFamily="34" charset="0"/>
              </a:rPr>
              <a:t>d</a:t>
            </a:r>
            <a:r>
              <a:rPr lang="en-US" sz="2800" kern="100" dirty="0">
                <a:latin typeface="Arial" panose="020B0604020202020204" pitchFamily="34" charset="0"/>
                <a:ea typeface="Calibri" panose="020F050202020403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6D4B97B-06A3-A719-FAA7-3A448EAFFD1A}"/>
              </a:ext>
            </a:extLst>
          </p:cNvPr>
          <p:cNvSpPr>
            <a:spLocks noGrp="1"/>
          </p:cNvSpPr>
          <p:nvPr>
            <p:ph idx="1"/>
          </p:nvPr>
        </p:nvSpPr>
        <p:spPr>
          <a:xfrm>
            <a:off x="673608" y="1285874"/>
            <a:ext cx="8077200" cy="5038725"/>
          </a:xfrm>
        </p:spPr>
        <p:txBody>
          <a:bodyPr/>
          <a:lstStyle/>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Arial" panose="020B0604020202020204" pitchFamily="34" charset="0"/>
              </a:rPr>
              <a:t>The dissociation constant (</a:t>
            </a:r>
            <a:r>
              <a:rPr lang="en-US" sz="1800" kern="100" dirty="0" err="1">
                <a:effectLst/>
                <a:latin typeface="Arial" panose="020B0604020202020204" pitchFamily="34" charset="0"/>
                <a:ea typeface="Calibri" panose="020F0502020204030204" pitchFamily="34" charset="0"/>
                <a:cs typeface="Arial" panose="020B0604020202020204" pitchFamily="34" charset="0"/>
              </a:rPr>
              <a:t>K</a:t>
            </a:r>
            <a:r>
              <a:rPr lang="en-US" sz="1800" kern="100" baseline="-25000" dirty="0" err="1">
                <a:latin typeface="Arial" panose="020B0604020202020204" pitchFamily="34" charset="0"/>
                <a:ea typeface="Calibri" panose="020F0502020204030204" pitchFamily="34" charset="0"/>
                <a:cs typeface="Arial" panose="020B0604020202020204" pitchFamily="34" charset="0"/>
              </a:rPr>
              <a:t>d</a:t>
            </a:r>
            <a:r>
              <a:rPr lang="en-US" sz="1800" kern="100" dirty="0">
                <a:effectLst/>
                <a:latin typeface="Arial" panose="020B0604020202020204" pitchFamily="34" charset="0"/>
                <a:ea typeface="Calibri" panose="020F0502020204030204" pitchFamily="34" charset="0"/>
                <a:cs typeface="Arial" panose="020B0604020202020204" pitchFamily="34" charset="0"/>
              </a:rPr>
              <a:t>) is the reciprocal of the equilibrium constant (</a:t>
            </a:r>
            <a:r>
              <a:rPr lang="en-US" sz="1800" kern="100" dirty="0" err="1">
                <a:effectLst/>
                <a:latin typeface="Arial" panose="020B0604020202020204" pitchFamily="34" charset="0"/>
                <a:ea typeface="Calibri" panose="020F0502020204030204" pitchFamily="34" charset="0"/>
                <a:cs typeface="Arial" panose="020B0604020202020204" pitchFamily="34" charset="0"/>
              </a:rPr>
              <a:t>K</a:t>
            </a:r>
            <a:r>
              <a:rPr lang="en-US" sz="1800" kern="100" baseline="-25000" dirty="0" err="1">
                <a:latin typeface="Arial" panose="020B0604020202020204" pitchFamily="34" charset="0"/>
                <a:ea typeface="Calibri" panose="020F0502020204030204" pitchFamily="34" charset="0"/>
                <a:cs typeface="Arial" panose="020B0604020202020204" pitchFamily="34" charset="0"/>
              </a:rPr>
              <a:t>e</a:t>
            </a:r>
            <a:r>
              <a:rPr lang="en-US" sz="1800" kern="100" dirty="0">
                <a:effectLst/>
                <a:latin typeface="Arial" panose="020B0604020202020204" pitchFamily="34" charset="0"/>
                <a:ea typeface="Calibri" panose="020F0502020204030204" pitchFamily="34" charset="0"/>
                <a:cs typeface="Arial" panose="020B0604020202020204" pitchFamily="34" charset="0"/>
              </a:rPr>
              <a:t>)</a:t>
            </a:r>
          </a:p>
          <a:p>
            <a:pPr marL="0" marR="0" indent="0">
              <a:spcBef>
                <a:spcPts val="0"/>
              </a:spcBef>
              <a:spcAft>
                <a:spcPts val="0"/>
              </a:spcAft>
              <a:buNone/>
            </a:pP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800" kern="100" dirty="0">
                <a:latin typeface="Arial" panose="020B0604020202020204" pitchFamily="34" charset="0"/>
                <a:ea typeface="Calibri" panose="020F0502020204030204" pitchFamily="34" charset="0"/>
                <a:cs typeface="Arial" panose="020B0604020202020204" pitchFamily="34" charset="0"/>
              </a:rPr>
              <a:t>For protein binding to a ligand, we have Free protein and Bound protein (Complex)</a:t>
            </a: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Arial" panose="020B0604020202020204" pitchFamily="34" charset="0"/>
              </a:rPr>
              <a:t>Free + Ligand = Complex </a:t>
            </a:r>
          </a:p>
          <a:p>
            <a:pPr marL="0" marR="0" indent="0">
              <a:spcBef>
                <a:spcPts val="0"/>
              </a:spcBef>
              <a:spcAft>
                <a:spcPts val="0"/>
              </a:spcAft>
              <a:buNone/>
            </a:pPr>
            <a:r>
              <a:rPr lang="en-US" sz="1800" kern="100" dirty="0">
                <a:latin typeface="Arial" panose="020B0604020202020204" pitchFamily="34" charset="0"/>
                <a:ea typeface="Calibri" panose="020F0502020204030204" pitchFamily="34" charset="0"/>
                <a:cs typeface="Arial" panose="020B0604020202020204" pitchFamily="34" charset="0"/>
              </a:rPr>
              <a:t>		</a:t>
            </a:r>
            <a:r>
              <a:rPr lang="en-US" sz="1800" kern="100" dirty="0">
                <a:effectLst/>
                <a:latin typeface="Arial" panose="020B0604020202020204" pitchFamily="34" charset="0"/>
                <a:ea typeface="Calibri" panose="020F0502020204030204" pitchFamily="34" charset="0"/>
                <a:cs typeface="Arial" panose="020B0604020202020204" pitchFamily="34" charset="0"/>
              </a:rPr>
              <a:t>(this reasonably describes E + S = ES if </a:t>
            </a:r>
            <a:r>
              <a:rPr lang="en-US" sz="1800" kern="100" dirty="0" err="1">
                <a:effectLst/>
                <a:latin typeface="Arial" panose="020B0604020202020204" pitchFamily="34" charset="0"/>
                <a:ea typeface="Calibri" panose="020F0502020204030204" pitchFamily="34" charset="0"/>
                <a:cs typeface="Arial" panose="020B0604020202020204" pitchFamily="34" charset="0"/>
              </a:rPr>
              <a:t>k</a:t>
            </a:r>
            <a:r>
              <a:rPr lang="en-US" sz="1800" kern="100" baseline="-25000" dirty="0" err="1">
                <a:effectLst/>
                <a:latin typeface="Arial" panose="020B0604020202020204" pitchFamily="34" charset="0"/>
                <a:ea typeface="Calibri" panose="020F0502020204030204" pitchFamily="34" charset="0"/>
                <a:cs typeface="Arial" panose="020B0604020202020204" pitchFamily="34" charset="0"/>
              </a:rPr>
              <a:t>cat</a:t>
            </a:r>
            <a:r>
              <a:rPr lang="en-US" sz="1800" kern="100" dirty="0">
                <a:effectLst/>
                <a:latin typeface="Arial" panose="020B0604020202020204" pitchFamily="34" charset="0"/>
                <a:ea typeface="Calibri" panose="020F0502020204030204" pitchFamily="34" charset="0"/>
                <a:cs typeface="Arial" panose="020B0604020202020204" pitchFamily="34" charset="0"/>
              </a:rPr>
              <a:t>&lt;&lt; k</a:t>
            </a:r>
            <a:r>
              <a:rPr lang="en-US" sz="1800" kern="100" baseline="-25000" dirty="0">
                <a:effectLst/>
                <a:latin typeface="Arial" panose="020B0604020202020204" pitchFamily="34" charset="0"/>
                <a:ea typeface="Calibri" panose="020F0502020204030204" pitchFamily="34" charset="0"/>
                <a:cs typeface="Arial" panose="020B0604020202020204" pitchFamily="34" charset="0"/>
              </a:rPr>
              <a:t>1</a:t>
            </a:r>
            <a:r>
              <a:rPr lang="en-US" sz="1800" kern="100" dirty="0">
                <a:effectLst/>
                <a:latin typeface="Arial" panose="020B0604020202020204" pitchFamily="34" charset="0"/>
                <a:ea typeface="Calibri" panose="020F0502020204030204" pitchFamily="34" charset="0"/>
                <a:cs typeface="Arial" panose="020B0604020202020204" pitchFamily="34" charset="0"/>
              </a:rPr>
              <a:t>,k</a:t>
            </a:r>
            <a:r>
              <a:rPr lang="en-US" sz="1800" kern="100" baseline="-25000" dirty="0">
                <a:effectLst/>
                <a:latin typeface="Arial" panose="020B0604020202020204" pitchFamily="34" charset="0"/>
                <a:ea typeface="Calibri" panose="020F0502020204030204" pitchFamily="34" charset="0"/>
                <a:cs typeface="Arial" panose="020B0604020202020204" pitchFamily="34" charset="0"/>
              </a:rPr>
              <a:t>--1</a:t>
            </a:r>
            <a:r>
              <a:rPr lang="en-US" sz="1800" kern="100" dirty="0">
                <a:effectLst/>
                <a:latin typeface="Arial" panose="020B0604020202020204" pitchFamily="34" charset="0"/>
                <a:ea typeface="Calibri" panose="020F0502020204030204" pitchFamily="34" charset="0"/>
                <a:cs typeface="Arial" panose="020B0604020202020204" pitchFamily="34" charset="0"/>
              </a:rPr>
              <a:t>)</a:t>
            </a:r>
          </a:p>
          <a:p>
            <a:pPr marL="0" marR="0" indent="0">
              <a:spcBef>
                <a:spcPts val="0"/>
              </a:spcBef>
              <a:spcAft>
                <a:spcPts val="0"/>
              </a:spcAft>
              <a:buNone/>
            </a:pP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800" kern="100" dirty="0" err="1">
                <a:effectLst/>
                <a:latin typeface="Arial" panose="020B0604020202020204" pitchFamily="34" charset="0"/>
                <a:ea typeface="Calibri" panose="020F0502020204030204" pitchFamily="34" charset="0"/>
                <a:cs typeface="Arial" panose="020B0604020202020204" pitchFamily="34" charset="0"/>
              </a:rPr>
              <a:t>K</a:t>
            </a:r>
            <a:r>
              <a:rPr lang="en-US" sz="1800" kern="100" baseline="-25000" dirty="0" err="1">
                <a:effectLst/>
                <a:latin typeface="Arial" panose="020B0604020202020204" pitchFamily="34" charset="0"/>
                <a:ea typeface="Calibri" panose="020F0502020204030204" pitchFamily="34" charset="0"/>
                <a:cs typeface="Arial" panose="020B0604020202020204" pitchFamily="34" charset="0"/>
              </a:rPr>
              <a:t>d</a:t>
            </a:r>
            <a:r>
              <a:rPr lang="en-US" sz="1800" kern="100" baseline="-25000" dirty="0">
                <a:effectLst/>
                <a:latin typeface="Arial" panose="020B0604020202020204" pitchFamily="34" charset="0"/>
                <a:ea typeface="Calibri" panose="020F0502020204030204" pitchFamily="34" charset="0"/>
                <a:cs typeface="Arial" panose="020B0604020202020204" pitchFamily="34" charset="0"/>
              </a:rPr>
              <a:t> </a:t>
            </a:r>
            <a:r>
              <a:rPr lang="en-US" sz="1800" kern="100" dirty="0">
                <a:effectLst/>
                <a:latin typeface="Arial" panose="020B0604020202020204" pitchFamily="34" charset="0"/>
                <a:ea typeface="Calibri" panose="020F0502020204030204" pitchFamily="34" charset="0"/>
                <a:cs typeface="Arial" panose="020B0604020202020204" pitchFamily="34" charset="0"/>
              </a:rPr>
              <a:t>= [Free][Ligand]/[Complex]      (the units of </a:t>
            </a:r>
            <a:r>
              <a:rPr lang="en-US" sz="1800" kern="100" dirty="0" err="1">
                <a:effectLst/>
                <a:latin typeface="Arial" panose="020B0604020202020204" pitchFamily="34" charset="0"/>
                <a:ea typeface="Calibri" panose="020F0502020204030204" pitchFamily="34" charset="0"/>
                <a:cs typeface="Arial" panose="020B0604020202020204" pitchFamily="34" charset="0"/>
              </a:rPr>
              <a:t>K</a:t>
            </a:r>
            <a:r>
              <a:rPr lang="en-US" sz="1800" kern="100" baseline="-25000" dirty="0" err="1">
                <a:effectLst/>
                <a:latin typeface="Arial" panose="020B0604020202020204" pitchFamily="34" charset="0"/>
                <a:ea typeface="Calibri" panose="020F0502020204030204" pitchFamily="34" charset="0"/>
                <a:cs typeface="Arial" panose="020B0604020202020204" pitchFamily="34" charset="0"/>
              </a:rPr>
              <a:t>d</a:t>
            </a:r>
            <a:r>
              <a:rPr lang="en-US" sz="1800" kern="100" dirty="0">
                <a:effectLst/>
                <a:latin typeface="Arial" panose="020B0604020202020204" pitchFamily="34" charset="0"/>
                <a:ea typeface="Calibri" panose="020F0502020204030204" pitchFamily="34" charset="0"/>
                <a:cs typeface="Arial" panose="020B0604020202020204" pitchFamily="34" charset="0"/>
              </a:rPr>
              <a:t> are M)</a:t>
            </a: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Arial" panose="020B0604020202020204" pitchFamily="34" charset="0"/>
              </a:rPr>
              <a:t>At 50% binding, [Complex]/[Free] = 1, </a:t>
            </a:r>
            <a:r>
              <a:rPr lang="en-US" sz="1800" kern="100" dirty="0">
                <a:latin typeface="Arial" panose="020B0604020202020204" pitchFamily="34" charset="0"/>
                <a:ea typeface="Calibri" panose="020F0502020204030204" pitchFamily="34" charset="0"/>
                <a:cs typeface="Arial" panose="020B0604020202020204" pitchFamily="34" charset="0"/>
              </a:rPr>
              <a:t>a</a:t>
            </a:r>
            <a:r>
              <a:rPr lang="en-US" sz="1800" kern="100" dirty="0">
                <a:effectLst/>
                <a:latin typeface="Arial" panose="020B0604020202020204" pitchFamily="34" charset="0"/>
                <a:ea typeface="Calibri" panose="020F0502020204030204" pitchFamily="34" charset="0"/>
                <a:cs typeface="Arial" panose="020B0604020202020204" pitchFamily="34" charset="0"/>
              </a:rPr>
              <a:t>nd </a:t>
            </a:r>
            <a:r>
              <a:rPr lang="en-US" sz="1800" kern="100" dirty="0" err="1">
                <a:effectLst/>
                <a:latin typeface="Arial" panose="020B0604020202020204" pitchFamily="34" charset="0"/>
                <a:ea typeface="Calibri" panose="020F0502020204030204" pitchFamily="34" charset="0"/>
                <a:cs typeface="Arial" panose="020B0604020202020204" pitchFamily="34" charset="0"/>
              </a:rPr>
              <a:t>K</a:t>
            </a:r>
            <a:r>
              <a:rPr lang="en-US" sz="1800" kern="100" baseline="-25000" dirty="0" err="1">
                <a:effectLst/>
                <a:latin typeface="Arial" panose="020B0604020202020204" pitchFamily="34" charset="0"/>
                <a:ea typeface="Calibri" panose="020F0502020204030204" pitchFamily="34" charset="0"/>
                <a:cs typeface="Arial" panose="020B0604020202020204" pitchFamily="34" charset="0"/>
              </a:rPr>
              <a:t>d</a:t>
            </a:r>
            <a:r>
              <a:rPr lang="en-US" sz="1800" kern="100" dirty="0">
                <a:effectLst/>
                <a:latin typeface="Arial" panose="020B0604020202020204" pitchFamily="34" charset="0"/>
                <a:ea typeface="Calibri" panose="020F0502020204030204" pitchFamily="34" charset="0"/>
                <a:cs typeface="Arial" panose="020B0604020202020204" pitchFamily="34" charset="0"/>
              </a:rPr>
              <a:t>= [Ligand]</a:t>
            </a: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Arial" panose="020B0604020202020204" pitchFamily="34" charset="0"/>
              </a:rPr>
              <a:t>If </a:t>
            </a:r>
            <a:r>
              <a:rPr lang="en-US" sz="1800" kern="100" dirty="0" err="1">
                <a:effectLst/>
                <a:latin typeface="Arial" panose="020B0604020202020204" pitchFamily="34" charset="0"/>
                <a:ea typeface="Calibri" panose="020F0502020204030204" pitchFamily="34" charset="0"/>
                <a:cs typeface="Arial" panose="020B0604020202020204" pitchFamily="34" charset="0"/>
              </a:rPr>
              <a:t>K</a:t>
            </a:r>
            <a:r>
              <a:rPr lang="en-US" sz="1800" kern="100" baseline="-25000" dirty="0" err="1">
                <a:effectLst/>
                <a:latin typeface="Arial" panose="020B0604020202020204" pitchFamily="34" charset="0"/>
                <a:ea typeface="Calibri" panose="020F0502020204030204" pitchFamily="34" charset="0"/>
                <a:cs typeface="Arial" panose="020B0604020202020204" pitchFamily="34" charset="0"/>
              </a:rPr>
              <a:t>d</a:t>
            </a:r>
            <a:r>
              <a:rPr lang="en-US" sz="1800" kern="100" dirty="0">
                <a:effectLst/>
                <a:latin typeface="Arial" panose="020B0604020202020204" pitchFamily="34" charset="0"/>
                <a:ea typeface="Calibri" panose="020F0502020204030204" pitchFamily="34" charset="0"/>
                <a:cs typeface="Arial" panose="020B0604020202020204" pitchFamily="34" charset="0"/>
              </a:rPr>
              <a:t>=10</a:t>
            </a:r>
            <a:r>
              <a:rPr lang="en-US" sz="1800" kern="100" baseline="30000" dirty="0">
                <a:effectLst/>
                <a:latin typeface="Arial" panose="020B0604020202020204" pitchFamily="34" charset="0"/>
                <a:ea typeface="Calibri" panose="020F0502020204030204" pitchFamily="34" charset="0"/>
                <a:cs typeface="Arial" panose="020B0604020202020204" pitchFamily="34" charset="0"/>
              </a:rPr>
              <a:t>-9</a:t>
            </a:r>
            <a:r>
              <a:rPr lang="en-US" sz="1800" kern="100" dirty="0">
                <a:effectLst/>
                <a:latin typeface="Arial" panose="020B0604020202020204" pitchFamily="34" charset="0"/>
                <a:ea typeface="Calibri" panose="020F0502020204030204" pitchFamily="34" charset="0"/>
                <a:cs typeface="Arial" panose="020B0604020202020204" pitchFamily="34" charset="0"/>
              </a:rPr>
              <a:t> M, then 50% of ligand is bound 10</a:t>
            </a:r>
            <a:r>
              <a:rPr lang="en-US" sz="1800" kern="100" baseline="30000" dirty="0">
                <a:effectLst/>
                <a:latin typeface="Arial" panose="020B0604020202020204" pitchFamily="34" charset="0"/>
                <a:ea typeface="Calibri" panose="020F0502020204030204" pitchFamily="34" charset="0"/>
                <a:cs typeface="Arial" panose="020B0604020202020204" pitchFamily="34" charset="0"/>
              </a:rPr>
              <a:t>-9</a:t>
            </a:r>
            <a:r>
              <a:rPr lang="en-US" sz="1800" kern="100" dirty="0">
                <a:effectLst/>
                <a:latin typeface="Arial" panose="020B0604020202020204" pitchFamily="34" charset="0"/>
                <a:ea typeface="Calibri" panose="020F0502020204030204" pitchFamily="34" charset="0"/>
                <a:cs typeface="Arial" panose="020B0604020202020204" pitchFamily="34" charset="0"/>
              </a:rPr>
              <a:t> M (tight binding)</a:t>
            </a:r>
          </a:p>
          <a:p>
            <a:pPr marL="0" marR="0" indent="0">
              <a:spcBef>
                <a:spcPts val="0"/>
              </a:spcBef>
              <a:spcAft>
                <a:spcPts val="0"/>
              </a:spcAft>
              <a:buNone/>
            </a:pPr>
            <a:r>
              <a:rPr lang="en-US" sz="1800" kern="100" baseline="30000" dirty="0">
                <a:effectLst/>
                <a:latin typeface="Arial" panose="020B0604020202020204" pitchFamily="34" charset="0"/>
                <a:ea typeface="Calibri" panose="020F0502020204030204" pitchFamily="34" charset="0"/>
                <a:cs typeface="Arial" panose="020B0604020202020204" pitchFamily="34" charset="0"/>
              </a:rPr>
              <a:t> </a:t>
            </a: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Arial" panose="020B0604020202020204" pitchFamily="34" charset="0"/>
              </a:rPr>
              <a:t>If </a:t>
            </a:r>
            <a:r>
              <a:rPr lang="en-US" sz="1800" kern="100" dirty="0" err="1">
                <a:effectLst/>
                <a:latin typeface="Arial" panose="020B0604020202020204" pitchFamily="34" charset="0"/>
                <a:ea typeface="Calibri" panose="020F0502020204030204" pitchFamily="34" charset="0"/>
                <a:cs typeface="Arial" panose="020B0604020202020204" pitchFamily="34" charset="0"/>
              </a:rPr>
              <a:t>K</a:t>
            </a:r>
            <a:r>
              <a:rPr lang="en-US" sz="1800" kern="100" baseline="-25000" dirty="0" err="1">
                <a:effectLst/>
                <a:latin typeface="Arial" panose="020B0604020202020204" pitchFamily="34" charset="0"/>
                <a:ea typeface="Calibri" panose="020F0502020204030204" pitchFamily="34" charset="0"/>
                <a:cs typeface="Arial" panose="020B0604020202020204" pitchFamily="34" charset="0"/>
              </a:rPr>
              <a:t>d</a:t>
            </a:r>
            <a:r>
              <a:rPr lang="en-US" sz="1800" kern="100" dirty="0">
                <a:effectLst/>
                <a:latin typeface="Arial" panose="020B0604020202020204" pitchFamily="34" charset="0"/>
                <a:ea typeface="Calibri" panose="020F0502020204030204" pitchFamily="34" charset="0"/>
                <a:cs typeface="Arial" panose="020B0604020202020204" pitchFamily="34" charset="0"/>
              </a:rPr>
              <a:t>=10</a:t>
            </a:r>
            <a:r>
              <a:rPr lang="en-US" sz="1800" kern="100" baseline="30000" dirty="0">
                <a:effectLst/>
                <a:latin typeface="Arial" panose="020B0604020202020204" pitchFamily="34" charset="0"/>
                <a:ea typeface="Calibri" panose="020F0502020204030204" pitchFamily="34" charset="0"/>
                <a:cs typeface="Arial" panose="020B0604020202020204" pitchFamily="34" charset="0"/>
              </a:rPr>
              <a:t>-6</a:t>
            </a:r>
            <a:r>
              <a:rPr lang="en-US" sz="1800" kern="100" dirty="0">
                <a:effectLst/>
                <a:latin typeface="Arial" panose="020B0604020202020204" pitchFamily="34" charset="0"/>
                <a:ea typeface="Calibri" panose="020F0502020204030204" pitchFamily="34" charset="0"/>
                <a:cs typeface="Arial" panose="020B0604020202020204" pitchFamily="34" charset="0"/>
              </a:rPr>
              <a:t> M, then 50% of ligand is bound 10</a:t>
            </a:r>
            <a:r>
              <a:rPr lang="en-US" sz="1800" kern="100" baseline="30000" dirty="0">
                <a:effectLst/>
                <a:latin typeface="Arial" panose="020B0604020202020204" pitchFamily="34" charset="0"/>
                <a:ea typeface="Calibri" panose="020F0502020204030204" pitchFamily="34" charset="0"/>
                <a:cs typeface="Arial" panose="020B0604020202020204" pitchFamily="34" charset="0"/>
              </a:rPr>
              <a:t>-6</a:t>
            </a:r>
            <a:r>
              <a:rPr lang="en-US" sz="1800" kern="100" dirty="0">
                <a:effectLst/>
                <a:latin typeface="Arial" panose="020B0604020202020204" pitchFamily="34" charset="0"/>
                <a:ea typeface="Calibri" panose="020F0502020204030204" pitchFamily="34" charset="0"/>
                <a:cs typeface="Arial" panose="020B0604020202020204" pitchFamily="34" charset="0"/>
              </a:rPr>
              <a:t> M</a:t>
            </a:r>
          </a:p>
          <a:p>
            <a:pPr marL="0" marR="0" indent="0">
              <a:spcBef>
                <a:spcPts val="0"/>
              </a:spcBef>
              <a:spcAft>
                <a:spcPts val="0"/>
              </a:spcAft>
              <a:buNone/>
            </a:pPr>
            <a:r>
              <a:rPr lang="en-US" sz="1800" kern="100" baseline="30000" dirty="0">
                <a:effectLst/>
                <a:latin typeface="Arial" panose="020B0604020202020204" pitchFamily="34" charset="0"/>
                <a:ea typeface="Calibri" panose="020F0502020204030204" pitchFamily="34" charset="0"/>
                <a:cs typeface="Arial" panose="020B0604020202020204" pitchFamily="34" charset="0"/>
              </a:rPr>
              <a:t> </a:t>
            </a: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Arial" panose="020B0604020202020204" pitchFamily="34" charset="0"/>
              </a:rPr>
              <a:t>If </a:t>
            </a:r>
            <a:r>
              <a:rPr lang="en-US" sz="1800" kern="100" dirty="0" err="1">
                <a:effectLst/>
                <a:latin typeface="Arial" panose="020B0604020202020204" pitchFamily="34" charset="0"/>
                <a:ea typeface="Calibri" panose="020F0502020204030204" pitchFamily="34" charset="0"/>
                <a:cs typeface="Arial" panose="020B0604020202020204" pitchFamily="34" charset="0"/>
              </a:rPr>
              <a:t>K</a:t>
            </a:r>
            <a:r>
              <a:rPr lang="en-US" sz="1800" kern="100" baseline="-25000" dirty="0" err="1">
                <a:latin typeface="Arial" panose="020B0604020202020204" pitchFamily="34" charset="0"/>
                <a:ea typeface="Calibri" panose="020F0502020204030204" pitchFamily="34" charset="0"/>
                <a:cs typeface="Arial" panose="020B0604020202020204" pitchFamily="34" charset="0"/>
              </a:rPr>
              <a:t>d</a:t>
            </a:r>
            <a:r>
              <a:rPr lang="en-US" sz="1800" kern="100" dirty="0">
                <a:effectLst/>
                <a:latin typeface="Arial" panose="020B0604020202020204" pitchFamily="34" charset="0"/>
                <a:ea typeface="Calibri" panose="020F0502020204030204" pitchFamily="34" charset="0"/>
                <a:cs typeface="Arial" panose="020B0604020202020204" pitchFamily="34" charset="0"/>
              </a:rPr>
              <a:t>=10</a:t>
            </a:r>
            <a:r>
              <a:rPr lang="en-US" sz="1800" kern="100" baseline="30000" dirty="0">
                <a:effectLst/>
                <a:latin typeface="Arial" panose="020B0604020202020204" pitchFamily="34" charset="0"/>
                <a:ea typeface="Calibri" panose="020F0502020204030204" pitchFamily="34" charset="0"/>
                <a:cs typeface="Arial" panose="020B0604020202020204" pitchFamily="34" charset="0"/>
              </a:rPr>
              <a:t>-3</a:t>
            </a:r>
            <a:r>
              <a:rPr lang="en-US" sz="1800" kern="100" dirty="0">
                <a:effectLst/>
                <a:latin typeface="Arial" panose="020B0604020202020204" pitchFamily="34" charset="0"/>
                <a:ea typeface="Calibri" panose="020F0502020204030204" pitchFamily="34" charset="0"/>
                <a:cs typeface="Arial" panose="020B0604020202020204" pitchFamily="34" charset="0"/>
              </a:rPr>
              <a:t> M, then 50% of ligand is bound 10</a:t>
            </a:r>
            <a:r>
              <a:rPr lang="en-US" sz="1800" kern="100" baseline="30000" dirty="0">
                <a:effectLst/>
                <a:latin typeface="Arial" panose="020B0604020202020204" pitchFamily="34" charset="0"/>
                <a:ea typeface="Calibri" panose="020F0502020204030204" pitchFamily="34" charset="0"/>
                <a:cs typeface="Arial" panose="020B0604020202020204" pitchFamily="34" charset="0"/>
              </a:rPr>
              <a:t>-3</a:t>
            </a:r>
            <a:r>
              <a:rPr lang="en-US" sz="1800" kern="100" dirty="0">
                <a:effectLst/>
                <a:latin typeface="Arial" panose="020B0604020202020204" pitchFamily="34" charset="0"/>
                <a:ea typeface="Calibri" panose="020F0502020204030204" pitchFamily="34" charset="0"/>
                <a:cs typeface="Arial" panose="020B0604020202020204" pitchFamily="34" charset="0"/>
              </a:rPr>
              <a:t> M (weak binding)</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3774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38BD36FE-E69E-1241-8172-2D3BB855A54E}"/>
              </a:ext>
            </a:extLst>
          </p:cNvPr>
          <p:cNvSpPr>
            <a:spLocks noGrp="1"/>
          </p:cNvSpPr>
          <p:nvPr>
            <p:ph type="title"/>
          </p:nvPr>
        </p:nvSpPr>
        <p:spPr>
          <a:xfrm>
            <a:off x="609600" y="457200"/>
            <a:ext cx="7772400" cy="1143000"/>
          </a:xfrm>
        </p:spPr>
        <p:txBody>
          <a:bodyPr/>
          <a:lstStyle/>
          <a:p>
            <a:pPr eaLnBrk="1" hangingPunct="1"/>
            <a:r>
              <a:rPr lang="en-US" altLang="en-US" sz="4000">
                <a:latin typeface="Arial" panose="020B0604020202020204" pitchFamily="34" charset="0"/>
                <a:ea typeface="ＭＳ Ｐゴシック" panose="020B0600070205080204" pitchFamily="34" charset="-128"/>
                <a:cs typeface="Arial" panose="020B0604020202020204" pitchFamily="34" charset="0"/>
              </a:rPr>
              <a:t>The significance of k</a:t>
            </a:r>
            <a:r>
              <a:rPr lang="en-US" altLang="en-US" sz="4000" baseline="-25000">
                <a:latin typeface="Arial" panose="020B0604020202020204" pitchFamily="34" charset="0"/>
                <a:ea typeface="ＭＳ Ｐゴシック" panose="020B0600070205080204" pitchFamily="34" charset="-128"/>
                <a:cs typeface="Arial" panose="020B0604020202020204" pitchFamily="34" charset="0"/>
              </a:rPr>
              <a:t>cat</a:t>
            </a:r>
          </a:p>
        </p:txBody>
      </p:sp>
      <p:sp>
        <p:nvSpPr>
          <p:cNvPr id="60418" name="Content Placeholder 2">
            <a:extLst>
              <a:ext uri="{FF2B5EF4-FFF2-40B4-BE49-F238E27FC236}">
                <a16:creationId xmlns:a16="http://schemas.microsoft.com/office/drawing/2014/main" id="{11B4FAED-73E9-754E-960E-DCF963FE7ADA}"/>
              </a:ext>
            </a:extLst>
          </p:cNvPr>
          <p:cNvSpPr>
            <a:spLocks noGrp="1"/>
          </p:cNvSpPr>
          <p:nvPr>
            <p:ph idx="1"/>
          </p:nvPr>
        </p:nvSpPr>
        <p:spPr>
          <a:xfrm>
            <a:off x="304800" y="1447800"/>
            <a:ext cx="8686800" cy="5029200"/>
          </a:xfrm>
        </p:spPr>
        <p:txBody>
          <a:bodyPr/>
          <a:lstStyle/>
          <a:p>
            <a:pPr eaLnBrk="1" hangingPunct="1"/>
            <a:r>
              <a:rPr lang="en-US" altLang="ja-JP" sz="2000" dirty="0" err="1">
                <a:latin typeface="Arial" panose="020B0604020202020204" pitchFamily="34" charset="0"/>
                <a:ea typeface="ＭＳ Ｐゴシック" panose="020B0600070205080204" pitchFamily="34" charset="-128"/>
              </a:rPr>
              <a:t>v</a:t>
            </a:r>
            <a:r>
              <a:rPr lang="en-US" altLang="ja-JP" sz="2000" baseline="-25000" dirty="0" err="1">
                <a:latin typeface="Arial" panose="020B0604020202020204" pitchFamily="34" charset="0"/>
                <a:ea typeface="ＭＳ Ｐゴシック" panose="020B0600070205080204" pitchFamily="34" charset="-128"/>
              </a:rPr>
              <a:t>max</a:t>
            </a:r>
            <a:r>
              <a:rPr lang="en-US" altLang="ja-JP" sz="2000" dirty="0">
                <a:latin typeface="Arial" panose="020B0604020202020204" pitchFamily="34" charset="0"/>
                <a:ea typeface="ＭＳ Ｐゴシック" panose="020B0600070205080204" pitchFamily="34" charset="-128"/>
              </a:rPr>
              <a:t> = </a:t>
            </a:r>
            <a:r>
              <a:rPr lang="en-US" altLang="ja-JP" sz="2000" dirty="0" err="1">
                <a:latin typeface="Arial" panose="020B0604020202020204" pitchFamily="34" charset="0"/>
                <a:ea typeface="ＭＳ Ｐゴシック" panose="020B0600070205080204" pitchFamily="34" charset="-128"/>
              </a:rPr>
              <a:t>k</a:t>
            </a:r>
            <a:r>
              <a:rPr lang="en-US" altLang="ja-JP" sz="2000" baseline="-25000" dirty="0" err="1">
                <a:latin typeface="Arial" panose="020B0604020202020204" pitchFamily="34" charset="0"/>
                <a:ea typeface="ＭＳ Ｐゴシック" panose="020B0600070205080204" pitchFamily="34" charset="-128"/>
              </a:rPr>
              <a:t>cat</a:t>
            </a:r>
            <a:r>
              <a:rPr lang="en-US" altLang="ja-JP" sz="2000" dirty="0">
                <a:latin typeface="Arial" panose="020B0604020202020204" pitchFamily="34" charset="0"/>
                <a:ea typeface="ＭＳ Ｐゴシック" panose="020B0600070205080204" pitchFamily="34" charset="-128"/>
              </a:rPr>
              <a:t> [E]</a:t>
            </a:r>
            <a:r>
              <a:rPr lang="en-US" altLang="ja-JP" sz="2000" baseline="-25000" dirty="0">
                <a:latin typeface="Arial" panose="020B0604020202020204" pitchFamily="34" charset="0"/>
                <a:ea typeface="ＭＳ Ｐゴシック" panose="020B0600070205080204" pitchFamily="34" charset="-128"/>
              </a:rPr>
              <a:t>tot</a:t>
            </a:r>
            <a:endParaRPr lang="en-US" altLang="ja-JP" sz="2000" dirty="0">
              <a:latin typeface="Arial" panose="020B0604020202020204" pitchFamily="34" charset="0"/>
              <a:ea typeface="ＭＳ Ｐゴシック" panose="020B0600070205080204" pitchFamily="34" charset="-128"/>
            </a:endParaRPr>
          </a:p>
          <a:p>
            <a:pPr eaLnBrk="1" hangingPunct="1"/>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cat</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For the simplest possible mechanism, where ES is the only intermediate, and dissociation of P is fast, then </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cat</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2</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the first order rate constant for the catalytic step.</a:t>
            </a:r>
          </a:p>
          <a:p>
            <a:pPr eaLnBrk="1" hangingPunct="1"/>
            <a:r>
              <a:rPr lang="en-US" altLang="en-US" sz="2000" dirty="0">
                <a:latin typeface="Arial" panose="020B0604020202020204" pitchFamily="34" charset="0"/>
                <a:ea typeface="ＭＳ Ｐゴシック" panose="020B0600070205080204" pitchFamily="34" charset="-128"/>
                <a:cs typeface="Arial" panose="020B0604020202020204" pitchFamily="34" charset="0"/>
              </a:rPr>
              <a:t>If there are multiple catalytic steps (see trypsin) then each of those rate constants contributes to </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cat</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a:t>
            </a:r>
          </a:p>
          <a:p>
            <a:pPr eaLnBrk="1" hangingPunct="1"/>
            <a:r>
              <a:rPr lang="en-US" altLang="en-US" sz="2000" dirty="0">
                <a:latin typeface="Arial" panose="020B0604020202020204" pitchFamily="34" charset="0"/>
                <a:ea typeface="ＭＳ Ｐゴシック" panose="020B0600070205080204" pitchFamily="34" charset="-128"/>
                <a:cs typeface="Arial" panose="020B0604020202020204" pitchFamily="34" charset="0"/>
              </a:rPr>
              <a:t>If one catalytic step is much slower than all the others (and than the dissociation of P), than the rate constant for that step is approximately equal to </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cat</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a:t>
            </a:r>
          </a:p>
          <a:p>
            <a:pPr eaLnBrk="1" hangingPunct="1"/>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cat</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is the </a:t>
            </a:r>
            <a:r>
              <a:rPr lang="ja-JP" altLang="en-US" sz="2000">
                <a:latin typeface="Arial" panose="020B0604020202020204" pitchFamily="34" charset="0"/>
                <a:ea typeface="ＭＳ Ｐゴシック" panose="020B0600070205080204" pitchFamily="34" charset="-128"/>
                <a:cs typeface="Arial" panose="020B0604020202020204" pitchFamily="34" charset="0"/>
              </a:rPr>
              <a:t>“</a:t>
            </a:r>
            <a:r>
              <a:rPr lang="en-US" altLang="ja-JP" sz="2000" dirty="0">
                <a:latin typeface="Arial" panose="020B0604020202020204" pitchFamily="34" charset="0"/>
                <a:ea typeface="ＭＳ Ｐゴシック" panose="020B0600070205080204" pitchFamily="34" charset="-128"/>
                <a:cs typeface="Arial" panose="020B0604020202020204" pitchFamily="34" charset="0"/>
              </a:rPr>
              <a:t>turnover number</a:t>
            </a:r>
            <a:r>
              <a:rPr lang="ja-JP" altLang="en-US" sz="2000">
                <a:latin typeface="Arial" panose="020B0604020202020204" pitchFamily="34" charset="0"/>
                <a:ea typeface="ＭＳ Ｐゴシック" panose="020B0600070205080204" pitchFamily="34" charset="-128"/>
                <a:cs typeface="Arial" panose="020B0604020202020204" pitchFamily="34" charset="0"/>
              </a:rPr>
              <a:t>”</a:t>
            </a:r>
            <a:r>
              <a:rPr lang="en-US" altLang="ja-JP" sz="2000" dirty="0">
                <a:latin typeface="Arial" panose="020B0604020202020204" pitchFamily="34" charset="0"/>
                <a:ea typeface="ＭＳ Ｐゴシック" panose="020B0600070205080204" pitchFamily="34" charset="-128"/>
              </a:rPr>
              <a:t>: indicates the rate at which the enzyme turns over, i.e., the number of substrate molecules converted to product per second per enzyme.</a:t>
            </a:r>
            <a:endParaRPr lang="en-US" altLang="ja-JP" sz="20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2000" dirty="0">
                <a:latin typeface="Arial" panose="020B0604020202020204" pitchFamily="34" charset="0"/>
                <a:ea typeface="ＭＳ Ｐゴシック" panose="020B0600070205080204" pitchFamily="34" charset="-128"/>
                <a:cs typeface="Arial" panose="020B0604020202020204" pitchFamily="34" charset="0"/>
              </a:rPr>
              <a:t>The m</a:t>
            </a:r>
            <a:r>
              <a:rPr lang="en-US" altLang="en-US" sz="2000" dirty="0">
                <a:latin typeface="Arial" panose="020B0604020202020204" pitchFamily="34" charset="0"/>
                <a:ea typeface="ＭＳ Ｐゴシック" panose="020B0600070205080204" pitchFamily="34" charset="-128"/>
              </a:rPr>
              <a:t>icroscopic meaning of </a:t>
            </a:r>
            <a:r>
              <a:rPr lang="en-US" altLang="en-US" sz="2000" dirty="0" err="1">
                <a:latin typeface="Arial" panose="020B0604020202020204" pitchFamily="34" charset="0"/>
                <a:ea typeface="ＭＳ Ｐゴシック" panose="020B0600070205080204" pitchFamily="34" charset="-128"/>
              </a:rPr>
              <a:t>k</a:t>
            </a:r>
            <a:r>
              <a:rPr lang="en-US" altLang="en-US" sz="2000" baseline="-25000" dirty="0" err="1">
                <a:latin typeface="Arial" panose="020B0604020202020204" pitchFamily="34" charset="0"/>
                <a:ea typeface="ＭＳ Ｐゴシック" panose="020B0600070205080204" pitchFamily="34" charset="-128"/>
              </a:rPr>
              <a:t>cat</a:t>
            </a:r>
            <a:r>
              <a:rPr lang="en-US" altLang="en-US" sz="2000" dirty="0">
                <a:latin typeface="Arial" panose="020B0604020202020204" pitchFamily="34" charset="0"/>
                <a:ea typeface="ＭＳ Ｐゴシック" panose="020B0600070205080204" pitchFamily="34" charset="-128"/>
              </a:rPr>
              <a:t> depends on the details of the mechanism.</a:t>
            </a:r>
          </a:p>
          <a:p>
            <a:pPr eaLnBrk="1" hangingPunct="1"/>
            <a:r>
              <a:rPr lang="en-US" altLang="en-US" sz="2000" dirty="0">
                <a:latin typeface="Arial" panose="020B0604020202020204" pitchFamily="34" charset="0"/>
                <a:ea typeface="ＭＳ Ｐゴシック" panose="020B0600070205080204" pitchFamily="34" charset="-128"/>
                <a:cs typeface="Arial" panose="020B0604020202020204" pitchFamily="34" charset="0"/>
              </a:rPr>
              <a:t>If dissociation of P is slow then the dissociation rate constant also contributes to </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cat</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a:t>
            </a:r>
          </a:p>
          <a:p>
            <a:pPr eaLnBrk="1" hangingPunct="1"/>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Title 1">
            <a:extLst>
              <a:ext uri="{FF2B5EF4-FFF2-40B4-BE49-F238E27FC236}">
                <a16:creationId xmlns:a16="http://schemas.microsoft.com/office/drawing/2014/main" id="{69D86E71-2ADB-BA40-AB40-B7A0638B58EF}"/>
              </a:ext>
            </a:extLst>
          </p:cNvPr>
          <p:cNvSpPr txBox="1">
            <a:spLocks/>
          </p:cNvSpPr>
          <p:nvPr/>
        </p:nvSpPr>
        <p:spPr bwMode="auto">
          <a:xfrm>
            <a:off x="-15589" y="0"/>
            <a:ext cx="4854869" cy="38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A8779EBD-5A2D-D743-9788-D63340EAAC44}"/>
              </a:ext>
            </a:extLst>
          </p:cNvPr>
          <p:cNvSpPr>
            <a:spLocks noGrp="1"/>
          </p:cNvSpPr>
          <p:nvPr>
            <p:ph type="title"/>
          </p:nvPr>
        </p:nvSpPr>
        <p:spPr>
          <a:xfrm>
            <a:off x="762000" y="609600"/>
            <a:ext cx="7772400" cy="1143000"/>
          </a:xfrm>
        </p:spPr>
        <p:txBody>
          <a:bodyPr/>
          <a:lstStyle/>
          <a:p>
            <a:pPr eaLnBrk="1" hangingPunct="1"/>
            <a:r>
              <a:rPr lang="en-US" altLang="en-US" sz="4000">
                <a:latin typeface="Arial" panose="020B0604020202020204" pitchFamily="34" charset="0"/>
                <a:ea typeface="ＭＳ Ｐゴシック" panose="020B0600070205080204" pitchFamily="34" charset="-128"/>
                <a:cs typeface="Arial" panose="020B0604020202020204" pitchFamily="34" charset="0"/>
              </a:rPr>
              <a:t>Significance of k</a:t>
            </a:r>
            <a:r>
              <a:rPr lang="en-US" altLang="en-US" sz="4000" baseline="-25000">
                <a:latin typeface="Arial" panose="020B0604020202020204" pitchFamily="34" charset="0"/>
                <a:ea typeface="ＭＳ Ｐゴシック" panose="020B0600070205080204" pitchFamily="34" charset="-128"/>
                <a:cs typeface="Arial" panose="020B0604020202020204" pitchFamily="34" charset="0"/>
              </a:rPr>
              <a:t>cat</a:t>
            </a:r>
            <a:r>
              <a:rPr lang="en-US" altLang="en-US" sz="4000">
                <a:latin typeface="Arial" panose="020B0604020202020204" pitchFamily="34" charset="0"/>
                <a:ea typeface="ＭＳ Ｐゴシック" panose="020B0600070205080204" pitchFamily="34" charset="-128"/>
                <a:cs typeface="Arial" panose="020B0604020202020204" pitchFamily="34" charset="0"/>
              </a:rPr>
              <a:t>/K</a:t>
            </a:r>
            <a:r>
              <a:rPr lang="en-US" altLang="en-US" sz="4000" baseline="-25000">
                <a:latin typeface="Arial" panose="020B0604020202020204" pitchFamily="34" charset="0"/>
                <a:ea typeface="ＭＳ Ｐゴシック" panose="020B0600070205080204" pitchFamily="34" charset="-128"/>
                <a:cs typeface="Arial" panose="020B0604020202020204" pitchFamily="34" charset="0"/>
              </a:rPr>
              <a:t>M</a:t>
            </a:r>
          </a:p>
        </p:txBody>
      </p:sp>
      <p:sp>
        <p:nvSpPr>
          <p:cNvPr id="61442" name="Content Placeholder 2">
            <a:extLst>
              <a:ext uri="{FF2B5EF4-FFF2-40B4-BE49-F238E27FC236}">
                <a16:creationId xmlns:a16="http://schemas.microsoft.com/office/drawing/2014/main" id="{28AED2AC-67AC-794B-B4CC-C4F6A08EDF32}"/>
              </a:ext>
            </a:extLst>
          </p:cNvPr>
          <p:cNvSpPr>
            <a:spLocks noGrp="1"/>
          </p:cNvSpPr>
          <p:nvPr>
            <p:ph idx="1"/>
          </p:nvPr>
        </p:nvSpPr>
        <p:spPr>
          <a:xfrm>
            <a:off x="381000" y="1981200"/>
            <a:ext cx="8458200" cy="4114800"/>
          </a:xfrm>
        </p:spPr>
        <p:txBody>
          <a:bodyPr/>
          <a:lstStyle/>
          <a:p>
            <a:pPr eaLnBrk="1" hangingPunct="1"/>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cat</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M</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is the catalytic efficiency. It is used to rank enzymes.  A big </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cat</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M </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means that an enzyme binds tightly to a substrate (small 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M</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with a fast reaction of the ES complex, and it is a good enzyme.</a:t>
            </a:r>
          </a:p>
          <a:p>
            <a:pPr eaLnBrk="1" hangingPunct="1"/>
            <a:r>
              <a:rPr lang="en-US" altLang="en-US" sz="2000" dirty="0">
                <a:latin typeface="Arial" panose="020B0604020202020204" pitchFamily="34" charset="0"/>
                <a:ea typeface="ＭＳ Ｐゴシック" panose="020B0600070205080204" pitchFamily="34" charset="-128"/>
                <a:cs typeface="Arial" panose="020B0604020202020204" pitchFamily="34" charset="0"/>
              </a:rPr>
              <a:t>  </a:t>
            </a:r>
          </a:p>
          <a:p>
            <a:pPr eaLnBrk="1" hangingPunct="1"/>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cat</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M</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is an apparent second order rate constant</a:t>
            </a:r>
          </a:p>
          <a:p>
            <a:pPr eaLnBrk="1" hangingPunct="1">
              <a:buFontTx/>
              <a:buNone/>
            </a:pPr>
            <a:br>
              <a:rPr lang="en-US" altLang="en-US" sz="2000" dirty="0">
                <a:latin typeface="Arial" panose="020B0604020202020204" pitchFamily="34" charset="0"/>
                <a:ea typeface="ＭＳ Ｐゴシック" panose="020B0600070205080204" pitchFamily="34" charset="-128"/>
                <a:cs typeface="Arial" panose="020B0604020202020204" pitchFamily="34" charset="0"/>
              </a:rPr>
            </a:br>
            <a:r>
              <a:rPr lang="en-US" altLang="en-US" sz="2000" dirty="0">
                <a:latin typeface="Arial" panose="020B0604020202020204" pitchFamily="34" charset="0"/>
                <a:ea typeface="ＭＳ Ｐゴシック" panose="020B0600070205080204" pitchFamily="34" charset="-128"/>
                <a:cs typeface="Arial" panose="020B0604020202020204" pitchFamily="34" charset="0"/>
              </a:rPr>
              <a:t>	</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v</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o</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cat</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M </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[E]</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0</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[S]</a:t>
            </a:r>
            <a:br>
              <a:rPr lang="en-US" altLang="en-US" sz="2000" dirty="0">
                <a:latin typeface="Arial" panose="020B0604020202020204" pitchFamily="34" charset="0"/>
                <a:ea typeface="ＭＳ Ｐゴシック" panose="020B0600070205080204" pitchFamily="34" charset="-128"/>
                <a:cs typeface="Arial" panose="020B0604020202020204" pitchFamily="34" charset="0"/>
              </a:rPr>
            </a:br>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cat</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M</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can be used to estimate the reaction velocity from the total enzyme concentration ([E]</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0</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cat</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M</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=10</a:t>
            </a:r>
            <a:r>
              <a:rPr lang="en-US" altLang="en-US" sz="2000" baseline="30000" dirty="0">
                <a:latin typeface="Arial" panose="020B0604020202020204" pitchFamily="34" charset="0"/>
                <a:ea typeface="ＭＳ Ｐゴシック" panose="020B0600070205080204" pitchFamily="34" charset="-128"/>
                <a:cs typeface="Arial" panose="020B0604020202020204" pitchFamily="34" charset="0"/>
              </a:rPr>
              <a:t>9  </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=&gt; diffusion control.</a:t>
            </a:r>
          </a:p>
          <a:p>
            <a:pPr eaLnBrk="1" hangingPunct="1"/>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err="1">
                <a:latin typeface="Arial" panose="020B0604020202020204" pitchFamily="34" charset="0"/>
                <a:ea typeface="ＭＳ Ｐゴシック" panose="020B0600070205080204" pitchFamily="34" charset="-128"/>
                <a:cs typeface="Arial" panose="020B0604020202020204" pitchFamily="34" charset="0"/>
              </a:rPr>
              <a:t>cat</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/K</a:t>
            </a:r>
            <a:r>
              <a:rPr lang="en-US" altLang="en-US" sz="2000" baseline="-25000" dirty="0">
                <a:latin typeface="Arial" panose="020B0604020202020204" pitchFamily="34" charset="0"/>
                <a:ea typeface="ＭＳ Ｐゴシック" panose="020B0600070205080204" pitchFamily="34" charset="-128"/>
                <a:cs typeface="Arial" panose="020B0604020202020204" pitchFamily="34" charset="0"/>
              </a:rPr>
              <a:t>M</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is the specificity constant. It is used to distinguish and describe various substrates for a given enzyme. </a:t>
            </a:r>
          </a:p>
          <a:p>
            <a:pPr eaLnBrk="1" hangingPunct="1"/>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Title 1">
            <a:extLst>
              <a:ext uri="{FF2B5EF4-FFF2-40B4-BE49-F238E27FC236}">
                <a16:creationId xmlns:a16="http://schemas.microsoft.com/office/drawing/2014/main" id="{3FFB0C92-78BD-3F4B-9B7A-406DA8177A48}"/>
              </a:ext>
            </a:extLst>
          </p:cNvPr>
          <p:cNvSpPr txBox="1">
            <a:spLocks/>
          </p:cNvSpPr>
          <p:nvPr/>
        </p:nvSpPr>
        <p:spPr bwMode="auto">
          <a:xfrm>
            <a:off x="-15589" y="0"/>
            <a:ext cx="4854869" cy="38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Sandwalk: The mystery of Maud Menten">
            <a:extLst>
              <a:ext uri="{FF2B5EF4-FFF2-40B4-BE49-F238E27FC236}">
                <a16:creationId xmlns:a16="http://schemas.microsoft.com/office/drawing/2014/main" id="{56A44488-988C-C44A-876D-6D861AFA3A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143000"/>
            <a:ext cx="26924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84996" name="Picture 4">
            <a:extLst>
              <a:ext uri="{FF2B5EF4-FFF2-40B4-BE49-F238E27FC236}">
                <a16:creationId xmlns:a16="http://schemas.microsoft.com/office/drawing/2014/main" id="{26E144AF-E746-3B4D-8867-4AA43DA39C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752600"/>
            <a:ext cx="1873624" cy="2895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DF4CE16-719A-8C40-B0AC-660E501099B0}"/>
              </a:ext>
            </a:extLst>
          </p:cNvPr>
          <p:cNvSpPr/>
          <p:nvPr/>
        </p:nvSpPr>
        <p:spPr>
          <a:xfrm>
            <a:off x="4606636" y="1106269"/>
            <a:ext cx="2971800" cy="646331"/>
          </a:xfrm>
          <a:prstGeom prst="rect">
            <a:avLst/>
          </a:prstGeom>
        </p:spPr>
        <p:txBody>
          <a:bodyPr wrap="square">
            <a:spAutoFit/>
          </a:bodyPr>
          <a:lstStyle/>
          <a:p>
            <a:pPr algn="ctr"/>
            <a:r>
              <a:rPr lang="en-US" sz="1800" dirty="0">
                <a:latin typeface="Arial" panose="020B0604020202020204" pitchFamily="34" charset="0"/>
                <a:cs typeface="Arial" panose="020B0604020202020204" pitchFamily="34" charset="0"/>
              </a:rPr>
              <a:t>Leonor Michaelis</a:t>
            </a:r>
          </a:p>
          <a:p>
            <a:pPr algn="ctr"/>
            <a:r>
              <a:rPr lang="en-US" sz="1800" dirty="0">
                <a:latin typeface="Arial" panose="020B0604020202020204" pitchFamily="34" charset="0"/>
                <a:cs typeface="Arial" panose="020B0604020202020204" pitchFamily="34" charset="0"/>
              </a:rPr>
              <a:t> (1875 –1949)</a:t>
            </a:r>
          </a:p>
        </p:txBody>
      </p:sp>
    </p:spTree>
    <p:extLst>
      <p:ext uri="{BB962C8B-B14F-4D97-AF65-F5344CB8AC3E}">
        <p14:creationId xmlns:p14="http://schemas.microsoft.com/office/powerpoint/2010/main" val="1491888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7D1328D9-276D-1343-91C9-1429DFEB437B}"/>
              </a:ext>
            </a:extLst>
          </p:cNvPr>
          <p:cNvSpPr>
            <a:spLocks noGrp="1"/>
          </p:cNvSpPr>
          <p:nvPr>
            <p:ph type="title"/>
          </p:nvPr>
        </p:nvSpPr>
        <p:spPr/>
        <p:txBody>
          <a:bodyPr/>
          <a:lstStyle/>
          <a:p>
            <a:pPr eaLnBrk="1" hangingPunct="1"/>
            <a:r>
              <a:rPr lang="en-US" altLang="en-US" b="1">
                <a:latin typeface="Arial" panose="020B0604020202020204" pitchFamily="34" charset="0"/>
                <a:ea typeface="ＭＳ Ｐゴシック" panose="020B0600070205080204" pitchFamily="34" charset="-128"/>
                <a:cs typeface="Arial" panose="020B0604020202020204" pitchFamily="34" charset="0"/>
              </a:rPr>
              <a:t>Data analysis</a:t>
            </a:r>
          </a:p>
        </p:txBody>
      </p:sp>
      <p:sp>
        <p:nvSpPr>
          <p:cNvPr id="62466" name="Content Placeholder 2">
            <a:extLst>
              <a:ext uri="{FF2B5EF4-FFF2-40B4-BE49-F238E27FC236}">
                <a16:creationId xmlns:a16="http://schemas.microsoft.com/office/drawing/2014/main" id="{11897857-FC33-C34B-8176-8096A77DFED2}"/>
              </a:ext>
            </a:extLst>
          </p:cNvPr>
          <p:cNvSpPr>
            <a:spLocks noGrp="1"/>
          </p:cNvSpPr>
          <p:nvPr>
            <p:ph idx="1"/>
          </p:nvPr>
        </p:nvSpPr>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It would be useful to have a linear plot of the MM equation</a:t>
            </a:r>
          </a:p>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Lineweaver and Burk (1934) proposed the following:  take the reciprocal of both sides and rearrange.</a:t>
            </a:r>
          </a:p>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Collect data at a fixed [E]</a:t>
            </a:r>
            <a:r>
              <a:rPr lang="en-US" altLang="en-US" baseline="-25000">
                <a:latin typeface="Arial" panose="020B0604020202020204" pitchFamily="34" charset="0"/>
                <a:ea typeface="ＭＳ Ｐゴシック" panose="020B0600070205080204" pitchFamily="34" charset="-128"/>
                <a:cs typeface="Arial" panose="020B0604020202020204" pitchFamily="34" charset="0"/>
              </a:rPr>
              <a:t>0</a:t>
            </a:r>
            <a:r>
              <a:rPr lang="en-US" altLang="en-US">
                <a:latin typeface="Arial" panose="020B0604020202020204" pitchFamily="34" charset="0"/>
                <a:ea typeface="ＭＳ Ｐゴシック" panose="020B0600070205080204" pitchFamily="34" charset="-128"/>
                <a:cs typeface="Arial" panose="020B0604020202020204" pitchFamily="34" charset="0"/>
              </a:rPr>
              <a:t>.</a:t>
            </a:r>
          </a:p>
        </p:txBody>
      </p:sp>
      <p:sp>
        <p:nvSpPr>
          <p:cNvPr id="4" name="Title 1">
            <a:extLst>
              <a:ext uri="{FF2B5EF4-FFF2-40B4-BE49-F238E27FC236}">
                <a16:creationId xmlns:a16="http://schemas.microsoft.com/office/drawing/2014/main" id="{4C041093-F942-7E4B-BD11-7F8DC68B3ACE}"/>
              </a:ext>
            </a:extLst>
          </p:cNvPr>
          <p:cNvSpPr txBox="1">
            <a:spLocks/>
          </p:cNvSpPr>
          <p:nvPr/>
        </p:nvSpPr>
        <p:spPr bwMode="auto">
          <a:xfrm>
            <a:off x="-15589" y="0"/>
            <a:ext cx="4854869" cy="38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EE9AC4-CAF4-F446-8129-BC79201D1A71}"/>
              </a:ext>
            </a:extLst>
          </p:cNvPr>
          <p:cNvSpPr txBox="1"/>
          <p:nvPr/>
        </p:nvSpPr>
        <p:spPr>
          <a:xfrm>
            <a:off x="381000" y="1389063"/>
            <a:ext cx="8686800" cy="6002337"/>
          </a:xfrm>
          <a:prstGeom prst="rect">
            <a:avLst/>
          </a:prstGeom>
          <a:noFill/>
        </p:spPr>
        <p:txBody>
          <a:bodyPr>
            <a:spAutoFit/>
          </a:bodyPr>
          <a:lstStyle>
            <a:lvl1pPr marL="342900" indent="-342900">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buFont typeface="Courier New" panose="02070309020205020404" pitchFamily="49" charset="0"/>
              <a:buChar char="o"/>
            </a:pPr>
            <a:r>
              <a:rPr lang="en-US" altLang="en-US" dirty="0">
                <a:latin typeface="Arial" panose="020B0604020202020204" pitchFamily="34" charset="0"/>
                <a:cs typeface="Arial" panose="020B0604020202020204" pitchFamily="34" charset="0"/>
              </a:rPr>
              <a:t>Zero Order. The rate of a zero-order reaction is independent of the concentration of the reactant(s). Zero-order kinetics are observed when an enzyme is saturated by reactants.</a:t>
            </a:r>
          </a:p>
          <a:p>
            <a:pPr>
              <a:buFont typeface="Courier New" panose="02070309020205020404" pitchFamily="49" charset="0"/>
              <a:buChar char="o"/>
            </a:pPr>
            <a:endParaRPr lang="en-US" altLang="en-US"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altLang="en-US" dirty="0">
                <a:latin typeface="Arial" panose="020B0604020202020204" pitchFamily="34" charset="0"/>
                <a:cs typeface="Arial" panose="020B0604020202020204" pitchFamily="34" charset="0"/>
              </a:rPr>
              <a:t>First Order. The rate of a first-order reaction varies linearly on the concentration of one reactant. First-order kinetics are observed when a protein folds and RNA folds (assuming no association or aggregation), also radioactive decay.</a:t>
            </a:r>
          </a:p>
          <a:p>
            <a:pPr>
              <a:buFont typeface="Courier New" panose="02070309020205020404" pitchFamily="49" charset="0"/>
              <a:buChar char="o"/>
            </a:pPr>
            <a:endParaRPr lang="en-US" altLang="en-US"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altLang="en-US" dirty="0">
                <a:latin typeface="Arial" panose="020B0604020202020204" pitchFamily="34" charset="0"/>
                <a:cs typeface="Arial" panose="020B0604020202020204" pitchFamily="34" charset="0"/>
              </a:rPr>
              <a:t>Second Order. The rate of a second-order reaction varies linearly with the square of concentrations of one reactant (or with the product of  the concentrations of two reactants). Second order kinetics are observed for formation of double-stranded DNA from two single-strands.</a:t>
            </a:r>
          </a:p>
          <a:p>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6615C340-F71C-3B45-B106-DE782CF882FF}"/>
              </a:ext>
            </a:extLst>
          </p:cNvPr>
          <p:cNvSpPr/>
          <p:nvPr/>
        </p:nvSpPr>
        <p:spPr>
          <a:xfrm>
            <a:off x="1981200" y="304800"/>
            <a:ext cx="4819123" cy="923330"/>
          </a:xfrm>
          <a:prstGeom prst="rect">
            <a:avLst/>
          </a:prstGeom>
          <a:noFill/>
        </p:spPr>
        <p:txBody>
          <a:bodyPr wrap="none">
            <a:spAutoFit/>
          </a:bodyPr>
          <a:lstStyle/>
          <a:p>
            <a:pPr algn="ct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charset="0"/>
                <a:ea typeface="ＭＳ Ｐゴシック" charset="0"/>
                <a:cs typeface="ＭＳ Ｐゴシック" charset="0"/>
              </a:rPr>
              <a:t>Reaction Order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3" name="Object 2">
            <a:extLst>
              <a:ext uri="{FF2B5EF4-FFF2-40B4-BE49-F238E27FC236}">
                <a16:creationId xmlns:a16="http://schemas.microsoft.com/office/drawing/2014/main" id="{9976492D-9FA9-A14A-B1E5-9D07E1DEA57B}"/>
              </a:ext>
            </a:extLst>
          </p:cNvPr>
          <p:cNvGraphicFramePr>
            <a:graphicFrameLocks noChangeAspect="1"/>
          </p:cNvGraphicFramePr>
          <p:nvPr/>
        </p:nvGraphicFramePr>
        <p:xfrm>
          <a:off x="228600" y="811213"/>
          <a:ext cx="6705600" cy="5521325"/>
        </p:xfrm>
        <a:graphic>
          <a:graphicData uri="http://schemas.openxmlformats.org/presentationml/2006/ole">
            <mc:AlternateContent xmlns:mc="http://schemas.openxmlformats.org/markup-compatibility/2006">
              <mc:Choice xmlns:v="urn:schemas-microsoft-com:vml" Requires="v">
                <p:oleObj name="Equation" r:id="rId2" imgW="3340100" imgH="2628900" progId="Equation.3">
                  <p:embed/>
                </p:oleObj>
              </mc:Choice>
              <mc:Fallback>
                <p:oleObj name="Equation" r:id="rId2" imgW="3340100" imgH="26289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11213"/>
                        <a:ext cx="6705600" cy="552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4514" name="Rectangle 2">
            <a:extLst>
              <a:ext uri="{FF2B5EF4-FFF2-40B4-BE49-F238E27FC236}">
                <a16:creationId xmlns:a16="http://schemas.microsoft.com/office/drawing/2014/main" id="{E42E1CD8-A4D5-9A4F-8D13-29C45ABEE45D}"/>
              </a:ext>
            </a:extLst>
          </p:cNvPr>
          <p:cNvSpPr>
            <a:spLocks noChangeArrowheads="1"/>
          </p:cNvSpPr>
          <p:nvPr/>
        </p:nvSpPr>
        <p:spPr bwMode="auto">
          <a:xfrm>
            <a:off x="3352800" y="4800600"/>
            <a:ext cx="541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dirty="0">
                <a:latin typeface="Arial" panose="020B0604020202020204" pitchFamily="34" charset="0"/>
                <a:cs typeface="Arial" panose="020B0604020202020204" pitchFamily="34" charset="0"/>
              </a:rPr>
              <a:t>the y (1/v) intercept (1/[S] = 0) is 1/</a:t>
            </a:r>
            <a:r>
              <a:rPr lang="en-US" altLang="en-US" dirty="0" err="1">
                <a:latin typeface="Arial" panose="020B0604020202020204" pitchFamily="34" charset="0"/>
                <a:cs typeface="Arial" panose="020B0604020202020204" pitchFamily="34" charset="0"/>
              </a:rPr>
              <a:t>v</a:t>
            </a:r>
            <a:r>
              <a:rPr lang="en-US" altLang="en-US" baseline="-25000" dirty="0" err="1">
                <a:latin typeface="Arial" panose="020B0604020202020204" pitchFamily="34" charset="0"/>
                <a:cs typeface="Arial" panose="020B0604020202020204" pitchFamily="34" charset="0"/>
              </a:rPr>
              <a:t>max</a:t>
            </a:r>
            <a:r>
              <a:rPr lang="en-US" altLang="en-US" dirty="0">
                <a:latin typeface="Arial" panose="020B0604020202020204" pitchFamily="34" charset="0"/>
                <a:cs typeface="Arial" panose="020B0604020202020204" pitchFamily="34" charset="0"/>
              </a:rPr>
              <a:t> </a:t>
            </a:r>
          </a:p>
          <a:p>
            <a:r>
              <a:rPr lang="en-US" altLang="en-US" dirty="0">
                <a:latin typeface="Arial" panose="020B0604020202020204" pitchFamily="34" charset="0"/>
                <a:cs typeface="Arial" panose="020B0604020202020204" pitchFamily="34" charset="0"/>
              </a:rPr>
              <a:t>the x (1/[S]) intercept (1/v = 0) is -1/K</a:t>
            </a:r>
            <a:r>
              <a:rPr lang="en-US" altLang="en-US" baseline="-25000" dirty="0">
                <a:latin typeface="Arial" panose="020B0604020202020204" pitchFamily="34" charset="0"/>
                <a:cs typeface="Arial" panose="020B0604020202020204" pitchFamily="34" charset="0"/>
              </a:rPr>
              <a:t>M</a:t>
            </a:r>
          </a:p>
          <a:p>
            <a:r>
              <a:rPr lang="en-US" altLang="en-US" dirty="0">
                <a:latin typeface="Arial" panose="020B0604020202020204" pitchFamily="34" charset="0"/>
                <a:cs typeface="Arial" panose="020B0604020202020204" pitchFamily="34" charset="0"/>
              </a:rPr>
              <a:t>the slope is K</a:t>
            </a:r>
            <a:r>
              <a:rPr lang="en-US" altLang="en-US" baseline="-25000" dirty="0">
                <a:latin typeface="Arial" panose="020B0604020202020204" pitchFamily="34" charset="0"/>
                <a:cs typeface="Arial" panose="020B0604020202020204" pitchFamily="34" charset="0"/>
              </a:rPr>
              <a:t>M</a:t>
            </a:r>
            <a:r>
              <a:rPr lang="en-US" altLang="en-US" dirty="0">
                <a:latin typeface="Arial" panose="020B0604020202020204" pitchFamily="34" charset="0"/>
                <a:cs typeface="Arial" panose="020B0604020202020204" pitchFamily="34" charset="0"/>
              </a:rPr>
              <a:t>/</a:t>
            </a:r>
            <a:r>
              <a:rPr lang="en-US" altLang="en-US" dirty="0" err="1">
                <a:latin typeface="Arial" panose="020B0604020202020204" pitchFamily="34" charset="0"/>
                <a:cs typeface="Arial" panose="020B0604020202020204" pitchFamily="34" charset="0"/>
              </a:rPr>
              <a:t>v</a:t>
            </a:r>
            <a:r>
              <a:rPr lang="en-US" altLang="en-US" baseline="-25000" dirty="0" err="1">
                <a:latin typeface="Arial" panose="020B0604020202020204" pitchFamily="34" charset="0"/>
                <a:cs typeface="Arial" panose="020B0604020202020204" pitchFamily="34" charset="0"/>
              </a:rPr>
              <a:t>max</a:t>
            </a:r>
            <a:endParaRPr lang="en-US" altLang="en-US" dirty="0">
              <a:cs typeface="Arial" panose="020B0604020202020204" pitchFamily="34" charset="0"/>
            </a:endParaRPr>
          </a:p>
        </p:txBody>
      </p:sp>
      <p:sp>
        <p:nvSpPr>
          <p:cNvPr id="4" name="Title 1">
            <a:extLst>
              <a:ext uri="{FF2B5EF4-FFF2-40B4-BE49-F238E27FC236}">
                <a16:creationId xmlns:a16="http://schemas.microsoft.com/office/drawing/2014/main" id="{5CFFC22D-E8DF-1647-920B-A7EB4ED03191}"/>
              </a:ext>
            </a:extLst>
          </p:cNvPr>
          <p:cNvSpPr txBox="1">
            <a:spLocks/>
          </p:cNvSpPr>
          <p:nvPr/>
        </p:nvSpPr>
        <p:spPr bwMode="auto">
          <a:xfrm>
            <a:off x="-15589" y="0"/>
            <a:ext cx="4854869" cy="38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4">
            <a:extLst>
              <a:ext uri="{FF2B5EF4-FFF2-40B4-BE49-F238E27FC236}">
                <a16:creationId xmlns:a16="http://schemas.microsoft.com/office/drawing/2014/main" id="{9D79592C-E3EB-A241-8674-C3A2DEC9DD32}"/>
              </a:ext>
            </a:extLst>
          </p:cNvPr>
          <p:cNvSpPr>
            <a:spLocks noChangeArrowheads="1"/>
          </p:cNvSpPr>
          <p:nvPr/>
        </p:nvSpPr>
        <p:spPr bwMode="auto">
          <a:xfrm>
            <a:off x="990600" y="381000"/>
            <a:ext cx="9144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ctr"/>
            <a:r>
              <a:rPr lang="en-US" altLang="en-US" sz="4000" b="1">
                <a:solidFill>
                  <a:schemeClr val="tx2"/>
                </a:solidFill>
                <a:latin typeface="Arial" panose="020B0604020202020204" pitchFamily="34" charset="0"/>
                <a:cs typeface="Arial" panose="020B0604020202020204" pitchFamily="34" charset="0"/>
              </a:rPr>
              <a:t>Lineweaver-Burk-Plot</a:t>
            </a:r>
          </a:p>
        </p:txBody>
      </p:sp>
      <p:pic>
        <p:nvPicPr>
          <p:cNvPr id="65539" name="Picture 6" descr="Lineweaver-Burke equ">
            <a:extLst>
              <a:ext uri="{FF2B5EF4-FFF2-40B4-BE49-F238E27FC236}">
                <a16:creationId xmlns:a16="http://schemas.microsoft.com/office/drawing/2014/main" id="{6393FD90-16C9-4547-B31A-CB45434465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4187825"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Rectangle 2">
            <a:extLst>
              <a:ext uri="{FF2B5EF4-FFF2-40B4-BE49-F238E27FC236}">
                <a16:creationId xmlns:a16="http://schemas.microsoft.com/office/drawing/2014/main" id="{EDD66D5D-510D-9C4C-AB1C-95955091BEA6}"/>
              </a:ext>
            </a:extLst>
          </p:cNvPr>
          <p:cNvSpPr>
            <a:spLocks noChangeArrowheads="1"/>
          </p:cNvSpPr>
          <p:nvPr/>
        </p:nvSpPr>
        <p:spPr bwMode="auto">
          <a:xfrm>
            <a:off x="4521200" y="1270000"/>
            <a:ext cx="4622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a:latin typeface="Arial" panose="020B0604020202020204" pitchFamily="34" charset="0"/>
                <a:cs typeface="Arial" panose="020B0604020202020204" pitchFamily="34" charset="0"/>
              </a:rPr>
              <a:t>the y (1/v) intercept (1/[S] = 0) is 1/v</a:t>
            </a:r>
            <a:r>
              <a:rPr lang="en-US" altLang="en-US" sz="2000" baseline="-25000">
                <a:latin typeface="Arial" panose="020B0604020202020204" pitchFamily="34" charset="0"/>
                <a:cs typeface="Arial" panose="020B0604020202020204" pitchFamily="34" charset="0"/>
              </a:rPr>
              <a:t>max</a:t>
            </a:r>
            <a:r>
              <a:rPr lang="en-US" altLang="en-US" sz="2000">
                <a:latin typeface="Arial" panose="020B0604020202020204" pitchFamily="34" charset="0"/>
                <a:cs typeface="Arial" panose="020B0604020202020204" pitchFamily="34" charset="0"/>
              </a:rPr>
              <a:t> </a:t>
            </a:r>
          </a:p>
          <a:p>
            <a:r>
              <a:rPr lang="en-US" altLang="en-US" sz="2000">
                <a:latin typeface="Arial" panose="020B0604020202020204" pitchFamily="34" charset="0"/>
                <a:cs typeface="Arial" panose="020B0604020202020204" pitchFamily="34" charset="0"/>
              </a:rPr>
              <a:t>the x (1/[S]) intercept (1/v = 0) is -1/K</a:t>
            </a:r>
            <a:r>
              <a:rPr lang="en-US" altLang="en-US" sz="2000" baseline="-25000">
                <a:latin typeface="Arial" panose="020B0604020202020204" pitchFamily="34" charset="0"/>
                <a:cs typeface="Arial" panose="020B0604020202020204" pitchFamily="34" charset="0"/>
              </a:rPr>
              <a:t>M</a:t>
            </a:r>
          </a:p>
          <a:p>
            <a:r>
              <a:rPr lang="en-US" altLang="en-US" sz="2000">
                <a:latin typeface="Arial" panose="020B0604020202020204" pitchFamily="34" charset="0"/>
                <a:cs typeface="Arial" panose="020B0604020202020204" pitchFamily="34" charset="0"/>
              </a:rPr>
              <a:t>the slope is K</a:t>
            </a:r>
            <a:r>
              <a:rPr lang="en-US" altLang="en-US" sz="2000" baseline="-25000">
                <a:latin typeface="Arial" panose="020B0604020202020204" pitchFamily="34" charset="0"/>
                <a:cs typeface="Arial" panose="020B0604020202020204" pitchFamily="34" charset="0"/>
              </a:rPr>
              <a:t>M</a:t>
            </a:r>
            <a:r>
              <a:rPr lang="en-US" altLang="en-US" sz="2000">
                <a:latin typeface="Arial" panose="020B0604020202020204" pitchFamily="34" charset="0"/>
                <a:cs typeface="Arial" panose="020B0604020202020204" pitchFamily="34" charset="0"/>
              </a:rPr>
              <a:t>/v</a:t>
            </a:r>
            <a:r>
              <a:rPr lang="en-US" altLang="en-US" sz="2000" baseline="-25000">
                <a:latin typeface="Arial" panose="020B0604020202020204" pitchFamily="34" charset="0"/>
                <a:cs typeface="Arial" panose="020B0604020202020204" pitchFamily="34" charset="0"/>
              </a:rPr>
              <a:t>max</a:t>
            </a:r>
            <a:endParaRPr lang="en-US" altLang="en-US" sz="2000">
              <a:cs typeface="Arial" panose="020B0604020202020204" pitchFamily="34" charset="0"/>
            </a:endParaRPr>
          </a:p>
        </p:txBody>
      </p:sp>
      <p:sp>
        <p:nvSpPr>
          <p:cNvPr id="6" name="Title 1">
            <a:extLst>
              <a:ext uri="{FF2B5EF4-FFF2-40B4-BE49-F238E27FC236}">
                <a16:creationId xmlns:a16="http://schemas.microsoft.com/office/drawing/2014/main" id="{4DBCDD64-8C63-D64B-BB31-F1CD3D1E206D}"/>
              </a:ext>
            </a:extLst>
          </p:cNvPr>
          <p:cNvSpPr txBox="1">
            <a:spLocks/>
          </p:cNvSpPr>
          <p:nvPr/>
        </p:nvSpPr>
        <p:spPr bwMode="auto">
          <a:xfrm>
            <a:off x="-15589" y="0"/>
            <a:ext cx="4854869" cy="38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eaLnBrk="1" hangingPunct="1">
              <a:defRPr/>
            </a:pP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Michaelis-Menten</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 Kinetics</a:t>
            </a:r>
          </a:p>
        </p:txBody>
      </p:sp>
      <p:pic>
        <p:nvPicPr>
          <p:cNvPr id="2" name="Picture 1">
            <a:extLst>
              <a:ext uri="{FF2B5EF4-FFF2-40B4-BE49-F238E27FC236}">
                <a16:creationId xmlns:a16="http://schemas.microsoft.com/office/drawing/2014/main" id="{4B8DE4E0-2038-431E-2560-096971FABDC8}"/>
              </a:ext>
            </a:extLst>
          </p:cNvPr>
          <p:cNvPicPr>
            <a:picLocks noChangeAspect="1"/>
          </p:cNvPicPr>
          <p:nvPr/>
        </p:nvPicPr>
        <p:blipFill>
          <a:blip r:embed="rId4"/>
          <a:stretch>
            <a:fillRect/>
          </a:stretch>
        </p:blipFill>
        <p:spPr>
          <a:xfrm>
            <a:off x="1828800" y="2901794"/>
            <a:ext cx="4402137" cy="357154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92FFEB69-28D2-2B6D-74C9-005FB2DD09EA}"/>
              </a:ext>
            </a:extLst>
          </p:cNvPr>
          <p:cNvSpPr txBox="1">
            <a:spLocks noChangeArrowheads="1"/>
          </p:cNvSpPr>
          <p:nvPr/>
        </p:nvSpPr>
        <p:spPr bwMode="auto">
          <a:xfrm>
            <a:off x="2514600" y="304800"/>
            <a:ext cx="38266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3600" dirty="0">
                <a:latin typeface="Arial" panose="020B0604020202020204" pitchFamily="34" charset="0"/>
                <a:cs typeface="Arial" panose="020B0604020202020204" pitchFamily="34" charset="0"/>
              </a:rPr>
              <a:t>Enzyme Inhibition</a:t>
            </a:r>
          </a:p>
        </p:txBody>
      </p:sp>
      <p:pic>
        <p:nvPicPr>
          <p:cNvPr id="3" name="Picture 2">
            <a:extLst>
              <a:ext uri="{FF2B5EF4-FFF2-40B4-BE49-F238E27FC236}">
                <a16:creationId xmlns:a16="http://schemas.microsoft.com/office/drawing/2014/main" id="{CB4A9E3D-3E31-7CC6-7748-D9B1D2C80573}"/>
              </a:ext>
            </a:extLst>
          </p:cNvPr>
          <p:cNvPicPr>
            <a:picLocks noChangeAspect="1"/>
          </p:cNvPicPr>
          <p:nvPr/>
        </p:nvPicPr>
        <p:blipFill>
          <a:blip r:embed="rId2"/>
          <a:stretch>
            <a:fillRect/>
          </a:stretch>
        </p:blipFill>
        <p:spPr>
          <a:xfrm>
            <a:off x="2127250" y="1142717"/>
            <a:ext cx="4889500" cy="2705100"/>
          </a:xfrm>
          <a:prstGeom prst="rect">
            <a:avLst/>
          </a:prstGeom>
        </p:spPr>
      </p:pic>
      <p:sp>
        <p:nvSpPr>
          <p:cNvPr id="5" name="TextBox 4">
            <a:extLst>
              <a:ext uri="{FF2B5EF4-FFF2-40B4-BE49-F238E27FC236}">
                <a16:creationId xmlns:a16="http://schemas.microsoft.com/office/drawing/2014/main" id="{C212C988-D5B5-8E4A-39FC-A506FE6A3744}"/>
              </a:ext>
            </a:extLst>
          </p:cNvPr>
          <p:cNvSpPr txBox="1"/>
          <p:nvPr/>
        </p:nvSpPr>
        <p:spPr>
          <a:xfrm>
            <a:off x="152400" y="3847817"/>
            <a:ext cx="9144000" cy="2554545"/>
          </a:xfrm>
          <a:prstGeom prst="rect">
            <a:avLst/>
          </a:prstGeom>
          <a:noFill/>
        </p:spPr>
        <p:txBody>
          <a:bodyPr wrap="square">
            <a:spAutoFit/>
          </a:bodyPr>
          <a:lstStyle/>
          <a:p>
            <a:r>
              <a:rPr lang="en-US" sz="2000" dirty="0">
                <a:latin typeface="Calibri" panose="020F0502020204030204" pitchFamily="34" charset="0"/>
                <a:cs typeface="Calibri" panose="020F0502020204030204" pitchFamily="34" charset="0"/>
              </a:rPr>
              <a:t>Competitive inhibition, </a:t>
            </a:r>
          </a:p>
          <a:p>
            <a:r>
              <a:rPr lang="en-US" sz="2000" dirty="0">
                <a:latin typeface="Calibri" panose="020F0502020204030204" pitchFamily="34" charset="0"/>
                <a:cs typeface="Calibri" panose="020F0502020204030204" pitchFamily="34" charset="0"/>
              </a:rPr>
              <a:t>The inhibitor binds to the active site and competes with the substrate for binding. </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Noncompetitive, Uncompetitive inhibition, </a:t>
            </a:r>
          </a:p>
          <a:p>
            <a:r>
              <a:rPr lang="en-US" sz="2000" dirty="0">
                <a:latin typeface="Calibri" panose="020F0502020204030204" pitchFamily="34" charset="0"/>
                <a:cs typeface="Calibri" panose="020F0502020204030204" pitchFamily="34" charset="0"/>
              </a:rPr>
              <a:t>The inhibitor binds to allosteric site.</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Non-competitive inhibitors bind to the enzyme or enzyme–substrate complex. Uncompetitive inhibitors bind only to the enzyme–substrate complex.</a:t>
            </a:r>
          </a:p>
        </p:txBody>
      </p:sp>
    </p:spTree>
    <p:extLst>
      <p:ext uri="{BB962C8B-B14F-4D97-AF65-F5344CB8AC3E}">
        <p14:creationId xmlns:p14="http://schemas.microsoft.com/office/powerpoint/2010/main" val="27385361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3">
            <a:extLst>
              <a:ext uri="{FF2B5EF4-FFF2-40B4-BE49-F238E27FC236}">
                <a16:creationId xmlns:a16="http://schemas.microsoft.com/office/drawing/2014/main" id="{95B298EB-F988-894A-AAAE-300C0642CB23}"/>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Page 378</a:t>
            </a:r>
          </a:p>
        </p:txBody>
      </p:sp>
      <p:sp>
        <p:nvSpPr>
          <p:cNvPr id="69635" name="TextBox 3">
            <a:extLst>
              <a:ext uri="{FF2B5EF4-FFF2-40B4-BE49-F238E27FC236}">
                <a16:creationId xmlns:a16="http://schemas.microsoft.com/office/drawing/2014/main" id="{202880A4-5AA8-C349-B594-1A9087D2435B}"/>
              </a:ext>
            </a:extLst>
          </p:cNvPr>
          <p:cNvSpPr txBox="1">
            <a:spLocks noChangeArrowheads="1"/>
          </p:cNvSpPr>
          <p:nvPr/>
        </p:nvSpPr>
        <p:spPr bwMode="auto">
          <a:xfrm>
            <a:off x="457200" y="36513"/>
            <a:ext cx="3127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dirty="0">
                <a:latin typeface="Arial" panose="020B0604020202020204" pitchFamily="34" charset="0"/>
                <a:cs typeface="Arial" panose="020B0604020202020204" pitchFamily="34" charset="0"/>
              </a:rPr>
              <a:t>Competitive Inhibition</a:t>
            </a:r>
          </a:p>
        </p:txBody>
      </p:sp>
      <p:pic>
        <p:nvPicPr>
          <p:cNvPr id="3" name="Picture 2">
            <a:extLst>
              <a:ext uri="{FF2B5EF4-FFF2-40B4-BE49-F238E27FC236}">
                <a16:creationId xmlns:a16="http://schemas.microsoft.com/office/drawing/2014/main" id="{5D4B4CD4-B408-DFFF-F55A-71ED1237F17C}"/>
              </a:ext>
            </a:extLst>
          </p:cNvPr>
          <p:cNvPicPr>
            <a:picLocks noChangeAspect="1"/>
          </p:cNvPicPr>
          <p:nvPr/>
        </p:nvPicPr>
        <p:blipFill>
          <a:blip r:embed="rId3"/>
          <a:stretch>
            <a:fillRect/>
          </a:stretch>
        </p:blipFill>
        <p:spPr>
          <a:xfrm>
            <a:off x="0" y="914400"/>
            <a:ext cx="7538041" cy="31242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23214-5F5B-8B22-543C-F6D0EDDF1B77}"/>
            </a:ext>
          </a:extLst>
        </p:cNvPr>
        <p:cNvGrpSpPr/>
        <p:nvPr/>
      </p:nvGrpSpPr>
      <p:grpSpPr>
        <a:xfrm>
          <a:off x="0" y="0"/>
          <a:ext cx="0" cy="0"/>
          <a:chOff x="0" y="0"/>
          <a:chExt cx="0" cy="0"/>
        </a:xfrm>
      </p:grpSpPr>
      <p:sp>
        <p:nvSpPr>
          <p:cNvPr id="69634" name="Text Box 3">
            <a:extLst>
              <a:ext uri="{FF2B5EF4-FFF2-40B4-BE49-F238E27FC236}">
                <a16:creationId xmlns:a16="http://schemas.microsoft.com/office/drawing/2014/main" id="{6E6DB80A-83F4-0513-DE57-7D0F3DD62BA2}"/>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Page 378</a:t>
            </a:r>
          </a:p>
        </p:txBody>
      </p:sp>
      <p:sp>
        <p:nvSpPr>
          <p:cNvPr id="69635" name="TextBox 3">
            <a:extLst>
              <a:ext uri="{FF2B5EF4-FFF2-40B4-BE49-F238E27FC236}">
                <a16:creationId xmlns:a16="http://schemas.microsoft.com/office/drawing/2014/main" id="{9913F4DE-6D6A-DC02-8639-7577E0597B9F}"/>
              </a:ext>
            </a:extLst>
          </p:cNvPr>
          <p:cNvSpPr txBox="1">
            <a:spLocks noChangeArrowheads="1"/>
          </p:cNvSpPr>
          <p:nvPr/>
        </p:nvSpPr>
        <p:spPr bwMode="auto">
          <a:xfrm>
            <a:off x="457200" y="36513"/>
            <a:ext cx="3127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dirty="0">
                <a:latin typeface="Arial" panose="020B0604020202020204" pitchFamily="34" charset="0"/>
                <a:cs typeface="Arial" panose="020B0604020202020204" pitchFamily="34" charset="0"/>
              </a:rPr>
              <a:t>Competitive Inhibition</a:t>
            </a:r>
          </a:p>
        </p:txBody>
      </p:sp>
      <p:pic>
        <p:nvPicPr>
          <p:cNvPr id="5" name="Picture 4">
            <a:extLst>
              <a:ext uri="{FF2B5EF4-FFF2-40B4-BE49-F238E27FC236}">
                <a16:creationId xmlns:a16="http://schemas.microsoft.com/office/drawing/2014/main" id="{1D880599-F9E8-4B2A-1E08-9E18C1CECBAF}"/>
              </a:ext>
            </a:extLst>
          </p:cNvPr>
          <p:cNvPicPr>
            <a:picLocks noChangeAspect="1"/>
          </p:cNvPicPr>
          <p:nvPr/>
        </p:nvPicPr>
        <p:blipFill>
          <a:blip r:embed="rId3"/>
          <a:stretch>
            <a:fillRect/>
          </a:stretch>
        </p:blipFill>
        <p:spPr>
          <a:xfrm>
            <a:off x="0" y="914400"/>
            <a:ext cx="7538041" cy="3124200"/>
          </a:xfrm>
          <a:prstGeom prst="rect">
            <a:avLst/>
          </a:prstGeom>
        </p:spPr>
      </p:pic>
      <p:pic>
        <p:nvPicPr>
          <p:cNvPr id="6" name="Picture 5">
            <a:extLst>
              <a:ext uri="{FF2B5EF4-FFF2-40B4-BE49-F238E27FC236}">
                <a16:creationId xmlns:a16="http://schemas.microsoft.com/office/drawing/2014/main" id="{B8477F91-7FA3-8E32-B42A-6096193F858B}"/>
              </a:ext>
            </a:extLst>
          </p:cNvPr>
          <p:cNvPicPr>
            <a:picLocks noChangeAspect="1"/>
          </p:cNvPicPr>
          <p:nvPr/>
        </p:nvPicPr>
        <p:blipFill>
          <a:blip r:embed="rId4"/>
          <a:stretch>
            <a:fillRect/>
          </a:stretch>
        </p:blipFill>
        <p:spPr>
          <a:xfrm>
            <a:off x="4309010" y="2249084"/>
            <a:ext cx="3294579" cy="2672960"/>
          </a:xfrm>
          <a:prstGeom prst="rect">
            <a:avLst/>
          </a:prstGeom>
        </p:spPr>
      </p:pic>
    </p:spTree>
    <p:extLst>
      <p:ext uri="{BB962C8B-B14F-4D97-AF65-F5344CB8AC3E}">
        <p14:creationId xmlns:p14="http://schemas.microsoft.com/office/powerpoint/2010/main" val="35741574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94A12-06EB-4C8A-70B3-1113D40A7CF0}"/>
            </a:ext>
          </a:extLst>
        </p:cNvPr>
        <p:cNvGrpSpPr/>
        <p:nvPr/>
      </p:nvGrpSpPr>
      <p:grpSpPr>
        <a:xfrm>
          <a:off x="0" y="0"/>
          <a:ext cx="0" cy="0"/>
          <a:chOff x="0" y="0"/>
          <a:chExt cx="0" cy="0"/>
        </a:xfrm>
      </p:grpSpPr>
      <p:sp>
        <p:nvSpPr>
          <p:cNvPr id="69634" name="Text Box 3">
            <a:extLst>
              <a:ext uri="{FF2B5EF4-FFF2-40B4-BE49-F238E27FC236}">
                <a16:creationId xmlns:a16="http://schemas.microsoft.com/office/drawing/2014/main" id="{4CD651C3-75F9-EDE4-3CB6-0FB83D2D8FD3}"/>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Page 378</a:t>
            </a:r>
          </a:p>
        </p:txBody>
      </p:sp>
      <p:sp>
        <p:nvSpPr>
          <p:cNvPr id="69635" name="TextBox 3">
            <a:extLst>
              <a:ext uri="{FF2B5EF4-FFF2-40B4-BE49-F238E27FC236}">
                <a16:creationId xmlns:a16="http://schemas.microsoft.com/office/drawing/2014/main" id="{20F1735A-E19D-60CD-9956-483AC9898557}"/>
              </a:ext>
            </a:extLst>
          </p:cNvPr>
          <p:cNvSpPr txBox="1">
            <a:spLocks noChangeArrowheads="1"/>
          </p:cNvSpPr>
          <p:nvPr/>
        </p:nvSpPr>
        <p:spPr bwMode="auto">
          <a:xfrm>
            <a:off x="457200" y="36513"/>
            <a:ext cx="3127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dirty="0">
                <a:latin typeface="Arial" panose="020B0604020202020204" pitchFamily="34" charset="0"/>
                <a:cs typeface="Arial" panose="020B0604020202020204" pitchFamily="34" charset="0"/>
              </a:rPr>
              <a:t>Competitive Inhibition</a:t>
            </a:r>
          </a:p>
        </p:txBody>
      </p:sp>
      <p:pic>
        <p:nvPicPr>
          <p:cNvPr id="5" name="Picture 4">
            <a:extLst>
              <a:ext uri="{FF2B5EF4-FFF2-40B4-BE49-F238E27FC236}">
                <a16:creationId xmlns:a16="http://schemas.microsoft.com/office/drawing/2014/main" id="{2D2AEB25-8FC5-6524-A02A-91E94D42A073}"/>
              </a:ext>
            </a:extLst>
          </p:cNvPr>
          <p:cNvPicPr>
            <a:picLocks noChangeAspect="1"/>
          </p:cNvPicPr>
          <p:nvPr/>
        </p:nvPicPr>
        <p:blipFill>
          <a:blip r:embed="rId3"/>
          <a:stretch>
            <a:fillRect/>
          </a:stretch>
        </p:blipFill>
        <p:spPr>
          <a:xfrm>
            <a:off x="0" y="914400"/>
            <a:ext cx="7538041" cy="3124200"/>
          </a:xfrm>
          <a:prstGeom prst="rect">
            <a:avLst/>
          </a:prstGeom>
        </p:spPr>
      </p:pic>
      <p:pic>
        <p:nvPicPr>
          <p:cNvPr id="6" name="Picture 5">
            <a:extLst>
              <a:ext uri="{FF2B5EF4-FFF2-40B4-BE49-F238E27FC236}">
                <a16:creationId xmlns:a16="http://schemas.microsoft.com/office/drawing/2014/main" id="{7F561B01-6D7E-3C64-ACAD-375CE4270B24}"/>
              </a:ext>
            </a:extLst>
          </p:cNvPr>
          <p:cNvPicPr>
            <a:picLocks noChangeAspect="1"/>
          </p:cNvPicPr>
          <p:nvPr/>
        </p:nvPicPr>
        <p:blipFill>
          <a:blip r:embed="rId4"/>
          <a:stretch>
            <a:fillRect/>
          </a:stretch>
        </p:blipFill>
        <p:spPr>
          <a:xfrm>
            <a:off x="3962400" y="2267091"/>
            <a:ext cx="3836162" cy="3394834"/>
          </a:xfrm>
          <a:prstGeom prst="rect">
            <a:avLst/>
          </a:prstGeom>
        </p:spPr>
      </p:pic>
    </p:spTree>
    <p:extLst>
      <p:ext uri="{BB962C8B-B14F-4D97-AF65-F5344CB8AC3E}">
        <p14:creationId xmlns:p14="http://schemas.microsoft.com/office/powerpoint/2010/main" val="23355455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BD85F-453F-DA50-552C-F830ED82F91D}"/>
            </a:ext>
          </a:extLst>
        </p:cNvPr>
        <p:cNvGrpSpPr/>
        <p:nvPr/>
      </p:nvGrpSpPr>
      <p:grpSpPr>
        <a:xfrm>
          <a:off x="0" y="0"/>
          <a:ext cx="0" cy="0"/>
          <a:chOff x="0" y="0"/>
          <a:chExt cx="0" cy="0"/>
        </a:xfrm>
      </p:grpSpPr>
      <p:sp>
        <p:nvSpPr>
          <p:cNvPr id="78849" name="Text Box 3">
            <a:extLst>
              <a:ext uri="{FF2B5EF4-FFF2-40B4-BE49-F238E27FC236}">
                <a16:creationId xmlns:a16="http://schemas.microsoft.com/office/drawing/2014/main" id="{429D599A-1EB2-695B-F43A-0D241195ABFC}"/>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Box 12-4c</a:t>
            </a:r>
          </a:p>
        </p:txBody>
      </p:sp>
      <p:pic>
        <p:nvPicPr>
          <p:cNvPr id="78850" name="Picture 4" descr="box_12_04_03">
            <a:extLst>
              <a:ext uri="{FF2B5EF4-FFF2-40B4-BE49-F238E27FC236}">
                <a16:creationId xmlns:a16="http://schemas.microsoft.com/office/drawing/2014/main" id="{AB81B564-D820-2167-0B13-E291EC2617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306388"/>
            <a:ext cx="5614987" cy="624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TextBox 3">
            <a:extLst>
              <a:ext uri="{FF2B5EF4-FFF2-40B4-BE49-F238E27FC236}">
                <a16:creationId xmlns:a16="http://schemas.microsoft.com/office/drawing/2014/main" id="{27A6A068-F8CA-5A57-440A-5D9B0A7446B3}"/>
              </a:ext>
            </a:extLst>
          </p:cNvPr>
          <p:cNvSpPr txBox="1">
            <a:spLocks noChangeArrowheads="1"/>
          </p:cNvSpPr>
          <p:nvPr/>
        </p:nvSpPr>
        <p:spPr bwMode="auto">
          <a:xfrm>
            <a:off x="457200" y="36513"/>
            <a:ext cx="3127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Competitive Inhibition</a:t>
            </a:r>
          </a:p>
        </p:txBody>
      </p:sp>
    </p:spTree>
    <p:extLst>
      <p:ext uri="{BB962C8B-B14F-4D97-AF65-F5344CB8AC3E}">
        <p14:creationId xmlns:p14="http://schemas.microsoft.com/office/powerpoint/2010/main" val="20184502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CB630C-53E7-37CA-FE78-F751B139026D}"/>
              </a:ext>
            </a:extLst>
          </p:cNvPr>
          <p:cNvPicPr>
            <a:picLocks noChangeAspect="1"/>
          </p:cNvPicPr>
          <p:nvPr/>
        </p:nvPicPr>
        <p:blipFill>
          <a:blip r:embed="rId2"/>
          <a:stretch>
            <a:fillRect/>
          </a:stretch>
        </p:blipFill>
        <p:spPr>
          <a:xfrm>
            <a:off x="685800" y="304800"/>
            <a:ext cx="8077200" cy="6097942"/>
          </a:xfrm>
          <a:prstGeom prst="rect">
            <a:avLst/>
          </a:prstGeom>
        </p:spPr>
      </p:pic>
    </p:spTree>
    <p:extLst>
      <p:ext uri="{BB962C8B-B14F-4D97-AF65-F5344CB8AC3E}">
        <p14:creationId xmlns:p14="http://schemas.microsoft.com/office/powerpoint/2010/main" val="6069623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ig_12_08">
            <a:extLst>
              <a:ext uri="{FF2B5EF4-FFF2-40B4-BE49-F238E27FC236}">
                <a16:creationId xmlns:a16="http://schemas.microsoft.com/office/drawing/2014/main" id="{02473C92-9C85-AF03-F6AF-65ED275237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8531225" cy="531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4">
            <a:extLst>
              <a:ext uri="{FF2B5EF4-FFF2-40B4-BE49-F238E27FC236}">
                <a16:creationId xmlns:a16="http://schemas.microsoft.com/office/drawing/2014/main" id="{05D522EC-4377-F3CC-7257-2589FBEA1772}"/>
              </a:ext>
            </a:extLst>
          </p:cNvPr>
          <p:cNvSpPr txBox="1">
            <a:spLocks noChangeArrowheads="1"/>
          </p:cNvSpPr>
          <p:nvPr/>
        </p:nvSpPr>
        <p:spPr bwMode="auto">
          <a:xfrm>
            <a:off x="457200" y="36513"/>
            <a:ext cx="3452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dirty="0">
                <a:latin typeface="Arial" panose="020B0604020202020204" pitchFamily="34" charset="0"/>
                <a:cs typeface="Arial" panose="020B0604020202020204" pitchFamily="34" charset="0"/>
              </a:rPr>
              <a:t>Uncompetitive Inhibition</a:t>
            </a:r>
          </a:p>
        </p:txBody>
      </p:sp>
      <p:pic>
        <p:nvPicPr>
          <p:cNvPr id="4" name="Picture 3">
            <a:extLst>
              <a:ext uri="{FF2B5EF4-FFF2-40B4-BE49-F238E27FC236}">
                <a16:creationId xmlns:a16="http://schemas.microsoft.com/office/drawing/2014/main" id="{F39F2536-6A36-A6D4-388D-3931EC293A85}"/>
              </a:ext>
            </a:extLst>
          </p:cNvPr>
          <p:cNvPicPr>
            <a:picLocks noChangeAspect="1"/>
          </p:cNvPicPr>
          <p:nvPr/>
        </p:nvPicPr>
        <p:blipFill>
          <a:blip r:embed="rId3"/>
          <a:stretch>
            <a:fillRect/>
          </a:stretch>
        </p:blipFill>
        <p:spPr>
          <a:xfrm>
            <a:off x="304800" y="755649"/>
            <a:ext cx="3200400" cy="1888067"/>
          </a:xfrm>
          <a:prstGeom prst="rect">
            <a:avLst/>
          </a:prstGeom>
        </p:spPr>
      </p:pic>
    </p:spTree>
    <p:extLst>
      <p:ext uri="{BB962C8B-B14F-4D97-AF65-F5344CB8AC3E}">
        <p14:creationId xmlns:p14="http://schemas.microsoft.com/office/powerpoint/2010/main" val="31706388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2" descr="figun_12_p374a">
            <a:extLst>
              <a:ext uri="{FF2B5EF4-FFF2-40B4-BE49-F238E27FC236}">
                <a16:creationId xmlns:a16="http://schemas.microsoft.com/office/drawing/2014/main" id="{153A146B-09F4-F240-8138-98FA96D887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81100"/>
            <a:ext cx="8531225" cy="449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0" name="Text Box 3">
            <a:extLst>
              <a:ext uri="{FF2B5EF4-FFF2-40B4-BE49-F238E27FC236}">
                <a16:creationId xmlns:a16="http://schemas.microsoft.com/office/drawing/2014/main" id="{A2F4FA06-043D-A449-9F20-98AF3611C937}"/>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Page 374</a:t>
            </a:r>
          </a:p>
        </p:txBody>
      </p:sp>
      <p:sp>
        <p:nvSpPr>
          <p:cNvPr id="94211" name="TextBox 4">
            <a:extLst>
              <a:ext uri="{FF2B5EF4-FFF2-40B4-BE49-F238E27FC236}">
                <a16:creationId xmlns:a16="http://schemas.microsoft.com/office/drawing/2014/main" id="{21F5D395-793F-904E-8026-22A3B750D9E9}"/>
              </a:ext>
            </a:extLst>
          </p:cNvPr>
          <p:cNvSpPr txBox="1">
            <a:spLocks noChangeArrowheads="1"/>
          </p:cNvSpPr>
          <p:nvPr/>
        </p:nvSpPr>
        <p:spPr bwMode="auto">
          <a:xfrm>
            <a:off x="533400" y="228600"/>
            <a:ext cx="3794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dirty="0">
                <a:latin typeface="Arial" panose="020B0604020202020204" pitchFamily="34" charset="0"/>
                <a:cs typeface="Arial" panose="020B0604020202020204" pitchFamily="34" charset="0"/>
              </a:rPr>
              <a:t>Real enzyme mechanisms</a:t>
            </a:r>
          </a:p>
          <a:p>
            <a:endParaRPr lang="en-US" altLang="en-US" dirty="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Kinetics">
            <a:extLst>
              <a:ext uri="{FF2B5EF4-FFF2-40B4-BE49-F238E27FC236}">
                <a16:creationId xmlns:a16="http://schemas.microsoft.com/office/drawing/2014/main" id="{CCC03A33-D0C9-2F3C-D44E-4E96FC6472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5363"/>
            <a:ext cx="9144000" cy="4865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0574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2" descr="figun_12_p376c">
            <a:extLst>
              <a:ext uri="{FF2B5EF4-FFF2-40B4-BE49-F238E27FC236}">
                <a16:creationId xmlns:a16="http://schemas.microsoft.com/office/drawing/2014/main" id="{6081BB16-78BC-5444-86DE-2C9C320D73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352800"/>
            <a:ext cx="8531225"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8" name="Text Box 3">
            <a:extLst>
              <a:ext uri="{FF2B5EF4-FFF2-40B4-BE49-F238E27FC236}">
                <a16:creationId xmlns:a16="http://schemas.microsoft.com/office/drawing/2014/main" id="{FC0952BD-9B1A-AC41-87DF-E92AB930B0E9}"/>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Page 376</a:t>
            </a:r>
          </a:p>
        </p:txBody>
      </p:sp>
      <p:sp>
        <p:nvSpPr>
          <p:cNvPr id="96259" name="TextBox 3">
            <a:extLst>
              <a:ext uri="{FF2B5EF4-FFF2-40B4-BE49-F238E27FC236}">
                <a16:creationId xmlns:a16="http://schemas.microsoft.com/office/drawing/2014/main" id="{3F126110-39AE-CE42-B41B-32122031D081}"/>
              </a:ext>
            </a:extLst>
          </p:cNvPr>
          <p:cNvSpPr txBox="1">
            <a:spLocks noChangeArrowheads="1"/>
          </p:cNvSpPr>
          <p:nvPr/>
        </p:nvSpPr>
        <p:spPr bwMode="auto">
          <a:xfrm>
            <a:off x="381000" y="152400"/>
            <a:ext cx="34147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Bisubstrate  Ping Pong: </a:t>
            </a:r>
          </a:p>
          <a:p>
            <a:r>
              <a:rPr lang="en-US" altLang="en-US">
                <a:latin typeface="Arial" panose="020B0604020202020204" pitchFamily="34" charset="0"/>
                <a:cs typeface="Arial" panose="020B0604020202020204" pitchFamily="34" charset="0"/>
              </a:rPr>
              <a:t>Trypsin:</a:t>
            </a:r>
          </a:p>
          <a:p>
            <a:r>
              <a:rPr lang="en-US" altLang="en-US">
                <a:latin typeface="Arial" panose="020B0604020202020204" pitchFamily="34" charset="0"/>
                <a:cs typeface="Arial" panose="020B0604020202020204" pitchFamily="34" charset="0"/>
              </a:rPr>
              <a:t>A = polypeptide</a:t>
            </a:r>
          </a:p>
          <a:p>
            <a:r>
              <a:rPr lang="en-US" altLang="en-US">
                <a:latin typeface="Arial" panose="020B0604020202020204" pitchFamily="34" charset="0"/>
                <a:cs typeface="Arial" panose="020B0604020202020204" pitchFamily="34" charset="0"/>
              </a:rPr>
              <a:t>B = water</a:t>
            </a:r>
          </a:p>
          <a:p>
            <a:r>
              <a:rPr lang="en-US" altLang="en-US">
                <a:latin typeface="Arial" panose="020B0604020202020204" pitchFamily="34" charset="0"/>
                <a:cs typeface="Arial" panose="020B0604020202020204" pitchFamily="34" charset="0"/>
              </a:rPr>
              <a:t>P = amino terminus</a:t>
            </a:r>
          </a:p>
          <a:p>
            <a:r>
              <a:rPr lang="en-US" altLang="en-US">
                <a:latin typeface="Arial" panose="020B0604020202020204" pitchFamily="34" charset="0"/>
                <a:cs typeface="Arial" panose="020B0604020202020204" pitchFamily="34" charset="0"/>
              </a:rPr>
              <a:t>Q = carboxy terminus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2" descr="figun_12_p376a">
            <a:extLst>
              <a:ext uri="{FF2B5EF4-FFF2-40B4-BE49-F238E27FC236}">
                <a16:creationId xmlns:a16="http://schemas.microsoft.com/office/drawing/2014/main" id="{9E3243B1-5382-F946-86E5-37E13CBBD9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73300"/>
            <a:ext cx="8531225"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6" name="Text Box 3">
            <a:extLst>
              <a:ext uri="{FF2B5EF4-FFF2-40B4-BE49-F238E27FC236}">
                <a16:creationId xmlns:a16="http://schemas.microsoft.com/office/drawing/2014/main" id="{A4B54984-1C54-7443-ABE6-21AC272577E9}"/>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Page 376</a:t>
            </a:r>
          </a:p>
        </p:txBody>
      </p:sp>
      <p:sp>
        <p:nvSpPr>
          <p:cNvPr id="98307" name="TextBox 3">
            <a:extLst>
              <a:ext uri="{FF2B5EF4-FFF2-40B4-BE49-F238E27FC236}">
                <a16:creationId xmlns:a16="http://schemas.microsoft.com/office/drawing/2014/main" id="{0378AB7E-5623-454C-A509-A6A20D1677BA}"/>
              </a:ext>
            </a:extLst>
          </p:cNvPr>
          <p:cNvSpPr txBox="1">
            <a:spLocks noChangeArrowheads="1"/>
          </p:cNvSpPr>
          <p:nvPr/>
        </p:nvSpPr>
        <p:spPr bwMode="auto">
          <a:xfrm>
            <a:off x="990600" y="838200"/>
            <a:ext cx="2433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t>Other possibilities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2" descr="figun_12_p376b">
            <a:extLst>
              <a:ext uri="{FF2B5EF4-FFF2-40B4-BE49-F238E27FC236}">
                <a16:creationId xmlns:a16="http://schemas.microsoft.com/office/drawing/2014/main" id="{199F10BF-9FAC-4140-91E7-4780CB961C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50900"/>
            <a:ext cx="8531225"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4" name="Text Box 3">
            <a:extLst>
              <a:ext uri="{FF2B5EF4-FFF2-40B4-BE49-F238E27FC236}">
                <a16:creationId xmlns:a16="http://schemas.microsoft.com/office/drawing/2014/main" id="{18A8297F-7094-F247-8C4D-5E75913C3363}"/>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Page 376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3">
            <a:extLst>
              <a:ext uri="{FF2B5EF4-FFF2-40B4-BE49-F238E27FC236}">
                <a16:creationId xmlns:a16="http://schemas.microsoft.com/office/drawing/2014/main" id="{FCA2896B-C2B7-BB48-BA26-8C61E3B65C7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66DF9D0C-E45A-9A4D-A23C-F94A20DB4C63}" type="slidenum">
              <a:rPr lang="en-US" altLang="en-US" sz="1400">
                <a:latin typeface="Franklin Gothic Book" panose="020B0503020102020204" pitchFamily="34" charset="0"/>
              </a:rPr>
              <a:pPr/>
              <a:t>5</a:t>
            </a:fld>
            <a:endParaRPr lang="en-US" altLang="en-US" sz="1400">
              <a:latin typeface="Franklin Gothic Book" panose="020B0503020102020204" pitchFamily="34" charset="0"/>
            </a:endParaRPr>
          </a:p>
        </p:txBody>
      </p:sp>
      <p:sp>
        <p:nvSpPr>
          <p:cNvPr id="20482" name="Text Box 7">
            <a:extLst>
              <a:ext uri="{FF2B5EF4-FFF2-40B4-BE49-F238E27FC236}">
                <a16:creationId xmlns:a16="http://schemas.microsoft.com/office/drawing/2014/main" id="{7B27DA8D-A856-5E4C-896D-D486C696F333}"/>
              </a:ext>
            </a:extLst>
          </p:cNvPr>
          <p:cNvSpPr txBox="1">
            <a:spLocks noChangeArrowheads="1"/>
          </p:cNvSpPr>
          <p:nvPr/>
        </p:nvSpPr>
        <p:spPr bwMode="auto">
          <a:xfrm>
            <a:off x="762000" y="0"/>
            <a:ext cx="7696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ctr">
              <a:spcBef>
                <a:spcPct val="50000"/>
              </a:spcBef>
            </a:pPr>
            <a:r>
              <a:rPr lang="en-US" altLang="en-US" sz="3200" dirty="0">
                <a:latin typeface="Times New Roman" panose="02020603050405020304" pitchFamily="18" charset="0"/>
              </a:rPr>
              <a:t>Use experimental data to determine the reaction order.</a:t>
            </a:r>
          </a:p>
        </p:txBody>
      </p:sp>
      <p:sp>
        <p:nvSpPr>
          <p:cNvPr id="20483" name="Text Box 8">
            <a:extLst>
              <a:ext uri="{FF2B5EF4-FFF2-40B4-BE49-F238E27FC236}">
                <a16:creationId xmlns:a16="http://schemas.microsoft.com/office/drawing/2014/main" id="{7759E017-E9F5-CF47-9E16-223AA6C79373}"/>
              </a:ext>
            </a:extLst>
          </p:cNvPr>
          <p:cNvSpPr txBox="1">
            <a:spLocks noChangeArrowheads="1"/>
          </p:cNvSpPr>
          <p:nvPr/>
        </p:nvSpPr>
        <p:spPr bwMode="auto">
          <a:xfrm>
            <a:off x="0" y="1570038"/>
            <a:ext cx="9144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spcBef>
                <a:spcPct val="50000"/>
              </a:spcBef>
            </a:pPr>
            <a:r>
              <a:rPr lang="en-US" altLang="en-US">
                <a:latin typeface="Times New Roman" panose="02020603050405020304" pitchFamily="18" charset="0"/>
              </a:rPr>
              <a:t>If a plot of [A] vs t is a straight line, then the </a:t>
            </a:r>
            <a:r>
              <a:rPr lang="en-US" altLang="en-US">
                <a:solidFill>
                  <a:srgbClr val="0000FF"/>
                </a:solidFill>
                <a:latin typeface="Times New Roman" panose="02020603050405020304" pitchFamily="18" charset="0"/>
              </a:rPr>
              <a:t>reaction is zero order.</a:t>
            </a:r>
          </a:p>
          <a:p>
            <a:pPr>
              <a:spcBef>
                <a:spcPct val="50000"/>
              </a:spcBef>
            </a:pPr>
            <a:r>
              <a:rPr lang="en-US" altLang="en-US">
                <a:latin typeface="Times New Roman" panose="02020603050405020304" pitchFamily="18" charset="0"/>
              </a:rPr>
              <a:t>If a plot of ln[A] vs t is a straight line, then the </a:t>
            </a:r>
            <a:r>
              <a:rPr lang="en-US" altLang="en-US">
                <a:solidFill>
                  <a:srgbClr val="0000FF"/>
                </a:solidFill>
                <a:latin typeface="Times New Roman" panose="02020603050405020304" pitchFamily="18" charset="0"/>
              </a:rPr>
              <a:t>reaction is 1</a:t>
            </a:r>
            <a:r>
              <a:rPr lang="en-US" altLang="en-US" baseline="30000">
                <a:solidFill>
                  <a:srgbClr val="0000FF"/>
                </a:solidFill>
                <a:latin typeface="Times New Roman" panose="02020603050405020304" pitchFamily="18" charset="0"/>
              </a:rPr>
              <a:t>st</a:t>
            </a:r>
            <a:r>
              <a:rPr lang="en-US" altLang="en-US">
                <a:solidFill>
                  <a:srgbClr val="0000FF"/>
                </a:solidFill>
                <a:latin typeface="Times New Roman" panose="02020603050405020304" pitchFamily="18" charset="0"/>
              </a:rPr>
              <a:t> order.</a:t>
            </a:r>
          </a:p>
          <a:p>
            <a:pPr>
              <a:spcBef>
                <a:spcPct val="50000"/>
              </a:spcBef>
            </a:pPr>
            <a:r>
              <a:rPr lang="en-US" altLang="en-US">
                <a:latin typeface="Times New Roman" panose="02020603050405020304" pitchFamily="18" charset="0"/>
              </a:rPr>
              <a:t>If a plot of 1/ [A] vs t is a straight line, then the </a:t>
            </a:r>
            <a:r>
              <a:rPr lang="en-US" altLang="en-US">
                <a:solidFill>
                  <a:srgbClr val="0000FF"/>
                </a:solidFill>
                <a:latin typeface="Times New Roman" panose="02020603050405020304" pitchFamily="18" charset="0"/>
              </a:rPr>
              <a:t>reaction is 2</a:t>
            </a:r>
            <a:r>
              <a:rPr lang="en-US" altLang="en-US" baseline="30000">
                <a:solidFill>
                  <a:srgbClr val="0000FF"/>
                </a:solidFill>
                <a:latin typeface="Times New Roman" panose="02020603050405020304" pitchFamily="18" charset="0"/>
              </a:rPr>
              <a:t>nd</a:t>
            </a:r>
            <a:r>
              <a:rPr lang="en-US" altLang="en-US">
                <a:solidFill>
                  <a:srgbClr val="0000FF"/>
                </a:solidFill>
                <a:latin typeface="Times New Roman" panose="02020603050405020304" pitchFamily="18" charset="0"/>
              </a:rPr>
              <a:t> order.</a:t>
            </a:r>
          </a:p>
          <a:p>
            <a:pPr>
              <a:spcBef>
                <a:spcPct val="50000"/>
              </a:spcBef>
            </a:pPr>
            <a:endParaRPr lang="en-US" altLang="en-US">
              <a:solidFill>
                <a:srgbClr val="0000FF"/>
              </a:solidFill>
              <a:latin typeface="Times New Roman" panose="02020603050405020304" pitchFamily="18" charset="0"/>
            </a:endParaRPr>
          </a:p>
          <a:p>
            <a:pPr>
              <a:spcBef>
                <a:spcPct val="50000"/>
              </a:spcBef>
            </a:pPr>
            <a:endParaRPr lang="en-US" altLang="en-US">
              <a:solidFill>
                <a:srgbClr val="0000FF"/>
              </a:solidFill>
              <a:latin typeface="Times New Roman" panose="02020603050405020304" pitchFamily="18" charset="0"/>
            </a:endParaRPr>
          </a:p>
        </p:txBody>
      </p:sp>
      <p:sp>
        <p:nvSpPr>
          <p:cNvPr id="20484" name="Text Box 9">
            <a:extLst>
              <a:ext uri="{FF2B5EF4-FFF2-40B4-BE49-F238E27FC236}">
                <a16:creationId xmlns:a16="http://schemas.microsoft.com/office/drawing/2014/main" id="{73828AC3-769D-B145-952C-447D8EA8D956}"/>
              </a:ext>
            </a:extLst>
          </p:cNvPr>
          <p:cNvSpPr txBox="1">
            <a:spLocks noChangeArrowheads="1"/>
          </p:cNvSpPr>
          <p:nvPr/>
        </p:nvSpPr>
        <p:spPr bwMode="auto">
          <a:xfrm>
            <a:off x="1981200" y="5638800"/>
            <a:ext cx="5943600" cy="5842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spcBef>
                <a:spcPct val="50000"/>
              </a:spcBef>
            </a:pPr>
            <a:endParaRPr lang="en-US" altLang="en-US" sz="3200">
              <a:solidFill>
                <a:srgbClr val="0000FF"/>
              </a:solidFill>
              <a:latin typeface="Times New Roman" panose="02020603050405020304" pitchFamily="18" charset="0"/>
            </a:endParaRPr>
          </a:p>
        </p:txBody>
      </p:sp>
      <p:graphicFrame>
        <p:nvGraphicFramePr>
          <p:cNvPr id="20485" name="Object 10">
            <a:extLst>
              <a:ext uri="{FF2B5EF4-FFF2-40B4-BE49-F238E27FC236}">
                <a16:creationId xmlns:a16="http://schemas.microsoft.com/office/drawing/2014/main" id="{2AF4A535-4592-DB48-9A8D-3EBDFC0B58AB}"/>
              </a:ext>
            </a:extLst>
          </p:cNvPr>
          <p:cNvGraphicFramePr>
            <a:graphicFrameLocks noChangeAspect="1"/>
          </p:cNvGraphicFramePr>
          <p:nvPr/>
        </p:nvGraphicFramePr>
        <p:xfrm>
          <a:off x="2819400" y="3810000"/>
          <a:ext cx="2867025" cy="2301875"/>
        </p:xfrm>
        <a:graphic>
          <a:graphicData uri="http://schemas.openxmlformats.org/presentationml/2006/ole">
            <mc:AlternateContent xmlns:mc="http://schemas.openxmlformats.org/markup-compatibility/2006">
              <mc:Choice xmlns:v="urn:schemas-microsoft-com:vml" Requires="v">
                <p:oleObj name="Chart" r:id="rId2" imgW="3149600" imgH="2540000" progId="Excel.Sheet.8">
                  <p:embed/>
                </p:oleObj>
              </mc:Choice>
              <mc:Fallback>
                <p:oleObj name="Chart" r:id="rId2" imgW="3149600" imgH="2540000" progId="Excel.Sheet.8">
                  <p:embed/>
                  <p:pic>
                    <p:nvPicPr>
                      <p:cNvPr id="0"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810000"/>
                        <a:ext cx="2867025" cy="2301875"/>
                      </a:xfrm>
                      <a:prstGeom prst="rect">
                        <a:avLst/>
                      </a:prstGeom>
                      <a:solidFill>
                        <a:srgbClr val="FFCC99"/>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0486" name="Object 11">
            <a:extLst>
              <a:ext uri="{FF2B5EF4-FFF2-40B4-BE49-F238E27FC236}">
                <a16:creationId xmlns:a16="http://schemas.microsoft.com/office/drawing/2014/main" id="{EC6E88A1-527E-0640-B573-EB7D767708E0}"/>
              </a:ext>
            </a:extLst>
          </p:cNvPr>
          <p:cNvGraphicFramePr>
            <a:graphicFrameLocks noChangeAspect="1"/>
          </p:cNvGraphicFramePr>
          <p:nvPr/>
        </p:nvGraphicFramePr>
        <p:xfrm>
          <a:off x="6019800" y="3810000"/>
          <a:ext cx="2867025" cy="2301875"/>
        </p:xfrm>
        <a:graphic>
          <a:graphicData uri="http://schemas.openxmlformats.org/presentationml/2006/ole">
            <mc:AlternateContent xmlns:mc="http://schemas.openxmlformats.org/markup-compatibility/2006">
              <mc:Choice xmlns:v="urn:schemas-microsoft-com:vml" Requires="v">
                <p:oleObj name="Worksheet" r:id="rId4" imgW="3073400" imgH="2159000" progId="Excel.Sheet.8">
                  <p:embed/>
                </p:oleObj>
              </mc:Choice>
              <mc:Fallback>
                <p:oleObj name="Worksheet" r:id="rId4" imgW="3073400" imgH="2159000" progId="Excel.Sheet.8">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810000"/>
                        <a:ext cx="2867025" cy="2301875"/>
                      </a:xfrm>
                      <a:prstGeom prst="rect">
                        <a:avLst/>
                      </a:prstGeom>
                      <a:solidFill>
                        <a:srgbClr val="FFCC99"/>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20487" name="Picture 5">
            <a:extLst>
              <a:ext uri="{FF2B5EF4-FFF2-40B4-BE49-F238E27FC236}">
                <a16:creationId xmlns:a16="http://schemas.microsoft.com/office/drawing/2014/main" id="{DEA15261-11DD-A14B-BE8F-99DA803D1D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810000"/>
            <a:ext cx="1905000" cy="23574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a:extLst>
              <a:ext uri="{FF2B5EF4-FFF2-40B4-BE49-F238E27FC236}">
                <a16:creationId xmlns:a16="http://schemas.microsoft.com/office/drawing/2014/main" id="{E3D85A45-6B53-FB42-B596-4F6E36071B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609600"/>
            <a:ext cx="4826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extBox 5">
            <a:extLst>
              <a:ext uri="{FF2B5EF4-FFF2-40B4-BE49-F238E27FC236}">
                <a16:creationId xmlns:a16="http://schemas.microsoft.com/office/drawing/2014/main" id="{EAAE3647-4822-9A44-BDA5-6F5F5EA73331}"/>
              </a:ext>
            </a:extLst>
          </p:cNvPr>
          <p:cNvSpPr txBox="1">
            <a:spLocks noChangeArrowheads="1"/>
          </p:cNvSpPr>
          <p:nvPr/>
        </p:nvSpPr>
        <p:spPr bwMode="auto">
          <a:xfrm>
            <a:off x="2514600" y="152400"/>
            <a:ext cx="42867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dirty="0"/>
              <a:t>Protein Folding: 1</a:t>
            </a:r>
            <a:r>
              <a:rPr lang="en-US" altLang="en-US" baseline="30000" dirty="0"/>
              <a:t>st</a:t>
            </a:r>
            <a:r>
              <a:rPr lang="en-US" altLang="en-US" dirty="0"/>
              <a:t> order process</a:t>
            </a:r>
          </a:p>
        </p:txBody>
      </p:sp>
      <p:sp>
        <p:nvSpPr>
          <p:cNvPr id="25604" name="TextBox 5">
            <a:extLst>
              <a:ext uri="{FF2B5EF4-FFF2-40B4-BE49-F238E27FC236}">
                <a16:creationId xmlns:a16="http://schemas.microsoft.com/office/drawing/2014/main" id="{57423E60-2F56-614A-90EA-87CFB90D7BEC}"/>
              </a:ext>
            </a:extLst>
          </p:cNvPr>
          <p:cNvSpPr txBox="1">
            <a:spLocks noChangeArrowheads="1"/>
          </p:cNvSpPr>
          <p:nvPr/>
        </p:nvSpPr>
        <p:spPr bwMode="auto">
          <a:xfrm>
            <a:off x="1905000" y="3352800"/>
            <a:ext cx="4424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dirty="0"/>
              <a:t>DNA annealing: 2</a:t>
            </a:r>
            <a:r>
              <a:rPr lang="en-US" altLang="en-US" baseline="30000" dirty="0"/>
              <a:t>nd</a:t>
            </a:r>
            <a:r>
              <a:rPr lang="en-US" altLang="en-US" dirty="0"/>
              <a:t> order process</a:t>
            </a:r>
          </a:p>
        </p:txBody>
      </p:sp>
      <p:pic>
        <p:nvPicPr>
          <p:cNvPr id="84994" name="Picture 2" descr="9. Double-Stranded DNA Is Thermodynamically Favored Over Single-Stranded DNA  - LabXchange">
            <a:extLst>
              <a:ext uri="{FF2B5EF4-FFF2-40B4-BE49-F238E27FC236}">
                <a16:creationId xmlns:a16="http://schemas.microsoft.com/office/drawing/2014/main" id="{B2619519-47E3-AA24-A556-E48BF5F927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739045"/>
            <a:ext cx="8000999" cy="27850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2">
            <a:extLst>
              <a:ext uri="{FF2B5EF4-FFF2-40B4-BE49-F238E27FC236}">
                <a16:creationId xmlns:a16="http://schemas.microsoft.com/office/drawing/2014/main" id="{3415CD7C-6196-6E4B-8385-3F17C3419B85}"/>
              </a:ext>
            </a:extLst>
          </p:cNvPr>
          <p:cNvSpPr>
            <a:spLocks noGrp="1"/>
          </p:cNvSpPr>
          <p:nvPr>
            <p:ph idx="1"/>
          </p:nvPr>
        </p:nvSpPr>
        <p:spPr>
          <a:xfrm>
            <a:off x="1066800" y="1219200"/>
            <a:ext cx="7620000" cy="5178425"/>
          </a:xfrm>
        </p:spPr>
        <p:txBody>
          <a:bodyPr/>
          <a:lstStyle/>
          <a:p>
            <a:pPr eaLnBrk="1" hangingPunct="1">
              <a:lnSpc>
                <a:spcPct val="90000"/>
              </a:lnSpc>
            </a:pPr>
            <a:r>
              <a:rPr lang="en-US" altLang="ja-JP" sz="3000" dirty="0">
                <a:ea typeface="ＭＳ Ｐゴシック" panose="020B0600070205080204" pitchFamily="34" charset="-128"/>
              </a:rPr>
              <a:t>Each elementary step has reactant(s), a transition state, and product(s). Products that are consumed in subsequent elementary reaction are called intermediates.</a:t>
            </a:r>
            <a:endParaRPr lang="en-US" altLang="en-US" sz="3000" dirty="0">
              <a:ea typeface="ＭＳ Ｐゴシック" panose="020B0600070205080204" pitchFamily="34"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a:extLst>
              <a:ext uri="{FF2B5EF4-FFF2-40B4-BE49-F238E27FC236}">
                <a16:creationId xmlns:a16="http://schemas.microsoft.com/office/drawing/2014/main" id="{317F5C19-AAB3-C144-B530-8E4996F9A5E4}"/>
              </a:ext>
            </a:extLst>
          </p:cNvPr>
          <p:cNvSpPr>
            <a:spLocks noGrp="1" noChangeArrowheads="1"/>
          </p:cNvSpPr>
          <p:nvPr>
            <p:ph type="body" idx="1"/>
          </p:nvPr>
        </p:nvSpPr>
        <p:spPr>
          <a:xfrm>
            <a:off x="457200" y="1524000"/>
            <a:ext cx="8458200" cy="4114800"/>
          </a:xfrm>
        </p:spPr>
        <p:txBody>
          <a:bodyPr/>
          <a:lstStyle/>
          <a:p>
            <a:pPr eaLnBrk="1" hangingPunct="1"/>
            <a:r>
              <a:rPr lang="en-US" altLang="en-US" sz="2400" b="1" dirty="0">
                <a:latin typeface="Arial" panose="020B0604020202020204" pitchFamily="34" charset="0"/>
                <a:ea typeface="ＭＳ Ｐゴシック" panose="020B0600070205080204" pitchFamily="34" charset="-128"/>
              </a:rPr>
              <a:t>Kinetics</a:t>
            </a:r>
            <a:r>
              <a:rPr lang="en-US" altLang="en-US" sz="2400" dirty="0">
                <a:latin typeface="Arial" panose="020B0604020202020204" pitchFamily="34" charset="0"/>
                <a:ea typeface="ＭＳ Ｐゴシック" panose="020B0600070205080204" pitchFamily="34" charset="-128"/>
              </a:rPr>
              <a:t> is the study of reaction rates (time-dependent phenomena)</a:t>
            </a:r>
          </a:p>
          <a:p>
            <a:pPr eaLnBrk="1" hangingPunct="1"/>
            <a:r>
              <a:rPr lang="en-US" altLang="en-US" sz="2400" dirty="0">
                <a:latin typeface="Arial" panose="020B0604020202020204" pitchFamily="34" charset="0"/>
                <a:ea typeface="ＭＳ Ｐゴシック" panose="020B0600070205080204" pitchFamily="34" charset="-128"/>
              </a:rPr>
              <a:t>Rates of reactions are affected by</a:t>
            </a:r>
          </a:p>
          <a:p>
            <a:pPr lvl="1" eaLnBrk="1" hangingPunct="1"/>
            <a:r>
              <a:rPr lang="en-US" altLang="en-US" sz="2400" dirty="0">
                <a:latin typeface="Arial" panose="020B0604020202020204" pitchFamily="34" charset="0"/>
                <a:ea typeface="ＭＳ Ｐゴシック" panose="020B0600070205080204" pitchFamily="34" charset="-128"/>
              </a:rPr>
              <a:t>Enzymes/catalysts</a:t>
            </a:r>
          </a:p>
          <a:p>
            <a:pPr lvl="1" eaLnBrk="1" hangingPunct="1"/>
            <a:r>
              <a:rPr lang="en-US" altLang="en-US" sz="2400" dirty="0">
                <a:latin typeface="Arial" panose="020B0604020202020204" pitchFamily="34" charset="0"/>
                <a:ea typeface="ＭＳ Ｐゴシック" panose="020B0600070205080204" pitchFamily="34" charset="-128"/>
              </a:rPr>
              <a:t>Substrate type</a:t>
            </a:r>
          </a:p>
          <a:p>
            <a:pPr lvl="1" eaLnBrk="1" hangingPunct="1"/>
            <a:r>
              <a:rPr lang="en-US" altLang="en-US" sz="2400" dirty="0">
                <a:latin typeface="Arial" panose="020B0604020202020204" pitchFamily="34" charset="0"/>
                <a:ea typeface="ＭＳ Ｐゴシック" panose="020B0600070205080204" pitchFamily="34" charset="-128"/>
              </a:rPr>
              <a:t>Substrate concentration</a:t>
            </a:r>
          </a:p>
          <a:p>
            <a:pPr lvl="1" eaLnBrk="1" hangingPunct="1"/>
            <a:r>
              <a:rPr lang="en-US" altLang="en-US" sz="2400" dirty="0">
                <a:latin typeface="Arial" panose="020B0604020202020204" pitchFamily="34" charset="0"/>
                <a:ea typeface="ＭＳ Ｐゴシック" panose="020B0600070205080204" pitchFamily="34" charset="-128"/>
              </a:rPr>
              <a:t>Effectors &amp; cofactors</a:t>
            </a:r>
          </a:p>
          <a:p>
            <a:pPr lvl="1" eaLnBrk="1" hangingPunct="1"/>
            <a:r>
              <a:rPr lang="en-US" altLang="en-US" sz="2400" dirty="0">
                <a:latin typeface="Arial" panose="020B0604020202020204" pitchFamily="34" charset="0"/>
                <a:ea typeface="ＭＳ Ｐゴシック" panose="020B0600070205080204" pitchFamily="34" charset="-128"/>
              </a:rPr>
              <a:t>Temperature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a:extLst>
              <a:ext uri="{FF2B5EF4-FFF2-40B4-BE49-F238E27FC236}">
                <a16:creationId xmlns:a16="http://schemas.microsoft.com/office/drawing/2014/main" id="{B60F82DA-EBC3-2C44-A5A4-1DF3F684685F}"/>
              </a:ext>
            </a:extLst>
          </p:cNvPr>
          <p:cNvSpPr>
            <a:spLocks noGrp="1" noChangeArrowheads="1"/>
          </p:cNvSpPr>
          <p:nvPr>
            <p:ph type="title"/>
          </p:nvPr>
        </p:nvSpPr>
        <p:spPr>
          <a:xfrm>
            <a:off x="228600" y="609600"/>
            <a:ext cx="8534400" cy="1143000"/>
          </a:xfrm>
        </p:spPr>
        <p:txBody>
          <a:bodyPr/>
          <a:lstStyle/>
          <a:p>
            <a:pPr eaLnBrk="1" hangingPunct="1"/>
            <a:r>
              <a:rPr lang="en-US" altLang="en-US" b="1">
                <a:latin typeface="Arial" panose="020B0604020202020204" pitchFamily="34" charset="0"/>
                <a:ea typeface="ＭＳ Ｐゴシック" panose="020B0600070205080204" pitchFamily="34" charset="-128"/>
                <a:cs typeface="Arial" panose="020B0604020202020204" pitchFamily="34" charset="0"/>
              </a:rPr>
              <a:t>Why study enzyme kinetics?</a:t>
            </a:r>
          </a:p>
        </p:txBody>
      </p:sp>
      <p:sp>
        <p:nvSpPr>
          <p:cNvPr id="29698" name="Rectangle 4">
            <a:extLst>
              <a:ext uri="{FF2B5EF4-FFF2-40B4-BE49-F238E27FC236}">
                <a16:creationId xmlns:a16="http://schemas.microsoft.com/office/drawing/2014/main" id="{A57A245D-2C25-CB40-A495-AE30D8D5C458}"/>
              </a:ext>
            </a:extLst>
          </p:cNvPr>
          <p:cNvSpPr>
            <a:spLocks noGrp="1" noChangeArrowheads="1"/>
          </p:cNvSpPr>
          <p:nvPr>
            <p:ph type="body" idx="1"/>
          </p:nvPr>
        </p:nvSpPr>
        <p:spPr>
          <a:xfrm>
            <a:off x="304800" y="2057400"/>
            <a:ext cx="8153400" cy="4572000"/>
          </a:xfrm>
        </p:spPr>
        <p:txBody>
          <a:bodyPr/>
          <a:lstStyle/>
          <a:p>
            <a:pPr eaLnBrk="1" hangingPunct="1">
              <a:lnSpc>
                <a:spcPct val="90000"/>
              </a:lnSpc>
            </a:pPr>
            <a:r>
              <a:rPr lang="en-US" altLang="en-US" sz="2800" dirty="0">
                <a:latin typeface="Arial" panose="020B0604020202020204" pitchFamily="34" charset="0"/>
                <a:ea typeface="ＭＳ Ｐゴシック" panose="020B0600070205080204" pitchFamily="34" charset="-128"/>
                <a:cs typeface="Arial" panose="020B0604020202020204" pitchFamily="34" charset="0"/>
              </a:rPr>
              <a:t>Quantitative description of </a:t>
            </a:r>
            <a:r>
              <a:rPr lang="en-US" altLang="en-US" sz="2800" dirty="0" err="1">
                <a:latin typeface="Arial" panose="020B0604020202020204" pitchFamily="34" charset="0"/>
                <a:ea typeface="ＭＳ Ｐゴシック" panose="020B0600070205080204" pitchFamily="34" charset="-128"/>
                <a:cs typeface="Arial" panose="020B0604020202020204" pitchFamily="34" charset="0"/>
              </a:rPr>
              <a:t>biocatalysis</a:t>
            </a:r>
            <a:endParaRPr lang="en-US" altLang="en-US" sz="28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90000"/>
              </a:lnSpc>
            </a:pPr>
            <a:r>
              <a:rPr lang="en-US" altLang="en-US" sz="2800" dirty="0">
                <a:latin typeface="Arial" panose="020B0604020202020204" pitchFamily="34" charset="0"/>
                <a:ea typeface="ＭＳ Ｐゴシック" panose="020B0600070205080204" pitchFamily="34" charset="-128"/>
                <a:cs typeface="Arial" panose="020B0604020202020204" pitchFamily="34" charset="0"/>
              </a:rPr>
              <a:t>Understand catalytic mechanism</a:t>
            </a:r>
          </a:p>
          <a:p>
            <a:pPr eaLnBrk="1" hangingPunct="1">
              <a:lnSpc>
                <a:spcPct val="90000"/>
              </a:lnSpc>
            </a:pPr>
            <a:r>
              <a:rPr lang="en-US" altLang="en-US" sz="2800" dirty="0">
                <a:latin typeface="Arial" panose="020B0604020202020204" pitchFamily="34" charset="0"/>
                <a:ea typeface="ＭＳ Ｐゴシック" panose="020B0600070205080204" pitchFamily="34" charset="-128"/>
                <a:cs typeface="Arial" panose="020B0604020202020204" pitchFamily="34" charset="0"/>
              </a:rPr>
              <a:t>Find effective inhibitors (drugs and tools)</a:t>
            </a:r>
          </a:p>
          <a:p>
            <a:pPr eaLnBrk="1" hangingPunct="1">
              <a:lnSpc>
                <a:spcPct val="90000"/>
              </a:lnSpc>
            </a:pPr>
            <a:r>
              <a:rPr lang="en-US" altLang="en-US" sz="2800" dirty="0">
                <a:latin typeface="Arial" panose="020B0604020202020204" pitchFamily="34" charset="0"/>
                <a:ea typeface="ＭＳ Ｐゴシック" panose="020B0600070205080204" pitchFamily="34" charset="-128"/>
                <a:cs typeface="Arial" panose="020B0604020202020204" pitchFamily="34" charset="0"/>
              </a:rPr>
              <a:t>Understand regulation of activity</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18563</TotalTime>
  <Words>2464</Words>
  <Application>Microsoft Macintosh PowerPoint</Application>
  <PresentationFormat>On-screen Show (4:3)</PresentationFormat>
  <Paragraphs>268</Paragraphs>
  <Slides>42</Slides>
  <Notes>25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3</vt:i4>
      </vt:variant>
      <vt:variant>
        <vt:lpstr>Slide Titles</vt:lpstr>
      </vt:variant>
      <vt:variant>
        <vt:i4>42</vt:i4>
      </vt:variant>
    </vt:vector>
  </HeadingPairs>
  <TitlesOfParts>
    <vt:vector size="56" baseType="lpstr">
      <vt:lpstr>ＭＳ Ｐゴシック</vt:lpstr>
      <vt:lpstr>Arial</vt:lpstr>
      <vt:lpstr>Calibri</vt:lpstr>
      <vt:lpstr>Cambria Math</vt:lpstr>
      <vt:lpstr>Courier New</vt:lpstr>
      <vt:lpstr>Franklin Gothic Book</vt:lpstr>
      <vt:lpstr>Lucida Grande</vt:lpstr>
      <vt:lpstr>Symbol</vt:lpstr>
      <vt:lpstr>Times</vt:lpstr>
      <vt:lpstr>Times New Roman</vt:lpstr>
      <vt:lpstr>Blank Presentation</vt:lpstr>
      <vt:lpstr>Chart</vt:lpstr>
      <vt:lpstr>Worksheet</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study enzyme kinetics?</vt:lpstr>
      <vt:lpstr>General Observations</vt:lpstr>
      <vt:lpstr>PowerPoint Presentation</vt:lpstr>
      <vt:lpstr>PowerPoint Presentation</vt:lpstr>
      <vt:lpstr>Equations describing Enzyme Kinetics</vt:lpstr>
      <vt:lpstr>Michaelis-Menten Kinetics</vt:lpstr>
      <vt:lpstr>Michaelis-Menten Kinetics</vt:lpstr>
      <vt:lpstr>The Enzyme-Substrate Complex (ES) </vt:lpstr>
      <vt:lpstr>E + S  ES  E + P</vt:lpstr>
      <vt:lpstr>E + S  ES  E + P</vt:lpstr>
      <vt:lpstr>Assumptions</vt:lpstr>
      <vt:lpstr>PowerPoint Presentation</vt:lpstr>
      <vt:lpstr>PowerPoint Presentation</vt:lpstr>
      <vt:lpstr>PowerPoint Presentation</vt:lpstr>
      <vt:lpstr>PowerPoint Presentation</vt:lpstr>
      <vt:lpstr>Significance of KM</vt:lpstr>
      <vt:lpstr>The Significance of the Dissociation Constant (Kd)</vt:lpstr>
      <vt:lpstr>The significance of kcat</vt:lpstr>
      <vt:lpstr>Significance of kcat/KM</vt:lpstr>
      <vt:lpstr>PowerPoint Presentation</vt:lpstr>
      <vt:lpstr>Data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Sumanas, Inc.</Manager>
  <Company>John Wiley &amp; Sons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Biochemistry 3/e</dc:title>
  <dc:subject/>
  <dc:creator>Voet et al.</dc:creator>
  <cp:keywords/>
  <dc:description/>
  <cp:lastModifiedBy>Williams, Loren D</cp:lastModifiedBy>
  <cp:revision>340</cp:revision>
  <dcterms:created xsi:type="dcterms:W3CDTF">2011-04-16T12:27:29Z</dcterms:created>
  <dcterms:modified xsi:type="dcterms:W3CDTF">2024-02-27T13:01:20Z</dcterms:modified>
  <cp:category/>
</cp:coreProperties>
</file>